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9"/>
  </p:notesMasterIdLst>
  <p:sldIdLst>
    <p:sldId id="257" r:id="rId2"/>
    <p:sldId id="361" r:id="rId3"/>
    <p:sldId id="277" r:id="rId4"/>
    <p:sldId id="258" r:id="rId5"/>
    <p:sldId id="278" r:id="rId6"/>
    <p:sldId id="304" r:id="rId7"/>
    <p:sldId id="259" r:id="rId8"/>
    <p:sldId id="279" r:id="rId9"/>
    <p:sldId id="280" r:id="rId10"/>
    <p:sldId id="281" r:id="rId11"/>
    <p:sldId id="282" r:id="rId12"/>
    <p:sldId id="283" r:id="rId13"/>
    <p:sldId id="284" r:id="rId14"/>
    <p:sldId id="362" r:id="rId15"/>
    <p:sldId id="260" r:id="rId16"/>
    <p:sldId id="285" r:id="rId17"/>
    <p:sldId id="286" r:id="rId18"/>
    <p:sldId id="288" r:id="rId19"/>
    <p:sldId id="310" r:id="rId20"/>
    <p:sldId id="312" r:id="rId21"/>
    <p:sldId id="311" r:id="rId22"/>
    <p:sldId id="289" r:id="rId23"/>
    <p:sldId id="313" r:id="rId24"/>
    <p:sldId id="314" r:id="rId25"/>
    <p:sldId id="290" r:id="rId26"/>
    <p:sldId id="315" r:id="rId27"/>
    <p:sldId id="316" r:id="rId28"/>
    <p:sldId id="317" r:id="rId29"/>
    <p:sldId id="287" r:id="rId30"/>
    <p:sldId id="261" r:id="rId31"/>
    <p:sldId id="263" r:id="rId32"/>
    <p:sldId id="264" r:id="rId33"/>
    <p:sldId id="262" r:id="rId34"/>
    <p:sldId id="267" r:id="rId35"/>
    <p:sldId id="291" r:id="rId36"/>
    <p:sldId id="265" r:id="rId37"/>
    <p:sldId id="293" r:id="rId38"/>
    <p:sldId id="294" r:id="rId39"/>
    <p:sldId id="268" r:id="rId40"/>
    <p:sldId id="269" r:id="rId41"/>
    <p:sldId id="295" r:id="rId42"/>
    <p:sldId id="296" r:id="rId43"/>
    <p:sldId id="303" r:id="rId44"/>
    <p:sldId id="297" r:id="rId45"/>
    <p:sldId id="299" r:id="rId46"/>
    <p:sldId id="300" r:id="rId47"/>
    <p:sldId id="301" r:id="rId48"/>
    <p:sldId id="270" r:id="rId49"/>
    <p:sldId id="309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19" r:id="rId59"/>
    <p:sldId id="320" r:id="rId60"/>
    <p:sldId id="330" r:id="rId61"/>
    <p:sldId id="329" r:id="rId62"/>
    <p:sldId id="331" r:id="rId63"/>
    <p:sldId id="333" r:id="rId64"/>
    <p:sldId id="332" r:id="rId65"/>
    <p:sldId id="302" r:id="rId66"/>
    <p:sldId id="335" r:id="rId67"/>
    <p:sldId id="336" r:id="rId68"/>
    <p:sldId id="338" r:id="rId69"/>
    <p:sldId id="337" r:id="rId70"/>
    <p:sldId id="340" r:id="rId71"/>
    <p:sldId id="343" r:id="rId72"/>
    <p:sldId id="345" r:id="rId73"/>
    <p:sldId id="344" r:id="rId74"/>
    <p:sldId id="342" r:id="rId75"/>
    <p:sldId id="341" r:id="rId76"/>
    <p:sldId id="347" r:id="rId77"/>
    <p:sldId id="346" r:id="rId78"/>
    <p:sldId id="339" r:id="rId79"/>
    <p:sldId id="348" r:id="rId80"/>
    <p:sldId id="349" r:id="rId81"/>
    <p:sldId id="350" r:id="rId82"/>
    <p:sldId id="352" r:id="rId83"/>
    <p:sldId id="353" r:id="rId84"/>
    <p:sldId id="351" r:id="rId85"/>
    <p:sldId id="354" r:id="rId86"/>
    <p:sldId id="334" r:id="rId87"/>
    <p:sldId id="305" r:id="rId88"/>
    <p:sldId id="306" r:id="rId89"/>
    <p:sldId id="307" r:id="rId90"/>
    <p:sldId id="318" r:id="rId91"/>
    <p:sldId id="355" r:id="rId92"/>
    <p:sldId id="357" r:id="rId93"/>
    <p:sldId id="356" r:id="rId94"/>
    <p:sldId id="358" r:id="rId95"/>
    <p:sldId id="359" r:id="rId96"/>
    <p:sldId id="271" r:id="rId97"/>
    <p:sldId id="360" r:id="rId9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B00"/>
    <a:srgbClr val="000FF0"/>
    <a:srgbClr val="FF0000"/>
    <a:srgbClr val="0080E8"/>
    <a:srgbClr val="0035E8"/>
    <a:srgbClr val="005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04"/>
    <p:restoredTop sz="92011"/>
  </p:normalViewPr>
  <p:slideViewPr>
    <p:cSldViewPr snapToGrid="0" snapToObjects="1">
      <p:cViewPr varScale="1">
        <p:scale>
          <a:sx n="105" d="100"/>
          <a:sy n="105" d="100"/>
        </p:scale>
        <p:origin x="2272" y="1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BDE79-9621-944D-AD6E-5EF811FD9718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BFD8C-C6E4-C84A-94EB-D85E4DBB1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951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330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365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944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535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288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27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351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636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511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4577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33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448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832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530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1561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098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6786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9896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27617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4681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7964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486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8200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6137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9644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・元問題が</a:t>
            </a:r>
            <a:r>
              <a:rPr kumimoji="1" lang="en-US" altLang="ja-JP" dirty="0"/>
              <a:t>P</a:t>
            </a:r>
            <a:r>
              <a:rPr kumimoji="1" lang="ja-JP" altLang="en-US"/>
              <a:t>なら遷移問題も</a:t>
            </a:r>
            <a:r>
              <a:rPr kumimoji="1" lang="en-US" altLang="ja-JP" dirty="0"/>
              <a:t>P, NP</a:t>
            </a:r>
            <a:r>
              <a:rPr kumimoji="1" lang="ja-JP" altLang="en-US"/>
              <a:t>完全なら</a:t>
            </a:r>
            <a:r>
              <a:rPr kumimoji="1" lang="en-US" altLang="ja-JP" dirty="0"/>
              <a:t>PSPACE</a:t>
            </a:r>
            <a:r>
              <a:rPr kumimoji="1" lang="ja-JP" altLang="en-US"/>
              <a:t>完全といった例が大体．しかし時には面白い逆転現象も起こる．</a:t>
            </a:r>
            <a:endParaRPr kumimoji="1" lang="en-US" altLang="ja-JP" dirty="0"/>
          </a:p>
          <a:p>
            <a:r>
              <a:rPr kumimoji="1" lang="en-US" altLang="ja-JP" dirty="0"/>
              <a:t>Shortest path </a:t>
            </a:r>
            <a:r>
              <a:rPr kumimoji="1" lang="ja-JP" altLang="en-US"/>
              <a:t>は</a:t>
            </a:r>
            <a:r>
              <a:rPr kumimoji="1" lang="en-US" altLang="ja-JP" dirty="0"/>
              <a:t> P </a:t>
            </a:r>
            <a:r>
              <a:rPr kumimoji="1" lang="ja-JP" altLang="en-US"/>
              <a:t>だけど，遷移問題版は</a:t>
            </a:r>
            <a:r>
              <a:rPr kumimoji="1" lang="en-US" altLang="ja-JP" dirty="0"/>
              <a:t>PSPACE</a:t>
            </a:r>
            <a:r>
              <a:rPr kumimoji="1" lang="ja-JP" altLang="en-US"/>
              <a:t>完全，</a:t>
            </a:r>
            <a:r>
              <a:rPr kumimoji="1" lang="en-US" altLang="ja-JP" dirty="0"/>
              <a:t>3-coloring </a:t>
            </a:r>
            <a:r>
              <a:rPr kumimoji="1" lang="ja-JP" altLang="en-US"/>
              <a:t>は</a:t>
            </a:r>
            <a:r>
              <a:rPr kumimoji="1" lang="en-US" altLang="ja-JP" dirty="0"/>
              <a:t> NP</a:t>
            </a:r>
            <a:r>
              <a:rPr kumimoji="1" lang="ja-JP" altLang="en-US"/>
              <a:t>だけど</a:t>
            </a:r>
            <a:r>
              <a:rPr kumimoji="1" lang="en-US" altLang="ja-JP" dirty="0"/>
              <a:t> </a:t>
            </a:r>
            <a:r>
              <a:rPr kumimoji="1" lang="ja-JP" altLang="en-US"/>
              <a:t>遷移問題版は</a:t>
            </a:r>
            <a:r>
              <a:rPr kumimoji="1" lang="en-US" altLang="ja-JP" dirty="0"/>
              <a:t> P</a:t>
            </a:r>
            <a:r>
              <a:rPr kumimoji="1" lang="ja-JP" altLang="en-US"/>
              <a:t>，とかね．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9335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6943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4979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5744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3676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8908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5404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9152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8053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9295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63812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72480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6803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1232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759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641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3025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7591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104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34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2999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4517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72833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1539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・もう一つ重要なのは</a:t>
            </a:r>
            <a:r>
              <a:rPr kumimoji="1" lang="en-US" altLang="ja-JP" dirty="0"/>
              <a:t> I </a:t>
            </a:r>
            <a:r>
              <a:rPr kumimoji="1" lang="ja-JP" altLang="en-US"/>
              <a:t>と</a:t>
            </a:r>
            <a:r>
              <a:rPr kumimoji="1" lang="en-US" altLang="ja-JP" dirty="0"/>
              <a:t> J </a:t>
            </a:r>
            <a:r>
              <a:rPr kumimoji="1" lang="ja-JP" altLang="en-US"/>
              <a:t>がそれぞれ</a:t>
            </a:r>
            <a:r>
              <a:rPr kumimoji="1" lang="en-US" altLang="ja-JP" dirty="0"/>
              <a:t> k-path VC </a:t>
            </a:r>
            <a:r>
              <a:rPr kumimoji="1" lang="ja-JP" altLang="en-US"/>
              <a:t>であること．これにより端っこから動かしても問題なく出来る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9917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・直接的には</a:t>
            </a:r>
            <a:r>
              <a:rPr kumimoji="1" lang="en-US" altLang="ja-JP" dirty="0"/>
              <a:t>TJ </a:t>
            </a:r>
            <a:r>
              <a:rPr kumimoji="1" lang="ja-JP" altLang="en-US"/>
              <a:t>と</a:t>
            </a:r>
            <a:r>
              <a:rPr kumimoji="1" lang="en-US" altLang="ja-JP" dirty="0"/>
              <a:t> TAR </a:t>
            </a:r>
            <a:r>
              <a:rPr kumimoji="1" lang="ja-JP" altLang="en-US"/>
              <a:t>のやつは用いれないが，この性質を用いて</a:t>
            </a:r>
            <a:r>
              <a:rPr kumimoji="1" lang="en-US" altLang="ja-JP" dirty="0"/>
              <a:t> TAR </a:t>
            </a:r>
            <a:r>
              <a:rPr kumimoji="1" lang="ja-JP" altLang="en-US"/>
              <a:t>はうまくやる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1019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・直接的には</a:t>
            </a:r>
            <a:r>
              <a:rPr kumimoji="1" lang="en-US" altLang="ja-JP" dirty="0"/>
              <a:t>TJ </a:t>
            </a:r>
            <a:r>
              <a:rPr kumimoji="1" lang="ja-JP" altLang="en-US"/>
              <a:t>と</a:t>
            </a:r>
            <a:r>
              <a:rPr kumimoji="1" lang="en-US" altLang="ja-JP" dirty="0"/>
              <a:t> TAR </a:t>
            </a:r>
            <a:r>
              <a:rPr kumimoji="1" lang="ja-JP" altLang="en-US"/>
              <a:t>のやつは用いれないが，この性質を用いて</a:t>
            </a:r>
            <a:r>
              <a:rPr kumimoji="1" lang="en-US" altLang="ja-JP" dirty="0"/>
              <a:t> TAR </a:t>
            </a:r>
            <a:r>
              <a:rPr kumimoji="1" lang="ja-JP" altLang="en-US"/>
              <a:t>はうまくやる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07438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70840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27143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194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 </a:t>
            </a:r>
          </a:p>
          <a:p>
            <a:pPr marL="0" indent="0">
              <a:buFontTx/>
              <a:buNone/>
            </a:pPr>
            <a:r>
              <a:rPr kumimoji="1" lang="ja-JP" altLang="en-US"/>
              <a:t>・</a:t>
            </a:r>
            <a:r>
              <a:rPr kumimoji="1" lang="en-US" altLang="ja-JP" dirty="0"/>
              <a:t>k-path VC </a:t>
            </a:r>
            <a:r>
              <a:rPr kumimoji="1" lang="en-US" altLang="ja-JP" dirty="0" err="1"/>
              <a:t>reopt</a:t>
            </a:r>
            <a:r>
              <a:rPr kumimoji="1" lang="en-US" altLang="ja-JP" dirty="0"/>
              <a:t>.: Kumar et al., 2019 (</a:t>
            </a:r>
            <a:r>
              <a:rPr kumimoji="1" lang="ja-JP" altLang="en-US"/>
              <a:t>重み無し</a:t>
            </a:r>
            <a:r>
              <a:rPr kumimoji="1" lang="en-US" altLang="ja-JP" dirty="0"/>
              <a:t>k-PVCP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PTAS</a:t>
            </a:r>
            <a:r>
              <a:rPr kumimoji="1" lang="ja-JP" altLang="en-US"/>
              <a:t>，重み有り</a:t>
            </a:r>
            <a:r>
              <a:rPr kumimoji="1" lang="en-US" altLang="ja-JP" dirty="0"/>
              <a:t>3-PVCP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1.5</a:t>
            </a:r>
            <a:r>
              <a:rPr kumimoji="1" lang="ja-JP" altLang="en-US"/>
              <a:t>近似，重み有り</a:t>
            </a:r>
            <a:r>
              <a:rPr kumimoji="1" lang="en-US" altLang="ja-JP" dirty="0"/>
              <a:t>k-PVCP(k&gt;=4) on “</a:t>
            </a:r>
            <a:r>
              <a:rPr kumimoji="1" lang="ja-JP" altLang="en-US"/>
              <a:t>定数個点挿入後でも</a:t>
            </a:r>
            <a:r>
              <a:rPr kumimoji="1" lang="en-US" altLang="ja-JP" dirty="0"/>
              <a:t>bounded degree” </a:t>
            </a:r>
            <a:r>
              <a:rPr kumimoji="1" lang="ja-JP" altLang="en-US"/>
              <a:t>の</a:t>
            </a:r>
            <a:r>
              <a:rPr kumimoji="1" lang="en-US" altLang="ja-JP" dirty="0"/>
              <a:t>graph </a:t>
            </a:r>
            <a:r>
              <a:rPr kumimoji="1" lang="ja-JP" altLang="en-US"/>
              <a:t>では</a:t>
            </a:r>
            <a:r>
              <a:rPr kumimoji="1" lang="en-US" altLang="ja-JP" dirty="0"/>
              <a:t>k-PVCP</a:t>
            </a:r>
            <a:r>
              <a:rPr kumimoji="1" lang="ja-JP" altLang="en-US"/>
              <a:t>に</a:t>
            </a:r>
            <a:r>
              <a:rPr kumimoji="1" lang="en-US" altLang="ja-JP" dirty="0" err="1"/>
              <a:t>ρ</a:t>
            </a:r>
            <a:r>
              <a:rPr kumimoji="1" lang="ja-JP" altLang="en-US"/>
              <a:t>近似がある時</a:t>
            </a:r>
            <a:r>
              <a:rPr kumimoji="1" lang="en-US" altLang="ja-JP" dirty="0"/>
              <a:t>(2-1/</a:t>
            </a:r>
            <a:r>
              <a:rPr kumimoji="1" lang="en-US" altLang="ja-JP" dirty="0" err="1"/>
              <a:t>ρ</a:t>
            </a:r>
            <a:r>
              <a:rPr kumimoji="1" lang="en-US" altLang="ja-JP" dirty="0"/>
              <a:t>)</a:t>
            </a:r>
            <a:r>
              <a:rPr kumimoji="1" lang="ja-JP" altLang="en-US"/>
              <a:t>近似</a:t>
            </a:r>
            <a:r>
              <a:rPr kumimoji="1" lang="en-US" altLang="ja-JP" dirty="0"/>
              <a:t>)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915369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15282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68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10172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69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71064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99458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8752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47124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4218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99559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89276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844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3-PVC: 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近似：</a:t>
            </a:r>
            <a:r>
              <a:rPr kumimoji="1" lang="en-US" altLang="ja-JP" dirty="0"/>
              <a:t>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2011,(Primal Dual, 2-approx),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2011(Layering, 2-approx), </a:t>
            </a:r>
            <a:r>
              <a:rPr kumimoji="1" lang="en-US" altLang="ja-JP" dirty="0" err="1"/>
              <a:t>Camby</a:t>
            </a:r>
            <a:r>
              <a:rPr kumimoji="1" lang="en-US" altLang="ja-JP" dirty="0"/>
              <a:t>, 2018 (P3 on cubic: 1.25-approx., P4 on cubic: 2-approx)</a:t>
            </a:r>
          </a:p>
          <a:p>
            <a:pPr marL="171450" indent="-171450">
              <a:buFontTx/>
              <a:buChar char="-"/>
            </a:pPr>
            <a:r>
              <a:rPr kumimoji="1" lang="ja-JP" altLang="en-US"/>
              <a:t>乱択：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Kardos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2011, (P3, 23/11-expected ratio)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FPT</a:t>
            </a:r>
            <a:r>
              <a:rPr kumimoji="1" lang="ja-JP" altLang="en-US"/>
              <a:t>：</a:t>
            </a:r>
            <a:r>
              <a:rPr kumimoji="1" lang="en-US" altLang="ja-JP" dirty="0"/>
              <a:t> Tu, 2015 (P3), </a:t>
            </a:r>
            <a:r>
              <a:rPr kumimoji="1" lang="en-US" altLang="ja-JP" dirty="0" err="1"/>
              <a:t>Katrenic</a:t>
            </a:r>
            <a:r>
              <a:rPr kumimoji="1" lang="en-US" altLang="ja-JP" dirty="0"/>
              <a:t>, 2016 (P3), Tu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, 2016 (P4)</a:t>
            </a:r>
          </a:p>
          <a:p>
            <a:pPr marL="171450" indent="-171450">
              <a:buFontTx/>
              <a:buChar char="-"/>
            </a:pPr>
            <a:r>
              <a:rPr kumimoji="1" lang="en-US" altLang="ja-JP" dirty="0"/>
              <a:t>Exact</a:t>
            </a:r>
            <a:r>
              <a:rPr kumimoji="1" lang="ja-JP" altLang="en-US"/>
              <a:t>：</a:t>
            </a:r>
            <a:r>
              <a:rPr kumimoji="1" lang="en-US" altLang="ja-JP" dirty="0"/>
              <a:t> Xiao </a:t>
            </a:r>
            <a:r>
              <a:rPr kumimoji="1" lang="en-US" altLang="ja-JP" dirty="0" err="1"/>
              <a:t>et.al</a:t>
            </a:r>
            <a:r>
              <a:rPr kumimoji="1" lang="en-US" altLang="ja-JP" dirty="0"/>
              <a:t>., 2017 (P3, O(1.4656^n))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・</a:t>
            </a:r>
            <a:r>
              <a:rPr kumimoji="1" lang="en-US" altLang="ja-JP" dirty="0"/>
              <a:t>k-path VC </a:t>
            </a:r>
            <a:r>
              <a:rPr kumimoji="1" lang="en-US" altLang="ja-JP" dirty="0" err="1"/>
              <a:t>reopt</a:t>
            </a:r>
            <a:r>
              <a:rPr kumimoji="1" lang="en-US" altLang="ja-JP" dirty="0"/>
              <a:t>.: Kumar et al., 2019 (</a:t>
            </a:r>
            <a:r>
              <a:rPr kumimoji="1" lang="ja-JP" altLang="en-US"/>
              <a:t>重み無し</a:t>
            </a:r>
            <a:r>
              <a:rPr kumimoji="1" lang="en-US" altLang="ja-JP" dirty="0"/>
              <a:t>k-PVCP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PTAS</a:t>
            </a:r>
            <a:r>
              <a:rPr kumimoji="1" lang="ja-JP" altLang="en-US"/>
              <a:t>，重み有り</a:t>
            </a:r>
            <a:r>
              <a:rPr kumimoji="1" lang="en-US" altLang="ja-JP" dirty="0"/>
              <a:t>3-PVCP</a:t>
            </a:r>
            <a:r>
              <a:rPr kumimoji="1" lang="ja-JP" altLang="en-US"/>
              <a:t>は定数個の点挿入に</a:t>
            </a:r>
            <a:r>
              <a:rPr kumimoji="1" lang="en-US" altLang="ja-JP" dirty="0"/>
              <a:t>1.5</a:t>
            </a:r>
            <a:r>
              <a:rPr kumimoji="1" lang="ja-JP" altLang="en-US"/>
              <a:t>近似，重み有り</a:t>
            </a:r>
            <a:r>
              <a:rPr kumimoji="1" lang="en-US" altLang="ja-JP" dirty="0"/>
              <a:t>k-PVCP(k&gt;=4) on “</a:t>
            </a:r>
            <a:r>
              <a:rPr kumimoji="1" lang="ja-JP" altLang="en-US"/>
              <a:t>定数個点挿入後でも</a:t>
            </a:r>
            <a:r>
              <a:rPr kumimoji="1" lang="en-US" altLang="ja-JP" dirty="0"/>
              <a:t>bounded degree” </a:t>
            </a:r>
            <a:r>
              <a:rPr kumimoji="1" lang="ja-JP" altLang="en-US"/>
              <a:t>の</a:t>
            </a:r>
            <a:r>
              <a:rPr kumimoji="1" lang="en-US" altLang="ja-JP" dirty="0"/>
              <a:t>graph </a:t>
            </a:r>
            <a:r>
              <a:rPr kumimoji="1" lang="ja-JP" altLang="en-US"/>
              <a:t>では</a:t>
            </a:r>
            <a:r>
              <a:rPr kumimoji="1" lang="en-US" altLang="ja-JP" dirty="0"/>
              <a:t>k-PVCP</a:t>
            </a:r>
            <a:r>
              <a:rPr kumimoji="1" lang="ja-JP" altLang="en-US"/>
              <a:t>に</a:t>
            </a:r>
            <a:r>
              <a:rPr kumimoji="1" lang="en-US" altLang="ja-JP" dirty="0" err="1"/>
              <a:t>ρ</a:t>
            </a:r>
            <a:r>
              <a:rPr kumimoji="1" lang="ja-JP" altLang="en-US"/>
              <a:t>近似がある時</a:t>
            </a:r>
            <a:r>
              <a:rPr kumimoji="1" lang="en-US" altLang="ja-JP" dirty="0"/>
              <a:t>(2-1/</a:t>
            </a:r>
            <a:r>
              <a:rPr kumimoji="1" lang="en-US" altLang="ja-JP" dirty="0" err="1"/>
              <a:t>ρ</a:t>
            </a:r>
            <a:r>
              <a:rPr kumimoji="1" lang="en-US" altLang="ja-JP" dirty="0"/>
              <a:t>)</a:t>
            </a:r>
            <a:r>
              <a:rPr kumimoji="1" lang="ja-JP" altLang="en-US"/>
              <a:t>近似</a:t>
            </a:r>
            <a:r>
              <a:rPr kumimoji="1" lang="en-US" altLang="ja-JP" dirty="0"/>
              <a:t>) </a:t>
            </a:r>
          </a:p>
          <a:p>
            <a:pPr marL="0" indent="0">
              <a:buFontTx/>
              <a:buNone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438268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3644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401541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79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23050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95090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</a:t>
            </a:r>
            <a:r>
              <a:rPr kumimoji="1" lang="en-US" altLang="ja-JP" dirty="0" err="1"/>
              <a:t>ψ</a:t>
            </a:r>
            <a:r>
              <a:rPr kumimoji="1" lang="ja-JP" altLang="en-US"/>
              <a:t>はプサイ！！！！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58444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81564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20672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46915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1294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195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69134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155215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52898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89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35006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90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41782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91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79198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92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654922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93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4609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94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61761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・なので，今回は我々は最短を求めずに，</a:t>
            </a:r>
            <a:r>
              <a:rPr kumimoji="1" lang="en-US" altLang="ja-JP" dirty="0"/>
              <a:t>no </a:t>
            </a:r>
            <a:r>
              <a:rPr kumimoji="1" lang="ja-JP" altLang="en-US"/>
              <a:t>なら</a:t>
            </a:r>
            <a:r>
              <a:rPr kumimoji="1" lang="en-US" altLang="ja-JP" dirty="0"/>
              <a:t> no</a:t>
            </a:r>
            <a:r>
              <a:rPr kumimoji="1" lang="ja-JP" altLang="en-US"/>
              <a:t>と言えて，</a:t>
            </a:r>
            <a:r>
              <a:rPr kumimoji="1" lang="en-US" altLang="ja-JP" dirty="0"/>
              <a:t>yes</a:t>
            </a:r>
            <a:r>
              <a:rPr kumimoji="1" lang="ja-JP" altLang="en-US"/>
              <a:t>なら遷移列を求めました，の結果の保証を最後にした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95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889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・背景としては，例えば動的にネットワークを変更・メンテナンスしたい場合などが考えられる．</a:t>
            </a:r>
            <a:endParaRPr kumimoji="1" lang="en-US" altLang="ja-JP" dirty="0"/>
          </a:p>
          <a:p>
            <a:r>
              <a:rPr kumimoji="1" lang="ja-JP" altLang="en-US"/>
              <a:t>ネットワークは止めたくないけど，ある性質を保ったまま機械を交換したい・電力の需要量が供給量をオーバーしないように上手く配電網を切り替えたい，など．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BFD8C-C6E4-C84A-94EB-D85E4DBB1C3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404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7832-40DB-1A43-828F-D13C4A69B432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02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7832-40DB-1A43-828F-D13C4A69B432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71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7832-40DB-1A43-828F-D13C4A69B432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6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7832-40DB-1A43-828F-D13C4A69B432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89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7832-40DB-1A43-828F-D13C4A69B432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905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7832-40DB-1A43-828F-D13C4A69B432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38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7832-40DB-1A43-828F-D13C4A69B432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064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7832-40DB-1A43-828F-D13C4A69B432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21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7832-40DB-1A43-828F-D13C4A69B432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58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7832-40DB-1A43-828F-D13C4A69B432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15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7832-40DB-1A43-828F-D13C4A69B432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82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E7832-40DB-1A43-828F-D13C4A69B432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F6DB0-8234-694F-A987-89EE162C46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6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4" Type="http://schemas.openxmlformats.org/officeDocument/2006/relationships/image" Target="../media/image3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4" Type="http://schemas.openxmlformats.org/officeDocument/2006/relationships/image" Target="../media/image3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4" Type="http://schemas.openxmlformats.org/officeDocument/2006/relationships/image" Target="../media/image3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4" Type="http://schemas.openxmlformats.org/officeDocument/2006/relationships/image" Target="../media/image3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5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5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5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5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59.png"/><Relationship Id="rId4" Type="http://schemas.openxmlformats.org/officeDocument/2006/relationships/image" Target="../media/image6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image" Target="../media/image6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DA2321C3-3973-8E4C-A34D-3FCDF08A6E8A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685800" y="1131508"/>
                <a:ext cx="7772400" cy="2297492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ja-JP" sz="4400" b="0" dirty="0"/>
                  <a:t>Algorithms for </a:t>
                </a:r>
                <a:br>
                  <a:rPr kumimoji="1" lang="en-US" altLang="ja-JP" sz="4400" b="0" dirty="0"/>
                </a:br>
                <a14:m>
                  <m:oMath xmlns:m="http://schemas.openxmlformats.org/officeDocument/2006/math">
                    <m:r>
                      <a:rPr kumimoji="1" lang="en-US" altLang="ja-JP" sz="4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4400" dirty="0"/>
                  <a:t>-path vertex cover </a:t>
                </a:r>
                <a:br>
                  <a:rPr kumimoji="1" lang="en-US" altLang="ja-JP" sz="4400" dirty="0"/>
                </a:br>
                <a:r>
                  <a:rPr kumimoji="1" lang="en-US" altLang="ja-JP" sz="4400" dirty="0"/>
                  <a:t>reconfiguration</a:t>
                </a:r>
                <a:endParaRPr kumimoji="1" lang="ja-JP" altLang="en-US" sz="44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DA2321C3-3973-8E4C-A34D-3FCDF08A6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1131508"/>
                <a:ext cx="7772400" cy="2297492"/>
              </a:xfrm>
              <a:blipFill>
                <a:blip r:embed="rId2"/>
                <a:stretch>
                  <a:fillRect b="-120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字幕 2">
            <a:extLst>
              <a:ext uri="{FF2B5EF4-FFF2-40B4-BE49-F238E27FC236}">
                <a16:creationId xmlns:a16="http://schemas.microsoft.com/office/drawing/2014/main" id="{BA2C809E-BE46-694E-A59A-F1BB03F9319B}"/>
              </a:ext>
            </a:extLst>
          </p:cNvPr>
          <p:cNvSpPr txBox="1">
            <a:spLocks/>
          </p:cNvSpPr>
          <p:nvPr/>
        </p:nvSpPr>
        <p:spPr>
          <a:xfrm>
            <a:off x="1143000" y="3967797"/>
            <a:ext cx="6858000" cy="1866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COMP</a:t>
            </a:r>
            <a:r>
              <a:rPr lang="ja-JP" altLang="en-US"/>
              <a:t>研</a:t>
            </a:r>
            <a:r>
              <a:rPr lang="en-US" altLang="ja-JP" dirty="0"/>
              <a:t> @ </a:t>
            </a:r>
            <a:r>
              <a:rPr lang="ja-JP" altLang="en-US"/>
              <a:t>岡山大学</a:t>
            </a:r>
            <a:r>
              <a:rPr lang="en-US" altLang="ja-JP" dirty="0"/>
              <a:t> </a:t>
            </a:r>
            <a:r>
              <a:rPr lang="ja-JP" altLang="en-US"/>
              <a:t>津島キャンパス</a:t>
            </a:r>
            <a:endParaRPr lang="en-US" altLang="ja-JP" dirty="0"/>
          </a:p>
          <a:p>
            <a:r>
              <a:rPr lang="en-US" altLang="ja-JP" sz="2000" dirty="0"/>
              <a:t>September 2nd, 2019</a:t>
            </a:r>
          </a:p>
          <a:p>
            <a:r>
              <a:rPr lang="en-US" altLang="ja-JP" sz="2000" dirty="0"/>
              <a:t>Kyushu Institute of Technology</a:t>
            </a:r>
          </a:p>
          <a:p>
            <a:r>
              <a:rPr lang="en-US" altLang="ja-JP" dirty="0"/>
              <a:t>D.A. Hoang, A. Suzuki, </a:t>
            </a:r>
            <a:r>
              <a:rPr lang="en-US" altLang="ja-JP" b="1" dirty="0"/>
              <a:t>T. </a:t>
            </a:r>
            <a:r>
              <a:rPr lang="en-US" altLang="ja-JP" b="1" dirty="0" err="1"/>
              <a:t>Yagita</a:t>
            </a:r>
            <a:endParaRPr lang="ja-JP" altLang="en-US" b="1"/>
          </a:p>
        </p:txBody>
      </p:sp>
    </p:spTree>
    <p:extLst>
      <p:ext uri="{BB962C8B-B14F-4D97-AF65-F5344CB8AC3E}">
        <p14:creationId xmlns:p14="http://schemas.microsoft.com/office/powerpoint/2010/main" val="204204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-path vertex cover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 l="-1447" t="-8219" b="-178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dirty="0"/>
                  <a:t>Vertex cover </a:t>
                </a:r>
                <a:r>
                  <a:rPr lang="ja-JP" altLang="en-US" sz="2400"/>
                  <a:t>問題の一般化問題</a:t>
                </a:r>
                <a:endParaRPr lang="en-US" altLang="ja-JP" sz="2400" dirty="0"/>
              </a:p>
              <a:p>
                <a:pPr lvl="1">
                  <a:buFontTx/>
                  <a:buChar char="-"/>
                </a:pPr>
                <a:r>
                  <a:rPr lang="en-US" altLang="ja-JP" sz="2000" dirty="0"/>
                  <a:t>VC: </a:t>
                </a:r>
                <a:r>
                  <a:rPr lang="ja-JP" altLang="en-US" sz="2000"/>
                  <a:t>全ての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辺</a:t>
                </a:r>
                <a:r>
                  <a:rPr lang="ja-JP" altLang="en-US" sz="2000"/>
                  <a:t>をカバーする頂点集合</a:t>
                </a:r>
                <a:endParaRPr lang="en-US" altLang="ja-JP" sz="2000" dirty="0"/>
              </a:p>
              <a:p>
                <a:pPr lvl="1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VC: </a:t>
                </a:r>
                <a:r>
                  <a:rPr lang="ja-JP" altLang="en-US" sz="2000"/>
                  <a:t>全ての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ja-JP" altLang="en-US" sz="2000">
                    <a:solidFill>
                      <a:srgbClr val="FF0000"/>
                    </a:solidFill>
                  </a:rPr>
                  <a:t>頂点パス</a:t>
                </a:r>
                <a:r>
                  <a:rPr lang="ja-JP" altLang="en-US" sz="2000"/>
                  <a:t>をカバーする頂点集合</a:t>
                </a:r>
                <a:r>
                  <a:rPr lang="en-US" altLang="ja-JP" sz="2000" dirty="0"/>
                  <a:t> (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= 2: VC)</a:t>
                </a:r>
              </a:p>
              <a:p>
                <a:r>
                  <a:rPr lang="ja-JP" altLang="en-US" sz="2400"/>
                  <a:t>豊富なバリエーションが揃う</a:t>
                </a:r>
                <a:endParaRPr lang="en-US" altLang="ja-JP" sz="2400" dirty="0"/>
              </a:p>
              <a:p>
                <a:pPr lvl="1">
                  <a:buFont typeface="Wingdings" pitchFamily="2" charset="2"/>
                  <a:buChar char="ü"/>
                </a:pPr>
                <a:r>
                  <a:rPr lang="en-US" altLang="ja-JP" sz="2000" dirty="0"/>
                  <a:t> Minimum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 </a:t>
                </a:r>
                <a:r>
                  <a:rPr lang="en-US" altLang="ja-JP" sz="1600" dirty="0"/>
                  <a:t>[</a:t>
                </a:r>
                <a:r>
                  <a:rPr lang="en-US" altLang="ja-JP" sz="1600" dirty="0" err="1"/>
                  <a:t>Bre</a:t>
                </a:r>
                <a:r>
                  <a:rPr lang="en" altLang="ja-JP" sz="1600" dirty="0"/>
                  <a:t>š</a:t>
                </a:r>
                <a:r>
                  <a:rPr lang="en-US" altLang="ja-JP" sz="1600" dirty="0" err="1"/>
                  <a:t>ar</a:t>
                </a:r>
                <a:r>
                  <a:rPr lang="en-US" altLang="ja-JP" sz="1600" dirty="0"/>
                  <a:t>, et al., 2011]</a:t>
                </a:r>
                <a:endParaRPr lang="en-US" altLang="ja-JP" sz="2000" dirty="0"/>
              </a:p>
              <a:p>
                <a:pPr lvl="2">
                  <a:buFont typeface="システムフォント"/>
                  <a:buChar char="⁃"/>
                </a:pP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= 3 </a:t>
                </a:r>
                <a:r>
                  <a:rPr lang="ja-JP" altLang="en-US" sz="1800"/>
                  <a:t>のとき</a:t>
                </a:r>
                <a:r>
                  <a:rPr lang="en-US" altLang="ja-JP" sz="1800" dirty="0"/>
                  <a:t> 2</a:t>
                </a:r>
                <a:r>
                  <a:rPr lang="ja-JP" altLang="en-US" sz="1800"/>
                  <a:t>部グラフ上でも難しい</a:t>
                </a:r>
                <a:r>
                  <a:rPr lang="en-US" altLang="ja-JP" sz="1800" dirty="0"/>
                  <a:t> (cf. </a:t>
                </a:r>
                <a14:m>
                  <m:oMath xmlns:m="http://schemas.openxmlformats.org/officeDocument/2006/math">
                    <m:r>
                      <a:rPr lang="en-US" altLang="ja-JP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= 2 </a:t>
                </a:r>
                <a:r>
                  <a:rPr lang="ja-JP" altLang="en-US" sz="1800"/>
                  <a:t>は</a:t>
                </a:r>
                <a:r>
                  <a:rPr lang="en-US" altLang="ja-JP" sz="1800" dirty="0"/>
                  <a:t>2</a:t>
                </a:r>
                <a:r>
                  <a:rPr lang="ja-JP" altLang="en-US" sz="1800"/>
                  <a:t>部で簡単</a:t>
                </a:r>
                <a:r>
                  <a:rPr lang="en-US" altLang="ja-JP" sz="1800" dirty="0"/>
                  <a:t>)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ja-JP" altLang="en-US" sz="1800"/>
                  <a:t>近似</a:t>
                </a:r>
                <a:r>
                  <a:rPr lang="en-US" altLang="ja-JP" sz="1800" dirty="0"/>
                  <a:t>, </a:t>
                </a:r>
                <a:r>
                  <a:rPr lang="ja-JP" altLang="en-US" sz="1800"/>
                  <a:t>乱択</a:t>
                </a:r>
                <a:r>
                  <a:rPr lang="en-US" altLang="ja-JP" sz="1800" dirty="0"/>
                  <a:t>, FPT, Exact-</a:t>
                </a:r>
                <a:r>
                  <a:rPr lang="en-US" altLang="ja-JP" sz="1800" dirty="0" err="1"/>
                  <a:t>algo</a:t>
                </a:r>
                <a:r>
                  <a:rPr lang="en-US" altLang="ja-JP" sz="1800" dirty="0"/>
                  <a:t>.</a:t>
                </a:r>
                <a:r>
                  <a:rPr lang="ja-JP" altLang="en-US" sz="1800"/>
                  <a:t>など多くの研究</a:t>
                </a: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  <a:blipFill>
                <a:blip r:embed="rId4"/>
                <a:stretch>
                  <a:fillRect l="-965" t="-15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808A0B6-0727-6948-A618-C6300AAD57AD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H="1">
            <a:off x="5752951" y="301195"/>
            <a:ext cx="652131" cy="517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7AA9EEB-3518-8F49-8456-AC02A9C8277E}"/>
              </a:ext>
            </a:extLst>
          </p:cNvPr>
          <p:cNvCxnSpPr>
            <a:cxnSpLocks/>
            <a:stCxn id="9" idx="4"/>
            <a:endCxn id="6" idx="4"/>
          </p:cNvCxnSpPr>
          <p:nvPr/>
        </p:nvCxnSpPr>
        <p:spPr>
          <a:xfrm flipH="1" flipV="1">
            <a:off x="5805293" y="840486"/>
            <a:ext cx="250310" cy="6385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DA17569-FC1F-EF48-B1B3-1043F31947F9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6129625" y="1405012"/>
            <a:ext cx="4462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B9587466-3446-114C-AF41-8CCC68720002}"/>
              </a:ext>
            </a:extLst>
          </p:cNvPr>
          <p:cNvCxnSpPr>
            <a:cxnSpLocks/>
            <a:endCxn id="8" idx="4"/>
          </p:cNvCxnSpPr>
          <p:nvPr/>
        </p:nvCxnSpPr>
        <p:spPr>
          <a:xfrm flipV="1">
            <a:off x="6649874" y="840485"/>
            <a:ext cx="250313" cy="638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FC2F6AA-E3B0-FA4D-AD58-77B2AA0F8AB7}"/>
              </a:ext>
            </a:extLst>
          </p:cNvPr>
          <p:cNvCxnSpPr>
            <a:cxnSpLocks/>
            <a:stCxn id="8" idx="5"/>
            <a:endCxn id="5" idx="1"/>
          </p:cNvCxnSpPr>
          <p:nvPr/>
        </p:nvCxnSpPr>
        <p:spPr>
          <a:xfrm flipH="1" flipV="1">
            <a:off x="6300399" y="301195"/>
            <a:ext cx="652129" cy="517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5A156FF-CE10-4E4C-9E00-CA414C7C2171}"/>
              </a:ext>
            </a:extLst>
          </p:cNvPr>
          <p:cNvCxnSpPr>
            <a:cxnSpLocks/>
            <a:stCxn id="24" idx="7"/>
            <a:endCxn id="25" idx="3"/>
          </p:cNvCxnSpPr>
          <p:nvPr/>
        </p:nvCxnSpPr>
        <p:spPr>
          <a:xfrm flipH="1">
            <a:off x="7459003" y="301195"/>
            <a:ext cx="652131" cy="517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B3722E0-CFE9-9543-A258-A259C879E86B}"/>
              </a:ext>
            </a:extLst>
          </p:cNvPr>
          <p:cNvCxnSpPr>
            <a:cxnSpLocks/>
            <a:stCxn id="27" idx="4"/>
            <a:endCxn id="25" idx="4"/>
          </p:cNvCxnSpPr>
          <p:nvPr/>
        </p:nvCxnSpPr>
        <p:spPr>
          <a:xfrm flipH="1" flipV="1">
            <a:off x="7511345" y="840486"/>
            <a:ext cx="250310" cy="6385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8CFF13A-1AB3-5D44-BDFF-13740642A469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>
            <a:off x="7835677" y="1405012"/>
            <a:ext cx="4462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CA5266C0-DDA7-6343-94BD-DACEEC555B84}"/>
              </a:ext>
            </a:extLst>
          </p:cNvPr>
          <p:cNvCxnSpPr>
            <a:cxnSpLocks/>
            <a:endCxn id="26" idx="4"/>
          </p:cNvCxnSpPr>
          <p:nvPr/>
        </p:nvCxnSpPr>
        <p:spPr>
          <a:xfrm flipV="1">
            <a:off x="8355926" y="840485"/>
            <a:ext cx="250313" cy="638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D051FAB4-F33D-2F43-A990-2A23FE6B66A9}"/>
              </a:ext>
            </a:extLst>
          </p:cNvPr>
          <p:cNvCxnSpPr>
            <a:cxnSpLocks/>
            <a:stCxn id="26" idx="5"/>
            <a:endCxn id="24" idx="1"/>
          </p:cNvCxnSpPr>
          <p:nvPr/>
        </p:nvCxnSpPr>
        <p:spPr>
          <a:xfrm flipH="1" flipV="1">
            <a:off x="8006451" y="301195"/>
            <a:ext cx="652129" cy="517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円/楕円 4">
            <a:extLst>
              <a:ext uri="{FF2B5EF4-FFF2-40B4-BE49-F238E27FC236}">
                <a16:creationId xmlns:a16="http://schemas.microsoft.com/office/drawing/2014/main" id="{5F46557A-310B-F446-B7DD-7DFC997297C8}"/>
              </a:ext>
            </a:extLst>
          </p:cNvPr>
          <p:cNvSpPr/>
          <p:nvPr/>
        </p:nvSpPr>
        <p:spPr>
          <a:xfrm>
            <a:off x="6278718" y="279514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3FB2EF31-4F42-624C-A56F-376D2329C926}"/>
              </a:ext>
            </a:extLst>
          </p:cNvPr>
          <p:cNvSpPr/>
          <p:nvPr/>
        </p:nvSpPr>
        <p:spPr>
          <a:xfrm>
            <a:off x="5731270" y="692441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7BE7E8F2-3D1B-E24E-AF74-7E0C8C63F9EE}"/>
              </a:ext>
            </a:extLst>
          </p:cNvPr>
          <p:cNvSpPr/>
          <p:nvPr/>
        </p:nvSpPr>
        <p:spPr>
          <a:xfrm>
            <a:off x="6826164" y="692440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BBF1FE00-24F6-2747-8A85-5B50AB9CE73A}"/>
              </a:ext>
            </a:extLst>
          </p:cNvPr>
          <p:cNvSpPr/>
          <p:nvPr/>
        </p:nvSpPr>
        <p:spPr>
          <a:xfrm>
            <a:off x="5981580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84D3BD0F-3277-B74E-991B-1F59704DC150}"/>
              </a:ext>
            </a:extLst>
          </p:cNvPr>
          <p:cNvSpPr/>
          <p:nvPr/>
        </p:nvSpPr>
        <p:spPr>
          <a:xfrm>
            <a:off x="6575852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7A806DA5-D0B1-3447-8C61-7D31CE42B790}"/>
              </a:ext>
            </a:extLst>
          </p:cNvPr>
          <p:cNvSpPr/>
          <p:nvPr/>
        </p:nvSpPr>
        <p:spPr>
          <a:xfrm>
            <a:off x="7984770" y="279514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C47AC6F2-4B7A-7641-B43B-943E349ED5D8}"/>
              </a:ext>
            </a:extLst>
          </p:cNvPr>
          <p:cNvSpPr/>
          <p:nvPr/>
        </p:nvSpPr>
        <p:spPr>
          <a:xfrm>
            <a:off x="7437322" y="692441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0527E18F-90D6-B749-BC92-FE9D25E420A3}"/>
              </a:ext>
            </a:extLst>
          </p:cNvPr>
          <p:cNvSpPr/>
          <p:nvPr/>
        </p:nvSpPr>
        <p:spPr>
          <a:xfrm>
            <a:off x="8532216" y="692440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>
            <a:extLst>
              <a:ext uri="{FF2B5EF4-FFF2-40B4-BE49-F238E27FC236}">
                <a16:creationId xmlns:a16="http://schemas.microsoft.com/office/drawing/2014/main" id="{F6F02978-FFA6-7442-AC1F-8CEEF41F559E}"/>
              </a:ext>
            </a:extLst>
          </p:cNvPr>
          <p:cNvSpPr/>
          <p:nvPr/>
        </p:nvSpPr>
        <p:spPr>
          <a:xfrm>
            <a:off x="7687632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3DFB2121-CB78-F34F-B1E5-D6F4861A479A}"/>
              </a:ext>
            </a:extLst>
          </p:cNvPr>
          <p:cNvSpPr/>
          <p:nvPr/>
        </p:nvSpPr>
        <p:spPr>
          <a:xfrm>
            <a:off x="8281904" y="1330989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B736DD2-C82B-3B47-845D-61E07AC95D4E}"/>
              </a:ext>
            </a:extLst>
          </p:cNvPr>
          <p:cNvSpPr txBox="1"/>
          <p:nvPr/>
        </p:nvSpPr>
        <p:spPr>
          <a:xfrm>
            <a:off x="6100104" y="160334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VC</a:t>
            </a:r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2C59DBC-2684-0C4F-B77C-731777A87B9D}"/>
              </a:ext>
            </a:extLst>
          </p:cNvPr>
          <p:cNvSpPr txBox="1"/>
          <p:nvPr/>
        </p:nvSpPr>
        <p:spPr>
          <a:xfrm>
            <a:off x="7484434" y="1609850"/>
            <a:ext cx="1148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3-path VC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8750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-path vertex cover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 l="-1447" t="-8219" b="-178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dirty="0"/>
                  <a:t>Vertex cover </a:t>
                </a:r>
                <a:r>
                  <a:rPr lang="ja-JP" altLang="en-US" sz="2400"/>
                  <a:t>問題の一般化問題</a:t>
                </a:r>
                <a:endParaRPr lang="en-US" altLang="ja-JP" sz="2400" dirty="0"/>
              </a:p>
              <a:p>
                <a:pPr lvl="1">
                  <a:buFontTx/>
                  <a:buChar char="-"/>
                </a:pPr>
                <a:r>
                  <a:rPr lang="en-US" altLang="ja-JP" sz="2000" dirty="0"/>
                  <a:t>VC: </a:t>
                </a:r>
                <a:r>
                  <a:rPr lang="ja-JP" altLang="en-US" sz="2000"/>
                  <a:t>全ての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辺</a:t>
                </a:r>
                <a:r>
                  <a:rPr lang="ja-JP" altLang="en-US" sz="2000"/>
                  <a:t>をカバーする頂点集合</a:t>
                </a:r>
                <a:endParaRPr lang="en-US" altLang="ja-JP" sz="2000" dirty="0"/>
              </a:p>
              <a:p>
                <a:pPr lvl="1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VC: </a:t>
                </a:r>
                <a:r>
                  <a:rPr lang="ja-JP" altLang="en-US" sz="2000"/>
                  <a:t>全ての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ja-JP" altLang="en-US" sz="2000">
                    <a:solidFill>
                      <a:srgbClr val="FF0000"/>
                    </a:solidFill>
                  </a:rPr>
                  <a:t>頂点パス</a:t>
                </a:r>
                <a:r>
                  <a:rPr lang="ja-JP" altLang="en-US" sz="2000"/>
                  <a:t>をカバーする頂点集合</a:t>
                </a:r>
                <a:r>
                  <a:rPr lang="en-US" altLang="ja-JP" sz="2000" dirty="0"/>
                  <a:t> (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= 2: VC)</a:t>
                </a:r>
              </a:p>
              <a:p>
                <a:r>
                  <a:rPr lang="ja-JP" altLang="en-US" sz="2400"/>
                  <a:t>豊富なバリエーションが揃う</a:t>
                </a:r>
                <a:endParaRPr lang="en-US" altLang="ja-JP" sz="2400" dirty="0"/>
              </a:p>
              <a:p>
                <a:pPr lvl="1">
                  <a:buFont typeface="Wingdings" pitchFamily="2" charset="2"/>
                  <a:buChar char="ü"/>
                </a:pPr>
                <a:r>
                  <a:rPr lang="en-US" altLang="ja-JP" sz="2000" dirty="0"/>
                  <a:t> Minimum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 </a:t>
                </a:r>
                <a:r>
                  <a:rPr lang="en-US" altLang="ja-JP" sz="1600" dirty="0"/>
                  <a:t>[</a:t>
                </a:r>
                <a:r>
                  <a:rPr lang="en-US" altLang="ja-JP" sz="1600" dirty="0" err="1"/>
                  <a:t>Bre</a:t>
                </a:r>
                <a:r>
                  <a:rPr lang="en" altLang="ja-JP" sz="1600" dirty="0"/>
                  <a:t>š</a:t>
                </a:r>
                <a:r>
                  <a:rPr lang="en-US" altLang="ja-JP" sz="1600" dirty="0" err="1"/>
                  <a:t>ar</a:t>
                </a:r>
                <a:r>
                  <a:rPr lang="en-US" altLang="ja-JP" sz="1600" dirty="0"/>
                  <a:t>, et al., 2011]</a:t>
                </a:r>
                <a:endParaRPr lang="en-US" altLang="ja-JP" sz="2000" dirty="0"/>
              </a:p>
              <a:p>
                <a:pPr lvl="2">
                  <a:buFont typeface="システムフォント"/>
                  <a:buChar char="⁃"/>
                </a:pP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= 3 </a:t>
                </a:r>
                <a:r>
                  <a:rPr lang="ja-JP" altLang="en-US" sz="1800"/>
                  <a:t>のとき</a:t>
                </a:r>
                <a:r>
                  <a:rPr lang="en-US" altLang="ja-JP" sz="1800" dirty="0"/>
                  <a:t> 2</a:t>
                </a:r>
                <a:r>
                  <a:rPr lang="ja-JP" altLang="en-US" sz="1800"/>
                  <a:t>部グラフ上でも難しい</a:t>
                </a:r>
                <a:r>
                  <a:rPr lang="en-US" altLang="ja-JP" sz="1800" dirty="0"/>
                  <a:t> (cf. </a:t>
                </a:r>
                <a14:m>
                  <m:oMath xmlns:m="http://schemas.openxmlformats.org/officeDocument/2006/math">
                    <m:r>
                      <a:rPr lang="en-US" altLang="ja-JP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= 2 </a:t>
                </a:r>
                <a:r>
                  <a:rPr lang="ja-JP" altLang="en-US" sz="1800"/>
                  <a:t>は</a:t>
                </a:r>
                <a:r>
                  <a:rPr lang="en-US" altLang="ja-JP" sz="1800" dirty="0"/>
                  <a:t>2</a:t>
                </a:r>
                <a:r>
                  <a:rPr lang="ja-JP" altLang="en-US" sz="1800"/>
                  <a:t>部で簡単</a:t>
                </a:r>
                <a:r>
                  <a:rPr lang="en-US" altLang="ja-JP" sz="1800" dirty="0"/>
                  <a:t>)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ja-JP" altLang="en-US" sz="1800"/>
                  <a:t>近似</a:t>
                </a:r>
                <a:r>
                  <a:rPr lang="en-US" altLang="ja-JP" sz="1800" dirty="0"/>
                  <a:t>, </a:t>
                </a:r>
                <a:r>
                  <a:rPr lang="ja-JP" altLang="en-US" sz="1800"/>
                  <a:t>乱択</a:t>
                </a:r>
                <a:r>
                  <a:rPr lang="en-US" altLang="ja-JP" sz="1800" dirty="0"/>
                  <a:t>, FPT, Exact-</a:t>
                </a:r>
                <a:r>
                  <a:rPr lang="en-US" altLang="ja-JP" sz="1800" dirty="0" err="1"/>
                  <a:t>algo</a:t>
                </a:r>
                <a:r>
                  <a:rPr lang="en-US" altLang="ja-JP" sz="1800" dirty="0"/>
                  <a:t>.</a:t>
                </a:r>
                <a:r>
                  <a:rPr lang="ja-JP" altLang="en-US" sz="1800"/>
                  <a:t>など多くの研究</a:t>
                </a:r>
                <a:endParaRPr lang="en-US" altLang="ja-JP" sz="1800" dirty="0"/>
              </a:p>
              <a:p>
                <a:pPr lvl="1">
                  <a:buFont typeface="Wingdings" pitchFamily="2" charset="2"/>
                  <a:buChar char="ü"/>
                </a:pPr>
                <a:r>
                  <a:rPr lang="en-US" altLang="ja-JP" sz="2000" dirty="0"/>
                  <a:t> Maximum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 </a:t>
                </a:r>
                <a:r>
                  <a:rPr lang="en-US" altLang="ja-JP" sz="1600" dirty="0"/>
                  <a:t>[</a:t>
                </a:r>
                <a:r>
                  <a:rPr lang="en-US" altLang="ja-JP" sz="1600" dirty="0" err="1"/>
                  <a:t>Miyano</a:t>
                </a:r>
                <a:r>
                  <a:rPr lang="en-US" altLang="ja-JP" sz="1600" dirty="0"/>
                  <a:t>, et al., 2018]</a:t>
                </a:r>
                <a:endParaRPr lang="en-US" altLang="ja-JP" sz="2000" dirty="0"/>
              </a:p>
              <a:p>
                <a:pPr lvl="2">
                  <a:buFont typeface="システムフォント"/>
                  <a:buChar char="⁃"/>
                </a:pP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= 3 </a:t>
                </a:r>
                <a:r>
                  <a:rPr lang="ja-JP" altLang="en-US" sz="1800"/>
                  <a:t>のとき</a:t>
                </a:r>
                <a:r>
                  <a:rPr lang="en-US" altLang="ja-JP" sz="1800" dirty="0"/>
                  <a:t>, split </a:t>
                </a:r>
                <a:r>
                  <a:rPr lang="ja-JP" altLang="en-US" sz="1800"/>
                  <a:t>グラフ上でも難しい</a:t>
                </a:r>
                <a:r>
                  <a:rPr lang="en-US" altLang="ja-JP" sz="1800" dirty="0"/>
                  <a:t> (cf.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= 3</a:t>
                </a:r>
                <a:r>
                  <a:rPr lang="ja-JP" altLang="en-US" sz="1800"/>
                  <a:t>の</a:t>
                </a:r>
                <a:r>
                  <a:rPr lang="en-US" altLang="ja-JP" sz="1800" dirty="0"/>
                  <a:t>Min</a:t>
                </a:r>
                <a:r>
                  <a:rPr lang="ja-JP" altLang="en-US" sz="1800"/>
                  <a:t>版は簡単</a:t>
                </a:r>
                <a:r>
                  <a:rPr lang="en-US" altLang="ja-JP" sz="1800" dirty="0"/>
                  <a:t>)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ja-JP" altLang="en-US" sz="1800"/>
                  <a:t>木</a:t>
                </a:r>
                <a:r>
                  <a:rPr lang="en-US" altLang="ja-JP" sz="1800" dirty="0"/>
                  <a:t>, </a:t>
                </a:r>
                <a:r>
                  <a:rPr lang="ja-JP" altLang="en-US" sz="1800"/>
                  <a:t>木幅限定グラフ上では解ける</a:t>
                </a: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  <a:blipFill>
                <a:blip r:embed="rId4"/>
                <a:stretch>
                  <a:fillRect l="-965" t="-15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808A0B6-0727-6948-A618-C6300AAD57AD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H="1">
            <a:off x="5752951" y="301195"/>
            <a:ext cx="652131" cy="517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7AA9EEB-3518-8F49-8456-AC02A9C8277E}"/>
              </a:ext>
            </a:extLst>
          </p:cNvPr>
          <p:cNvCxnSpPr>
            <a:cxnSpLocks/>
            <a:stCxn id="9" idx="4"/>
            <a:endCxn id="6" idx="4"/>
          </p:cNvCxnSpPr>
          <p:nvPr/>
        </p:nvCxnSpPr>
        <p:spPr>
          <a:xfrm flipH="1" flipV="1">
            <a:off x="5805293" y="840486"/>
            <a:ext cx="250310" cy="6385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DA17569-FC1F-EF48-B1B3-1043F31947F9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6129625" y="1405012"/>
            <a:ext cx="4462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B9587466-3446-114C-AF41-8CCC68720002}"/>
              </a:ext>
            </a:extLst>
          </p:cNvPr>
          <p:cNvCxnSpPr>
            <a:cxnSpLocks/>
            <a:endCxn id="8" idx="4"/>
          </p:cNvCxnSpPr>
          <p:nvPr/>
        </p:nvCxnSpPr>
        <p:spPr>
          <a:xfrm flipV="1">
            <a:off x="6649874" y="840485"/>
            <a:ext cx="250313" cy="638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FC2F6AA-E3B0-FA4D-AD58-77B2AA0F8AB7}"/>
              </a:ext>
            </a:extLst>
          </p:cNvPr>
          <p:cNvCxnSpPr>
            <a:cxnSpLocks/>
            <a:stCxn id="8" idx="5"/>
            <a:endCxn id="5" idx="1"/>
          </p:cNvCxnSpPr>
          <p:nvPr/>
        </p:nvCxnSpPr>
        <p:spPr>
          <a:xfrm flipH="1" flipV="1">
            <a:off x="6300399" y="301195"/>
            <a:ext cx="652129" cy="517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5A156FF-CE10-4E4C-9E00-CA414C7C2171}"/>
              </a:ext>
            </a:extLst>
          </p:cNvPr>
          <p:cNvCxnSpPr>
            <a:cxnSpLocks/>
            <a:stCxn id="24" idx="7"/>
            <a:endCxn id="25" idx="3"/>
          </p:cNvCxnSpPr>
          <p:nvPr/>
        </p:nvCxnSpPr>
        <p:spPr>
          <a:xfrm flipH="1">
            <a:off x="7459003" y="301195"/>
            <a:ext cx="652131" cy="517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B3722E0-CFE9-9543-A258-A259C879E86B}"/>
              </a:ext>
            </a:extLst>
          </p:cNvPr>
          <p:cNvCxnSpPr>
            <a:cxnSpLocks/>
            <a:stCxn id="27" idx="4"/>
            <a:endCxn id="25" idx="4"/>
          </p:cNvCxnSpPr>
          <p:nvPr/>
        </p:nvCxnSpPr>
        <p:spPr>
          <a:xfrm flipH="1" flipV="1">
            <a:off x="7511345" y="840486"/>
            <a:ext cx="250310" cy="6385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8CFF13A-1AB3-5D44-BDFF-13740642A469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>
            <a:off x="7835677" y="1405012"/>
            <a:ext cx="4462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CA5266C0-DDA7-6343-94BD-DACEEC555B84}"/>
              </a:ext>
            </a:extLst>
          </p:cNvPr>
          <p:cNvCxnSpPr>
            <a:cxnSpLocks/>
            <a:endCxn id="26" idx="4"/>
          </p:cNvCxnSpPr>
          <p:nvPr/>
        </p:nvCxnSpPr>
        <p:spPr>
          <a:xfrm flipV="1">
            <a:off x="8355926" y="840485"/>
            <a:ext cx="250313" cy="638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D051FAB4-F33D-2F43-A990-2A23FE6B66A9}"/>
              </a:ext>
            </a:extLst>
          </p:cNvPr>
          <p:cNvCxnSpPr>
            <a:cxnSpLocks/>
            <a:stCxn id="26" idx="5"/>
            <a:endCxn id="24" idx="1"/>
          </p:cNvCxnSpPr>
          <p:nvPr/>
        </p:nvCxnSpPr>
        <p:spPr>
          <a:xfrm flipH="1" flipV="1">
            <a:off x="8006451" y="301195"/>
            <a:ext cx="652129" cy="517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円/楕円 4">
            <a:extLst>
              <a:ext uri="{FF2B5EF4-FFF2-40B4-BE49-F238E27FC236}">
                <a16:creationId xmlns:a16="http://schemas.microsoft.com/office/drawing/2014/main" id="{5F46557A-310B-F446-B7DD-7DFC997297C8}"/>
              </a:ext>
            </a:extLst>
          </p:cNvPr>
          <p:cNvSpPr/>
          <p:nvPr/>
        </p:nvSpPr>
        <p:spPr>
          <a:xfrm>
            <a:off x="6278718" y="279514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3FB2EF31-4F42-624C-A56F-376D2329C926}"/>
              </a:ext>
            </a:extLst>
          </p:cNvPr>
          <p:cNvSpPr/>
          <p:nvPr/>
        </p:nvSpPr>
        <p:spPr>
          <a:xfrm>
            <a:off x="5731270" y="692441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7BE7E8F2-3D1B-E24E-AF74-7E0C8C63F9EE}"/>
              </a:ext>
            </a:extLst>
          </p:cNvPr>
          <p:cNvSpPr/>
          <p:nvPr/>
        </p:nvSpPr>
        <p:spPr>
          <a:xfrm>
            <a:off x="6826164" y="692440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BBF1FE00-24F6-2747-8A85-5B50AB9CE73A}"/>
              </a:ext>
            </a:extLst>
          </p:cNvPr>
          <p:cNvSpPr/>
          <p:nvPr/>
        </p:nvSpPr>
        <p:spPr>
          <a:xfrm>
            <a:off x="5981580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84D3BD0F-3277-B74E-991B-1F59704DC150}"/>
              </a:ext>
            </a:extLst>
          </p:cNvPr>
          <p:cNvSpPr/>
          <p:nvPr/>
        </p:nvSpPr>
        <p:spPr>
          <a:xfrm>
            <a:off x="6575852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7A806DA5-D0B1-3447-8C61-7D31CE42B790}"/>
              </a:ext>
            </a:extLst>
          </p:cNvPr>
          <p:cNvSpPr/>
          <p:nvPr/>
        </p:nvSpPr>
        <p:spPr>
          <a:xfrm>
            <a:off x="7984770" y="279514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C47AC6F2-4B7A-7641-B43B-943E349ED5D8}"/>
              </a:ext>
            </a:extLst>
          </p:cNvPr>
          <p:cNvSpPr/>
          <p:nvPr/>
        </p:nvSpPr>
        <p:spPr>
          <a:xfrm>
            <a:off x="7437322" y="692441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0527E18F-90D6-B749-BC92-FE9D25E420A3}"/>
              </a:ext>
            </a:extLst>
          </p:cNvPr>
          <p:cNvSpPr/>
          <p:nvPr/>
        </p:nvSpPr>
        <p:spPr>
          <a:xfrm>
            <a:off x="8532216" y="692440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>
            <a:extLst>
              <a:ext uri="{FF2B5EF4-FFF2-40B4-BE49-F238E27FC236}">
                <a16:creationId xmlns:a16="http://schemas.microsoft.com/office/drawing/2014/main" id="{F6F02978-FFA6-7442-AC1F-8CEEF41F559E}"/>
              </a:ext>
            </a:extLst>
          </p:cNvPr>
          <p:cNvSpPr/>
          <p:nvPr/>
        </p:nvSpPr>
        <p:spPr>
          <a:xfrm>
            <a:off x="7687632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3DFB2121-CB78-F34F-B1E5-D6F4861A479A}"/>
              </a:ext>
            </a:extLst>
          </p:cNvPr>
          <p:cNvSpPr/>
          <p:nvPr/>
        </p:nvSpPr>
        <p:spPr>
          <a:xfrm>
            <a:off x="8281904" y="1330989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B736DD2-C82B-3B47-845D-61E07AC95D4E}"/>
              </a:ext>
            </a:extLst>
          </p:cNvPr>
          <p:cNvSpPr txBox="1"/>
          <p:nvPr/>
        </p:nvSpPr>
        <p:spPr>
          <a:xfrm>
            <a:off x="6100104" y="160334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VC</a:t>
            </a:r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2C59DBC-2684-0C4F-B77C-731777A87B9D}"/>
              </a:ext>
            </a:extLst>
          </p:cNvPr>
          <p:cNvSpPr txBox="1"/>
          <p:nvPr/>
        </p:nvSpPr>
        <p:spPr>
          <a:xfrm>
            <a:off x="7484434" y="1609850"/>
            <a:ext cx="1148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3-path VC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930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-path vertex cover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 l="-1447" t="-8219" b="-178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dirty="0"/>
                  <a:t>Vertex cover </a:t>
                </a:r>
                <a:r>
                  <a:rPr lang="ja-JP" altLang="en-US" sz="2400"/>
                  <a:t>問題の一般化問題</a:t>
                </a:r>
                <a:endParaRPr lang="en-US" altLang="ja-JP" sz="2400" dirty="0"/>
              </a:p>
              <a:p>
                <a:pPr lvl="1">
                  <a:buFontTx/>
                  <a:buChar char="-"/>
                </a:pPr>
                <a:r>
                  <a:rPr lang="en-US" altLang="ja-JP" sz="2000" dirty="0"/>
                  <a:t>VC: </a:t>
                </a:r>
                <a:r>
                  <a:rPr lang="ja-JP" altLang="en-US" sz="2000"/>
                  <a:t>全ての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辺</a:t>
                </a:r>
                <a:r>
                  <a:rPr lang="ja-JP" altLang="en-US" sz="2000"/>
                  <a:t>をカバーする頂点集合</a:t>
                </a:r>
                <a:endParaRPr lang="en-US" altLang="ja-JP" sz="2000" dirty="0"/>
              </a:p>
              <a:p>
                <a:pPr lvl="1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VC: </a:t>
                </a:r>
                <a:r>
                  <a:rPr lang="ja-JP" altLang="en-US" sz="2000"/>
                  <a:t>全ての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ja-JP" altLang="en-US" sz="2000">
                    <a:solidFill>
                      <a:srgbClr val="FF0000"/>
                    </a:solidFill>
                  </a:rPr>
                  <a:t>頂点パス</a:t>
                </a:r>
                <a:r>
                  <a:rPr lang="ja-JP" altLang="en-US" sz="2000"/>
                  <a:t>をカバーする頂点集合</a:t>
                </a:r>
                <a:r>
                  <a:rPr lang="en-US" altLang="ja-JP" sz="2000" dirty="0"/>
                  <a:t> (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= 2: VC)</a:t>
                </a:r>
              </a:p>
              <a:p>
                <a:r>
                  <a:rPr lang="ja-JP" altLang="en-US" sz="2400"/>
                  <a:t>豊富なバリエーションが揃う</a:t>
                </a:r>
                <a:endParaRPr lang="en-US" altLang="ja-JP" sz="2400" dirty="0"/>
              </a:p>
              <a:p>
                <a:pPr lvl="1">
                  <a:buFont typeface="Wingdings" pitchFamily="2" charset="2"/>
                  <a:buChar char="ü"/>
                </a:pPr>
                <a:r>
                  <a:rPr lang="en-US" altLang="ja-JP" sz="2000" dirty="0"/>
                  <a:t> Minimum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 </a:t>
                </a:r>
                <a:r>
                  <a:rPr lang="en-US" altLang="ja-JP" sz="1600" dirty="0"/>
                  <a:t>[</a:t>
                </a:r>
                <a:r>
                  <a:rPr lang="en-US" altLang="ja-JP" sz="1600" dirty="0" err="1"/>
                  <a:t>Bre</a:t>
                </a:r>
                <a:r>
                  <a:rPr lang="en" altLang="ja-JP" sz="1600" dirty="0"/>
                  <a:t>š</a:t>
                </a:r>
                <a:r>
                  <a:rPr lang="en-US" altLang="ja-JP" sz="1600" dirty="0" err="1"/>
                  <a:t>ar</a:t>
                </a:r>
                <a:r>
                  <a:rPr lang="en-US" altLang="ja-JP" sz="1600" dirty="0"/>
                  <a:t>, et al., 2011]</a:t>
                </a:r>
                <a:endParaRPr lang="en-US" altLang="ja-JP" sz="2000" dirty="0"/>
              </a:p>
              <a:p>
                <a:pPr lvl="2">
                  <a:buFont typeface="システムフォント"/>
                  <a:buChar char="⁃"/>
                </a:pP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= 3 </a:t>
                </a:r>
                <a:r>
                  <a:rPr lang="ja-JP" altLang="en-US" sz="1800"/>
                  <a:t>のとき</a:t>
                </a:r>
                <a:r>
                  <a:rPr lang="en-US" altLang="ja-JP" sz="1800" dirty="0"/>
                  <a:t> 2</a:t>
                </a:r>
                <a:r>
                  <a:rPr lang="ja-JP" altLang="en-US" sz="1800"/>
                  <a:t>部グラフ上でも難しい</a:t>
                </a:r>
                <a:r>
                  <a:rPr lang="en-US" altLang="ja-JP" sz="1800" dirty="0"/>
                  <a:t> (cf. </a:t>
                </a:r>
                <a14:m>
                  <m:oMath xmlns:m="http://schemas.openxmlformats.org/officeDocument/2006/math">
                    <m:r>
                      <a:rPr lang="en-US" altLang="ja-JP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= 2 </a:t>
                </a:r>
                <a:r>
                  <a:rPr lang="ja-JP" altLang="en-US" sz="1800"/>
                  <a:t>は</a:t>
                </a:r>
                <a:r>
                  <a:rPr lang="en-US" altLang="ja-JP" sz="1800" dirty="0"/>
                  <a:t>2</a:t>
                </a:r>
                <a:r>
                  <a:rPr lang="ja-JP" altLang="en-US" sz="1800"/>
                  <a:t>部で簡単</a:t>
                </a:r>
                <a:r>
                  <a:rPr lang="en-US" altLang="ja-JP" sz="1800" dirty="0"/>
                  <a:t>)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ja-JP" altLang="en-US" sz="1800"/>
                  <a:t>近似</a:t>
                </a:r>
                <a:r>
                  <a:rPr lang="en-US" altLang="ja-JP" sz="1800" dirty="0"/>
                  <a:t>, </a:t>
                </a:r>
                <a:r>
                  <a:rPr lang="ja-JP" altLang="en-US" sz="1800"/>
                  <a:t>乱択</a:t>
                </a:r>
                <a:r>
                  <a:rPr lang="en-US" altLang="ja-JP" sz="1800" dirty="0"/>
                  <a:t>, FPT, Exact-</a:t>
                </a:r>
                <a:r>
                  <a:rPr lang="en-US" altLang="ja-JP" sz="1800" dirty="0" err="1"/>
                  <a:t>algo</a:t>
                </a:r>
                <a:r>
                  <a:rPr lang="en-US" altLang="ja-JP" sz="1800" dirty="0"/>
                  <a:t>.</a:t>
                </a:r>
                <a:r>
                  <a:rPr lang="ja-JP" altLang="en-US" sz="1800"/>
                  <a:t>など多くの研究</a:t>
                </a:r>
                <a:endParaRPr lang="en-US" altLang="ja-JP" sz="1800" dirty="0"/>
              </a:p>
              <a:p>
                <a:pPr lvl="1">
                  <a:buFont typeface="Wingdings" pitchFamily="2" charset="2"/>
                  <a:buChar char="ü"/>
                </a:pPr>
                <a:r>
                  <a:rPr lang="en-US" altLang="ja-JP" sz="2000" dirty="0"/>
                  <a:t> Maximum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 </a:t>
                </a:r>
                <a:r>
                  <a:rPr lang="en-US" altLang="ja-JP" sz="1600" dirty="0"/>
                  <a:t>[</a:t>
                </a:r>
                <a:r>
                  <a:rPr lang="en-US" altLang="ja-JP" sz="1600" dirty="0" err="1"/>
                  <a:t>Miyano</a:t>
                </a:r>
                <a:r>
                  <a:rPr lang="en-US" altLang="ja-JP" sz="1600" dirty="0"/>
                  <a:t>, et al., 2018]</a:t>
                </a:r>
                <a:endParaRPr lang="en-US" altLang="ja-JP" sz="2000" dirty="0"/>
              </a:p>
              <a:p>
                <a:pPr lvl="2">
                  <a:buFont typeface="システムフォント"/>
                  <a:buChar char="⁃"/>
                </a:pP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= 3 </a:t>
                </a:r>
                <a:r>
                  <a:rPr lang="ja-JP" altLang="en-US" sz="1800"/>
                  <a:t>のとき</a:t>
                </a:r>
                <a:r>
                  <a:rPr lang="en-US" altLang="ja-JP" sz="1800" dirty="0"/>
                  <a:t>, split </a:t>
                </a:r>
                <a:r>
                  <a:rPr lang="ja-JP" altLang="en-US" sz="1800"/>
                  <a:t>グラフ上でも難しい</a:t>
                </a:r>
                <a:r>
                  <a:rPr lang="en-US" altLang="ja-JP" sz="1800" dirty="0"/>
                  <a:t> (cf.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= 3</a:t>
                </a:r>
                <a:r>
                  <a:rPr lang="ja-JP" altLang="en-US" sz="1800"/>
                  <a:t>の</a:t>
                </a:r>
                <a:r>
                  <a:rPr lang="en-US" altLang="ja-JP" sz="1800" dirty="0"/>
                  <a:t>Min</a:t>
                </a:r>
                <a:r>
                  <a:rPr lang="ja-JP" altLang="en-US" sz="1800"/>
                  <a:t>版は簡単</a:t>
                </a:r>
                <a:r>
                  <a:rPr lang="en-US" altLang="ja-JP" sz="1800" dirty="0"/>
                  <a:t>)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ja-JP" altLang="en-US" sz="1800"/>
                  <a:t>木</a:t>
                </a:r>
                <a:r>
                  <a:rPr lang="en-US" altLang="ja-JP" sz="1800" dirty="0"/>
                  <a:t>, </a:t>
                </a:r>
                <a:r>
                  <a:rPr lang="ja-JP" altLang="en-US" sz="1800"/>
                  <a:t>木幅限定グラフ上では解ける</a:t>
                </a:r>
                <a:endParaRPr lang="en-US" altLang="ja-JP" sz="1800" dirty="0"/>
              </a:p>
              <a:p>
                <a:pPr lvl="1">
                  <a:buFont typeface="Wingdings" pitchFamily="2" charset="2"/>
                  <a:buChar char="ü"/>
                </a:pP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vertex cover </a:t>
                </a:r>
                <a:r>
                  <a:rPr lang="en-US" altLang="ja-JP" sz="2000" dirty="0" err="1">
                    <a:solidFill>
                      <a:srgbClr val="FF0000"/>
                    </a:solidFill>
                  </a:rPr>
                  <a:t>Reoptimization</a:t>
                </a:r>
                <a:r>
                  <a:rPr lang="en-US" altLang="ja-JP" sz="2000" dirty="0"/>
                  <a:t> </a:t>
                </a:r>
                <a:r>
                  <a:rPr lang="en-US" altLang="ja-JP" sz="1600" dirty="0"/>
                  <a:t>[Kumar, et al., 2019]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ja-JP" altLang="en-US" sz="1800"/>
                  <a:t>元グラフ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ja-JP" altLang="en-US" sz="1800"/>
                  <a:t>とそこでの最適解を知っているもとで</a:t>
                </a:r>
                <a:r>
                  <a:rPr lang="en-US" altLang="ja-JP" sz="1800" dirty="0"/>
                  <a:t>, </a:t>
                </a:r>
              </a:p>
              <a:p>
                <a:pPr marL="914400" lvl="2" indent="0">
                  <a:buNone/>
                </a:pPr>
                <a:r>
                  <a:rPr lang="ja-JP" altLang="en-US" sz="1800"/>
                  <a:t>　少し変化したグラフ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ja-JP" altLang="en-US" sz="1800"/>
                  <a:t>で良い解が得られるか？</a:t>
                </a:r>
                <a:endParaRPr lang="en-US" altLang="ja-JP" sz="1800" dirty="0"/>
              </a:p>
              <a:p>
                <a:pPr lvl="2">
                  <a:buFont typeface="システムフォント"/>
                  <a:buChar char="⁃"/>
                </a:pPr>
                <a:r>
                  <a:rPr lang="ja-JP" altLang="en-US" sz="1800"/>
                  <a:t>定数個の点挿入に対し複数の近似アルゴリズムの提示</a:t>
                </a: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  <a:blipFill>
                <a:blip r:embed="rId4"/>
                <a:stretch>
                  <a:fillRect l="-965" t="-1575" b="-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808A0B6-0727-6948-A618-C6300AAD57AD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H="1">
            <a:off x="5752951" y="301195"/>
            <a:ext cx="652131" cy="517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7AA9EEB-3518-8F49-8456-AC02A9C8277E}"/>
              </a:ext>
            </a:extLst>
          </p:cNvPr>
          <p:cNvCxnSpPr>
            <a:cxnSpLocks/>
            <a:stCxn id="9" idx="4"/>
            <a:endCxn id="6" idx="4"/>
          </p:cNvCxnSpPr>
          <p:nvPr/>
        </p:nvCxnSpPr>
        <p:spPr>
          <a:xfrm flipH="1" flipV="1">
            <a:off x="5805293" y="840486"/>
            <a:ext cx="250310" cy="6385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DA17569-FC1F-EF48-B1B3-1043F31947F9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6129625" y="1405012"/>
            <a:ext cx="4462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B9587466-3446-114C-AF41-8CCC68720002}"/>
              </a:ext>
            </a:extLst>
          </p:cNvPr>
          <p:cNvCxnSpPr>
            <a:cxnSpLocks/>
            <a:endCxn id="8" idx="4"/>
          </p:cNvCxnSpPr>
          <p:nvPr/>
        </p:nvCxnSpPr>
        <p:spPr>
          <a:xfrm flipV="1">
            <a:off x="6649874" y="840485"/>
            <a:ext cx="250313" cy="638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FC2F6AA-E3B0-FA4D-AD58-77B2AA0F8AB7}"/>
              </a:ext>
            </a:extLst>
          </p:cNvPr>
          <p:cNvCxnSpPr>
            <a:cxnSpLocks/>
            <a:stCxn id="8" idx="5"/>
            <a:endCxn id="5" idx="1"/>
          </p:cNvCxnSpPr>
          <p:nvPr/>
        </p:nvCxnSpPr>
        <p:spPr>
          <a:xfrm flipH="1" flipV="1">
            <a:off x="6300399" y="301195"/>
            <a:ext cx="652129" cy="517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5A156FF-CE10-4E4C-9E00-CA414C7C2171}"/>
              </a:ext>
            </a:extLst>
          </p:cNvPr>
          <p:cNvCxnSpPr>
            <a:cxnSpLocks/>
            <a:stCxn id="24" idx="7"/>
            <a:endCxn id="25" idx="3"/>
          </p:cNvCxnSpPr>
          <p:nvPr/>
        </p:nvCxnSpPr>
        <p:spPr>
          <a:xfrm flipH="1">
            <a:off x="7459003" y="301195"/>
            <a:ext cx="652131" cy="517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B3722E0-CFE9-9543-A258-A259C879E86B}"/>
              </a:ext>
            </a:extLst>
          </p:cNvPr>
          <p:cNvCxnSpPr>
            <a:cxnSpLocks/>
            <a:stCxn id="27" idx="4"/>
            <a:endCxn id="25" idx="4"/>
          </p:cNvCxnSpPr>
          <p:nvPr/>
        </p:nvCxnSpPr>
        <p:spPr>
          <a:xfrm flipH="1" flipV="1">
            <a:off x="7511345" y="840486"/>
            <a:ext cx="250310" cy="6385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8CFF13A-1AB3-5D44-BDFF-13740642A469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>
            <a:off x="7835677" y="1405012"/>
            <a:ext cx="4462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CA5266C0-DDA7-6343-94BD-DACEEC555B84}"/>
              </a:ext>
            </a:extLst>
          </p:cNvPr>
          <p:cNvCxnSpPr>
            <a:cxnSpLocks/>
            <a:endCxn id="26" idx="4"/>
          </p:cNvCxnSpPr>
          <p:nvPr/>
        </p:nvCxnSpPr>
        <p:spPr>
          <a:xfrm flipV="1">
            <a:off x="8355926" y="840485"/>
            <a:ext cx="250313" cy="638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D051FAB4-F33D-2F43-A990-2A23FE6B66A9}"/>
              </a:ext>
            </a:extLst>
          </p:cNvPr>
          <p:cNvCxnSpPr>
            <a:cxnSpLocks/>
            <a:stCxn id="26" idx="5"/>
            <a:endCxn id="24" idx="1"/>
          </p:cNvCxnSpPr>
          <p:nvPr/>
        </p:nvCxnSpPr>
        <p:spPr>
          <a:xfrm flipH="1" flipV="1">
            <a:off x="8006451" y="301195"/>
            <a:ext cx="652129" cy="517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円/楕円 4">
            <a:extLst>
              <a:ext uri="{FF2B5EF4-FFF2-40B4-BE49-F238E27FC236}">
                <a16:creationId xmlns:a16="http://schemas.microsoft.com/office/drawing/2014/main" id="{5F46557A-310B-F446-B7DD-7DFC997297C8}"/>
              </a:ext>
            </a:extLst>
          </p:cNvPr>
          <p:cNvSpPr/>
          <p:nvPr/>
        </p:nvSpPr>
        <p:spPr>
          <a:xfrm>
            <a:off x="6278718" y="279514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3FB2EF31-4F42-624C-A56F-376D2329C926}"/>
              </a:ext>
            </a:extLst>
          </p:cNvPr>
          <p:cNvSpPr/>
          <p:nvPr/>
        </p:nvSpPr>
        <p:spPr>
          <a:xfrm>
            <a:off x="5731270" y="692441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7BE7E8F2-3D1B-E24E-AF74-7E0C8C63F9EE}"/>
              </a:ext>
            </a:extLst>
          </p:cNvPr>
          <p:cNvSpPr/>
          <p:nvPr/>
        </p:nvSpPr>
        <p:spPr>
          <a:xfrm>
            <a:off x="6826164" y="692440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BBF1FE00-24F6-2747-8A85-5B50AB9CE73A}"/>
              </a:ext>
            </a:extLst>
          </p:cNvPr>
          <p:cNvSpPr/>
          <p:nvPr/>
        </p:nvSpPr>
        <p:spPr>
          <a:xfrm>
            <a:off x="5981580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84D3BD0F-3277-B74E-991B-1F59704DC150}"/>
              </a:ext>
            </a:extLst>
          </p:cNvPr>
          <p:cNvSpPr/>
          <p:nvPr/>
        </p:nvSpPr>
        <p:spPr>
          <a:xfrm>
            <a:off x="6575852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7A806DA5-D0B1-3447-8C61-7D31CE42B790}"/>
              </a:ext>
            </a:extLst>
          </p:cNvPr>
          <p:cNvSpPr/>
          <p:nvPr/>
        </p:nvSpPr>
        <p:spPr>
          <a:xfrm>
            <a:off x="7984770" y="279514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C47AC6F2-4B7A-7641-B43B-943E349ED5D8}"/>
              </a:ext>
            </a:extLst>
          </p:cNvPr>
          <p:cNvSpPr/>
          <p:nvPr/>
        </p:nvSpPr>
        <p:spPr>
          <a:xfrm>
            <a:off x="7437322" y="692441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0527E18F-90D6-B749-BC92-FE9D25E420A3}"/>
              </a:ext>
            </a:extLst>
          </p:cNvPr>
          <p:cNvSpPr/>
          <p:nvPr/>
        </p:nvSpPr>
        <p:spPr>
          <a:xfrm>
            <a:off x="8532216" y="692440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>
            <a:extLst>
              <a:ext uri="{FF2B5EF4-FFF2-40B4-BE49-F238E27FC236}">
                <a16:creationId xmlns:a16="http://schemas.microsoft.com/office/drawing/2014/main" id="{F6F02978-FFA6-7442-AC1F-8CEEF41F559E}"/>
              </a:ext>
            </a:extLst>
          </p:cNvPr>
          <p:cNvSpPr/>
          <p:nvPr/>
        </p:nvSpPr>
        <p:spPr>
          <a:xfrm>
            <a:off x="7687632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3DFB2121-CB78-F34F-B1E5-D6F4861A479A}"/>
              </a:ext>
            </a:extLst>
          </p:cNvPr>
          <p:cNvSpPr/>
          <p:nvPr/>
        </p:nvSpPr>
        <p:spPr>
          <a:xfrm>
            <a:off x="8281904" y="1330989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B736DD2-C82B-3B47-845D-61E07AC95D4E}"/>
              </a:ext>
            </a:extLst>
          </p:cNvPr>
          <p:cNvSpPr txBox="1"/>
          <p:nvPr/>
        </p:nvSpPr>
        <p:spPr>
          <a:xfrm>
            <a:off x="6100104" y="160334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VC</a:t>
            </a:r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2C59DBC-2684-0C4F-B77C-731777A87B9D}"/>
              </a:ext>
            </a:extLst>
          </p:cNvPr>
          <p:cNvSpPr txBox="1"/>
          <p:nvPr/>
        </p:nvSpPr>
        <p:spPr>
          <a:xfrm>
            <a:off x="7484434" y="1609850"/>
            <a:ext cx="1148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3-path VC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513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-path vertex cover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 l="-1447" t="-8219" b="-178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390881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dirty="0"/>
                  <a:t>Vertex cover </a:t>
                </a:r>
                <a:r>
                  <a:rPr lang="ja-JP" altLang="en-US" sz="2400"/>
                  <a:t>問題の一般化問題</a:t>
                </a:r>
                <a:endParaRPr lang="en-US" altLang="ja-JP" sz="2400" dirty="0"/>
              </a:p>
              <a:p>
                <a:pPr lvl="1">
                  <a:buFontTx/>
                  <a:buChar char="-"/>
                </a:pPr>
                <a:r>
                  <a:rPr lang="en-US" altLang="ja-JP" sz="2000" dirty="0"/>
                  <a:t>VC: </a:t>
                </a:r>
                <a:r>
                  <a:rPr lang="ja-JP" altLang="en-US" sz="2000"/>
                  <a:t>全ての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辺</a:t>
                </a:r>
                <a:r>
                  <a:rPr lang="ja-JP" altLang="en-US" sz="2000"/>
                  <a:t>をカバーする頂点集合</a:t>
                </a:r>
                <a:endParaRPr lang="en-US" altLang="ja-JP" sz="2000" dirty="0"/>
              </a:p>
              <a:p>
                <a:pPr lvl="1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VC: </a:t>
                </a:r>
                <a:r>
                  <a:rPr lang="ja-JP" altLang="en-US" sz="2000"/>
                  <a:t>全ての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ja-JP" altLang="en-US" sz="2000">
                    <a:solidFill>
                      <a:srgbClr val="FF0000"/>
                    </a:solidFill>
                  </a:rPr>
                  <a:t>頂点パス</a:t>
                </a:r>
                <a:r>
                  <a:rPr lang="ja-JP" altLang="en-US" sz="2000"/>
                  <a:t>をカバーする頂点集合</a:t>
                </a:r>
                <a:r>
                  <a:rPr lang="en-US" altLang="ja-JP" sz="2000" dirty="0"/>
                  <a:t> (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= 2: VC)</a:t>
                </a:r>
              </a:p>
              <a:p>
                <a:r>
                  <a:rPr lang="ja-JP" altLang="en-US" sz="2400"/>
                  <a:t>豊富なバリエーションが揃う</a:t>
                </a:r>
                <a:endParaRPr lang="en-US" altLang="ja-JP" sz="2400" dirty="0"/>
              </a:p>
              <a:p>
                <a:pPr lvl="1">
                  <a:buFont typeface="Wingdings" pitchFamily="2" charset="2"/>
                  <a:buChar char="ü"/>
                </a:pPr>
                <a:r>
                  <a:rPr lang="en-US" altLang="ja-JP" sz="2000" dirty="0"/>
                  <a:t> Minimum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 </a:t>
                </a:r>
                <a:r>
                  <a:rPr lang="en-US" altLang="ja-JP" sz="1600" dirty="0"/>
                  <a:t>[</a:t>
                </a:r>
                <a:r>
                  <a:rPr lang="en-US" altLang="ja-JP" sz="1600" dirty="0" err="1"/>
                  <a:t>Bre</a:t>
                </a:r>
                <a:r>
                  <a:rPr lang="en" altLang="ja-JP" sz="1600" dirty="0"/>
                  <a:t>š</a:t>
                </a:r>
                <a:r>
                  <a:rPr lang="en-US" altLang="ja-JP" sz="1600" dirty="0" err="1"/>
                  <a:t>ar</a:t>
                </a:r>
                <a:r>
                  <a:rPr lang="en-US" altLang="ja-JP" sz="1600" dirty="0"/>
                  <a:t>, et al., 2011]</a:t>
                </a:r>
                <a:endParaRPr lang="en-US" altLang="ja-JP" sz="2000" dirty="0"/>
              </a:p>
              <a:p>
                <a:pPr lvl="2">
                  <a:buFont typeface="システムフォント"/>
                  <a:buChar char="⁃"/>
                </a:pP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= 3 </a:t>
                </a:r>
                <a:r>
                  <a:rPr lang="ja-JP" altLang="en-US" sz="1800"/>
                  <a:t>のとき</a:t>
                </a:r>
                <a:r>
                  <a:rPr lang="en-US" altLang="ja-JP" sz="1800" dirty="0"/>
                  <a:t> 2</a:t>
                </a:r>
                <a:r>
                  <a:rPr lang="ja-JP" altLang="en-US" sz="1800"/>
                  <a:t>部グラフ上でも難しい</a:t>
                </a:r>
                <a:r>
                  <a:rPr lang="en-US" altLang="ja-JP" sz="1800" dirty="0"/>
                  <a:t> (cf. </a:t>
                </a:r>
                <a14:m>
                  <m:oMath xmlns:m="http://schemas.openxmlformats.org/officeDocument/2006/math">
                    <m:r>
                      <a:rPr lang="en-US" altLang="ja-JP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= 2 </a:t>
                </a:r>
                <a:r>
                  <a:rPr lang="ja-JP" altLang="en-US" sz="1800"/>
                  <a:t>は</a:t>
                </a:r>
                <a:r>
                  <a:rPr lang="en-US" altLang="ja-JP" sz="1800" dirty="0"/>
                  <a:t>2</a:t>
                </a:r>
                <a:r>
                  <a:rPr lang="ja-JP" altLang="en-US" sz="1800"/>
                  <a:t>部で簡単</a:t>
                </a:r>
                <a:r>
                  <a:rPr lang="en-US" altLang="ja-JP" sz="1800" dirty="0"/>
                  <a:t>)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ja-JP" altLang="en-US" sz="1800"/>
                  <a:t>近似</a:t>
                </a:r>
                <a:r>
                  <a:rPr lang="en-US" altLang="ja-JP" sz="1800" dirty="0"/>
                  <a:t>, </a:t>
                </a:r>
                <a:r>
                  <a:rPr lang="ja-JP" altLang="en-US" sz="1800"/>
                  <a:t>乱択</a:t>
                </a:r>
                <a:r>
                  <a:rPr lang="en-US" altLang="ja-JP" sz="1800" dirty="0"/>
                  <a:t>, FPT, Exact-</a:t>
                </a:r>
                <a:r>
                  <a:rPr lang="en-US" altLang="ja-JP" sz="1800" dirty="0" err="1"/>
                  <a:t>algo</a:t>
                </a:r>
                <a:r>
                  <a:rPr lang="en-US" altLang="ja-JP" sz="1800" dirty="0"/>
                  <a:t>.</a:t>
                </a:r>
                <a:r>
                  <a:rPr lang="ja-JP" altLang="en-US" sz="1800"/>
                  <a:t>など多くの研究</a:t>
                </a:r>
                <a:endParaRPr lang="en-US" altLang="ja-JP" sz="1800" dirty="0"/>
              </a:p>
              <a:p>
                <a:pPr lvl="1">
                  <a:buFont typeface="Wingdings" pitchFamily="2" charset="2"/>
                  <a:buChar char="ü"/>
                </a:pPr>
                <a:r>
                  <a:rPr lang="en-US" altLang="ja-JP" sz="2000" dirty="0"/>
                  <a:t> Maximum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 </a:t>
                </a:r>
                <a:r>
                  <a:rPr lang="en-US" altLang="ja-JP" sz="1600" dirty="0"/>
                  <a:t>[</a:t>
                </a:r>
                <a:r>
                  <a:rPr lang="en-US" altLang="ja-JP" sz="1600" dirty="0" err="1"/>
                  <a:t>Miyano</a:t>
                </a:r>
                <a:r>
                  <a:rPr lang="en-US" altLang="ja-JP" sz="1600" dirty="0"/>
                  <a:t>, et al., 2018]</a:t>
                </a:r>
                <a:endParaRPr lang="en-US" altLang="ja-JP" sz="2000" dirty="0"/>
              </a:p>
              <a:p>
                <a:pPr lvl="2">
                  <a:buFont typeface="システムフォント"/>
                  <a:buChar char="⁃"/>
                </a:pP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= 3 </a:t>
                </a:r>
                <a:r>
                  <a:rPr lang="ja-JP" altLang="en-US" sz="1800"/>
                  <a:t>のとき</a:t>
                </a:r>
                <a:r>
                  <a:rPr lang="en-US" altLang="ja-JP" sz="1800" dirty="0"/>
                  <a:t>, split </a:t>
                </a:r>
                <a:r>
                  <a:rPr lang="ja-JP" altLang="en-US" sz="1800"/>
                  <a:t>グラフ上でも難しい</a:t>
                </a:r>
                <a:r>
                  <a:rPr lang="en-US" altLang="ja-JP" sz="1800" dirty="0"/>
                  <a:t> (cf.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800" dirty="0"/>
                  <a:t> = 3</a:t>
                </a:r>
                <a:r>
                  <a:rPr lang="ja-JP" altLang="en-US" sz="1800"/>
                  <a:t>の</a:t>
                </a:r>
                <a:r>
                  <a:rPr lang="en-US" altLang="ja-JP" sz="1800" dirty="0"/>
                  <a:t>Min</a:t>
                </a:r>
                <a:r>
                  <a:rPr lang="ja-JP" altLang="en-US" sz="1800"/>
                  <a:t>版は簡単</a:t>
                </a:r>
                <a:r>
                  <a:rPr lang="en-US" altLang="ja-JP" sz="1800" dirty="0"/>
                  <a:t>)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ja-JP" altLang="en-US" sz="1800"/>
                  <a:t>木</a:t>
                </a:r>
                <a:r>
                  <a:rPr lang="en-US" altLang="ja-JP" sz="1800" dirty="0"/>
                  <a:t>, </a:t>
                </a:r>
                <a:r>
                  <a:rPr lang="ja-JP" altLang="en-US" sz="1800"/>
                  <a:t>木幅限定グラフ上では解ける</a:t>
                </a:r>
                <a:endParaRPr lang="en-US" altLang="ja-JP" sz="1800" dirty="0"/>
              </a:p>
              <a:p>
                <a:pPr lvl="1">
                  <a:buFont typeface="Wingdings" pitchFamily="2" charset="2"/>
                  <a:buChar char="ü"/>
                </a:pP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vertex cover </a:t>
                </a:r>
                <a:r>
                  <a:rPr lang="en-US" altLang="ja-JP" sz="2000" dirty="0" err="1">
                    <a:solidFill>
                      <a:srgbClr val="FF0000"/>
                    </a:solidFill>
                  </a:rPr>
                  <a:t>Reoptimization</a:t>
                </a:r>
                <a:r>
                  <a:rPr lang="en-US" altLang="ja-JP" sz="2000" dirty="0"/>
                  <a:t> </a:t>
                </a:r>
                <a:r>
                  <a:rPr lang="en-US" altLang="ja-JP" sz="1600" dirty="0"/>
                  <a:t>[Kumar, et al., 2019]</a:t>
                </a:r>
              </a:p>
              <a:p>
                <a:pPr lvl="2">
                  <a:buFont typeface="システムフォント"/>
                  <a:buChar char="⁃"/>
                </a:pPr>
                <a:r>
                  <a:rPr lang="ja-JP" altLang="en-US" sz="1800"/>
                  <a:t>元グラフ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ja-JP" altLang="en-US" sz="1800"/>
                  <a:t>とそこでの最適解を知っているもとで</a:t>
                </a:r>
                <a:r>
                  <a:rPr lang="en-US" altLang="ja-JP" sz="1800" dirty="0"/>
                  <a:t>, </a:t>
                </a:r>
              </a:p>
              <a:p>
                <a:pPr marL="914400" lvl="2" indent="0">
                  <a:buNone/>
                </a:pPr>
                <a:r>
                  <a:rPr lang="ja-JP" altLang="en-US" sz="1800"/>
                  <a:t>　少し変化したグラフ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ja-JP" altLang="en-US" sz="1800"/>
                  <a:t>で良い解が得られるか？</a:t>
                </a:r>
                <a:endParaRPr lang="en-US" altLang="ja-JP" sz="1800" dirty="0"/>
              </a:p>
              <a:p>
                <a:pPr lvl="2">
                  <a:buFont typeface="システムフォント"/>
                  <a:buChar char="⁃"/>
                </a:pPr>
                <a:r>
                  <a:rPr lang="ja-JP" altLang="en-US" sz="1800"/>
                  <a:t>定数個の点挿入に対し複数の近似アルゴリズムの提示</a:t>
                </a:r>
                <a:endParaRPr lang="en-US" altLang="ja-JP" sz="1800" dirty="0"/>
              </a:p>
              <a:p>
                <a:pPr>
                  <a:buClr>
                    <a:schemeClr val="tx1"/>
                  </a:buClr>
                </a:pPr>
                <a:r>
                  <a:rPr lang="en-US" altLang="ja-JP" sz="2400" dirty="0">
                    <a:solidFill>
                      <a:srgbClr val="FF0000"/>
                    </a:solidFill>
                  </a:rPr>
                  <a:t>Reconfiguration</a:t>
                </a:r>
                <a:r>
                  <a:rPr lang="en-US" altLang="ja-JP" sz="2400" dirty="0"/>
                  <a:t> </a:t>
                </a:r>
                <a:r>
                  <a:rPr lang="ja-JP" altLang="en-US" sz="2400"/>
                  <a:t>版を今回は扱った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390881"/>
              </a:xfrm>
              <a:blipFill>
                <a:blip r:embed="rId4"/>
                <a:stretch>
                  <a:fillRect l="-965" t="-14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808A0B6-0727-6948-A618-C6300AAD57AD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H="1">
            <a:off x="5752951" y="301195"/>
            <a:ext cx="652131" cy="517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7AA9EEB-3518-8F49-8456-AC02A9C8277E}"/>
              </a:ext>
            </a:extLst>
          </p:cNvPr>
          <p:cNvCxnSpPr>
            <a:cxnSpLocks/>
            <a:stCxn id="9" idx="4"/>
            <a:endCxn id="6" idx="4"/>
          </p:cNvCxnSpPr>
          <p:nvPr/>
        </p:nvCxnSpPr>
        <p:spPr>
          <a:xfrm flipH="1" flipV="1">
            <a:off x="5805293" y="840486"/>
            <a:ext cx="250310" cy="6385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DA17569-FC1F-EF48-B1B3-1043F31947F9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6129625" y="1405012"/>
            <a:ext cx="4462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B9587466-3446-114C-AF41-8CCC68720002}"/>
              </a:ext>
            </a:extLst>
          </p:cNvPr>
          <p:cNvCxnSpPr>
            <a:cxnSpLocks/>
            <a:endCxn id="8" idx="4"/>
          </p:cNvCxnSpPr>
          <p:nvPr/>
        </p:nvCxnSpPr>
        <p:spPr>
          <a:xfrm flipV="1">
            <a:off x="6649874" y="840485"/>
            <a:ext cx="250313" cy="638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FC2F6AA-E3B0-FA4D-AD58-77B2AA0F8AB7}"/>
              </a:ext>
            </a:extLst>
          </p:cNvPr>
          <p:cNvCxnSpPr>
            <a:cxnSpLocks/>
            <a:stCxn id="8" idx="5"/>
            <a:endCxn id="5" idx="1"/>
          </p:cNvCxnSpPr>
          <p:nvPr/>
        </p:nvCxnSpPr>
        <p:spPr>
          <a:xfrm flipH="1" flipV="1">
            <a:off x="6300399" y="301195"/>
            <a:ext cx="652129" cy="517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5A156FF-CE10-4E4C-9E00-CA414C7C2171}"/>
              </a:ext>
            </a:extLst>
          </p:cNvPr>
          <p:cNvCxnSpPr>
            <a:cxnSpLocks/>
            <a:stCxn id="24" idx="7"/>
            <a:endCxn id="25" idx="3"/>
          </p:cNvCxnSpPr>
          <p:nvPr/>
        </p:nvCxnSpPr>
        <p:spPr>
          <a:xfrm flipH="1">
            <a:off x="7459003" y="301195"/>
            <a:ext cx="652131" cy="517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B3722E0-CFE9-9543-A258-A259C879E86B}"/>
              </a:ext>
            </a:extLst>
          </p:cNvPr>
          <p:cNvCxnSpPr>
            <a:cxnSpLocks/>
            <a:stCxn id="27" idx="4"/>
            <a:endCxn id="25" idx="4"/>
          </p:cNvCxnSpPr>
          <p:nvPr/>
        </p:nvCxnSpPr>
        <p:spPr>
          <a:xfrm flipH="1" flipV="1">
            <a:off x="7511345" y="840486"/>
            <a:ext cx="250310" cy="6385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8CFF13A-1AB3-5D44-BDFF-13740642A469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>
            <a:off x="7835677" y="1405012"/>
            <a:ext cx="4462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CA5266C0-DDA7-6343-94BD-DACEEC555B84}"/>
              </a:ext>
            </a:extLst>
          </p:cNvPr>
          <p:cNvCxnSpPr>
            <a:cxnSpLocks/>
            <a:endCxn id="26" idx="4"/>
          </p:cNvCxnSpPr>
          <p:nvPr/>
        </p:nvCxnSpPr>
        <p:spPr>
          <a:xfrm flipV="1">
            <a:off x="8355926" y="840485"/>
            <a:ext cx="250313" cy="638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D051FAB4-F33D-2F43-A990-2A23FE6B66A9}"/>
              </a:ext>
            </a:extLst>
          </p:cNvPr>
          <p:cNvCxnSpPr>
            <a:cxnSpLocks/>
            <a:stCxn id="26" idx="5"/>
            <a:endCxn id="24" idx="1"/>
          </p:cNvCxnSpPr>
          <p:nvPr/>
        </p:nvCxnSpPr>
        <p:spPr>
          <a:xfrm flipH="1" flipV="1">
            <a:off x="8006451" y="301195"/>
            <a:ext cx="652129" cy="517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円/楕円 4">
            <a:extLst>
              <a:ext uri="{FF2B5EF4-FFF2-40B4-BE49-F238E27FC236}">
                <a16:creationId xmlns:a16="http://schemas.microsoft.com/office/drawing/2014/main" id="{5F46557A-310B-F446-B7DD-7DFC997297C8}"/>
              </a:ext>
            </a:extLst>
          </p:cNvPr>
          <p:cNvSpPr/>
          <p:nvPr/>
        </p:nvSpPr>
        <p:spPr>
          <a:xfrm>
            <a:off x="6278718" y="279514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3FB2EF31-4F42-624C-A56F-376D2329C926}"/>
              </a:ext>
            </a:extLst>
          </p:cNvPr>
          <p:cNvSpPr/>
          <p:nvPr/>
        </p:nvSpPr>
        <p:spPr>
          <a:xfrm>
            <a:off x="5731270" y="692441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7BE7E8F2-3D1B-E24E-AF74-7E0C8C63F9EE}"/>
              </a:ext>
            </a:extLst>
          </p:cNvPr>
          <p:cNvSpPr/>
          <p:nvPr/>
        </p:nvSpPr>
        <p:spPr>
          <a:xfrm>
            <a:off x="6826164" y="692440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BBF1FE00-24F6-2747-8A85-5B50AB9CE73A}"/>
              </a:ext>
            </a:extLst>
          </p:cNvPr>
          <p:cNvSpPr/>
          <p:nvPr/>
        </p:nvSpPr>
        <p:spPr>
          <a:xfrm>
            <a:off x="5981580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84D3BD0F-3277-B74E-991B-1F59704DC150}"/>
              </a:ext>
            </a:extLst>
          </p:cNvPr>
          <p:cNvSpPr/>
          <p:nvPr/>
        </p:nvSpPr>
        <p:spPr>
          <a:xfrm>
            <a:off x="6575852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7A806DA5-D0B1-3447-8C61-7D31CE42B790}"/>
              </a:ext>
            </a:extLst>
          </p:cNvPr>
          <p:cNvSpPr/>
          <p:nvPr/>
        </p:nvSpPr>
        <p:spPr>
          <a:xfrm>
            <a:off x="7984770" y="279514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C47AC6F2-4B7A-7641-B43B-943E349ED5D8}"/>
              </a:ext>
            </a:extLst>
          </p:cNvPr>
          <p:cNvSpPr/>
          <p:nvPr/>
        </p:nvSpPr>
        <p:spPr>
          <a:xfrm>
            <a:off x="7437322" y="692441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0527E18F-90D6-B749-BC92-FE9D25E420A3}"/>
              </a:ext>
            </a:extLst>
          </p:cNvPr>
          <p:cNvSpPr/>
          <p:nvPr/>
        </p:nvSpPr>
        <p:spPr>
          <a:xfrm>
            <a:off x="8532216" y="692440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>
            <a:extLst>
              <a:ext uri="{FF2B5EF4-FFF2-40B4-BE49-F238E27FC236}">
                <a16:creationId xmlns:a16="http://schemas.microsoft.com/office/drawing/2014/main" id="{F6F02978-FFA6-7442-AC1F-8CEEF41F559E}"/>
              </a:ext>
            </a:extLst>
          </p:cNvPr>
          <p:cNvSpPr/>
          <p:nvPr/>
        </p:nvSpPr>
        <p:spPr>
          <a:xfrm>
            <a:off x="7687632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3DFB2121-CB78-F34F-B1E5-D6F4861A479A}"/>
              </a:ext>
            </a:extLst>
          </p:cNvPr>
          <p:cNvSpPr/>
          <p:nvPr/>
        </p:nvSpPr>
        <p:spPr>
          <a:xfrm>
            <a:off x="8281904" y="1330989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B736DD2-C82B-3B47-845D-61E07AC95D4E}"/>
              </a:ext>
            </a:extLst>
          </p:cNvPr>
          <p:cNvSpPr txBox="1"/>
          <p:nvPr/>
        </p:nvSpPr>
        <p:spPr>
          <a:xfrm>
            <a:off x="6100104" y="160334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VC</a:t>
            </a:r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2C59DBC-2684-0C4F-B77C-731777A87B9D}"/>
              </a:ext>
            </a:extLst>
          </p:cNvPr>
          <p:cNvSpPr txBox="1"/>
          <p:nvPr/>
        </p:nvSpPr>
        <p:spPr>
          <a:xfrm>
            <a:off x="7484434" y="1609850"/>
            <a:ext cx="1148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3-path VC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29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DA2321C3-3973-8E4C-A34D-3FCDF08A6E8A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685800" y="1131508"/>
                <a:ext cx="7772400" cy="2297492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ja-JP" sz="4400" b="0" dirty="0"/>
                  <a:t>Algorithms for </a:t>
                </a:r>
                <a:br>
                  <a:rPr kumimoji="1" lang="en-US" altLang="ja-JP" sz="4400" b="0" dirty="0"/>
                </a:br>
                <a14:m>
                  <m:oMath xmlns:m="http://schemas.openxmlformats.org/officeDocument/2006/math">
                    <m:r>
                      <a:rPr kumimoji="1" lang="en-US" altLang="ja-JP" sz="4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4400" dirty="0"/>
                  <a:t>-path vertex cover </a:t>
                </a:r>
                <a:br>
                  <a:rPr kumimoji="1" lang="en-US" altLang="ja-JP" sz="4400" dirty="0"/>
                </a:br>
                <a:r>
                  <a:rPr kumimoji="1" lang="en-US" altLang="ja-JP" sz="4400" b="1" dirty="0">
                    <a:solidFill>
                      <a:srgbClr val="FF0000"/>
                    </a:solidFill>
                  </a:rPr>
                  <a:t>reconfiguration</a:t>
                </a:r>
                <a:endParaRPr kumimoji="1" lang="ja-JP" altLang="en-US" sz="44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DA2321C3-3973-8E4C-A34D-3FCDF08A6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1131508"/>
                <a:ext cx="7772400" cy="2297492"/>
              </a:xfrm>
              <a:blipFill>
                <a:blip r:embed="rId2"/>
                <a:stretch>
                  <a:fillRect b="-120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字幕 2">
            <a:extLst>
              <a:ext uri="{FF2B5EF4-FFF2-40B4-BE49-F238E27FC236}">
                <a16:creationId xmlns:a16="http://schemas.microsoft.com/office/drawing/2014/main" id="{BA2C809E-BE46-694E-A59A-F1BB03F9319B}"/>
              </a:ext>
            </a:extLst>
          </p:cNvPr>
          <p:cNvSpPr txBox="1">
            <a:spLocks/>
          </p:cNvSpPr>
          <p:nvPr/>
        </p:nvSpPr>
        <p:spPr>
          <a:xfrm>
            <a:off x="1143000" y="3967797"/>
            <a:ext cx="6858000" cy="1866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COMP</a:t>
            </a:r>
            <a:r>
              <a:rPr lang="ja-JP" altLang="en-US"/>
              <a:t>研</a:t>
            </a:r>
            <a:r>
              <a:rPr lang="en-US" altLang="ja-JP" dirty="0"/>
              <a:t> @ </a:t>
            </a:r>
            <a:r>
              <a:rPr lang="ja-JP" altLang="en-US"/>
              <a:t>岡山大学</a:t>
            </a:r>
            <a:r>
              <a:rPr lang="en-US" altLang="ja-JP" dirty="0"/>
              <a:t> </a:t>
            </a:r>
            <a:r>
              <a:rPr lang="ja-JP" altLang="en-US"/>
              <a:t>津島キャンパス</a:t>
            </a:r>
            <a:endParaRPr lang="en-US" altLang="ja-JP" dirty="0"/>
          </a:p>
          <a:p>
            <a:r>
              <a:rPr lang="en-US" altLang="ja-JP" sz="2000" dirty="0"/>
              <a:t>September 2nd, 2019</a:t>
            </a:r>
          </a:p>
          <a:p>
            <a:r>
              <a:rPr lang="en-US" altLang="ja-JP" sz="2000" dirty="0"/>
              <a:t>Kyushu Institute of Technology</a:t>
            </a:r>
          </a:p>
          <a:p>
            <a:r>
              <a:rPr lang="en-US" altLang="ja-JP" b="1" dirty="0">
                <a:solidFill>
                  <a:srgbClr val="FF7B00"/>
                </a:solidFill>
              </a:rPr>
              <a:t>D.A. Hoang</a:t>
            </a:r>
            <a:r>
              <a:rPr lang="en-US" altLang="ja-JP" b="1" dirty="0"/>
              <a:t>,</a:t>
            </a: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7B00"/>
                </a:solidFill>
              </a:rPr>
              <a:t>A. Suzuki</a:t>
            </a:r>
            <a:r>
              <a:rPr lang="en-US" altLang="ja-JP" dirty="0"/>
              <a:t>, T. </a:t>
            </a:r>
            <a:r>
              <a:rPr lang="en-US" altLang="ja-JP" dirty="0" err="1"/>
              <a:t>Yagita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2429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6902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r>
              <a:rPr lang="ja-JP" altLang="en-US" sz="1800"/>
              <a:t>遷移問題</a:t>
            </a:r>
            <a:r>
              <a:rPr lang="en-US" altLang="ja-JP" sz="1800" dirty="0"/>
              <a:t>: </a:t>
            </a:r>
            <a:r>
              <a:rPr lang="ja-JP" altLang="en-US" sz="1800"/>
              <a:t>少しずつの解変形で</a:t>
            </a:r>
            <a:r>
              <a:rPr lang="en-US" altLang="ja-JP" sz="1800" dirty="0"/>
              <a:t>, </a:t>
            </a:r>
            <a:r>
              <a:rPr lang="ja-JP" altLang="en-US" sz="1800">
                <a:solidFill>
                  <a:srgbClr val="FF0000"/>
                </a:solidFill>
              </a:rPr>
              <a:t>途中でも解の性質を保ちながら</a:t>
            </a:r>
            <a:endParaRPr lang="en-US" altLang="ja-JP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1800"/>
              <a:t>　　　　　</a:t>
            </a:r>
            <a:r>
              <a:rPr lang="en-US" altLang="ja-JP" sz="1800" dirty="0"/>
              <a:t>  1</a:t>
            </a:r>
            <a:r>
              <a:rPr lang="ja-JP" altLang="en-US" sz="1800"/>
              <a:t>つの実行可能解を別の実行可能解に変形できるか？</a:t>
            </a: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1409508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r>
              <a:rPr lang="ja-JP" altLang="en-US" sz="1800"/>
              <a:t>遷移問題</a:t>
            </a:r>
            <a:r>
              <a:rPr lang="en-US" altLang="ja-JP" sz="1800" dirty="0"/>
              <a:t>: </a:t>
            </a:r>
            <a:r>
              <a:rPr lang="ja-JP" altLang="en-US" sz="1800"/>
              <a:t>少しずつの解変形で</a:t>
            </a:r>
            <a:r>
              <a:rPr lang="en-US" altLang="ja-JP" sz="1800" dirty="0"/>
              <a:t>, </a:t>
            </a:r>
            <a:r>
              <a:rPr lang="ja-JP" altLang="en-US" sz="1800">
                <a:solidFill>
                  <a:srgbClr val="FF0000"/>
                </a:solidFill>
              </a:rPr>
              <a:t>途中でも解の性質を保ちながら</a:t>
            </a:r>
            <a:endParaRPr lang="en-US" altLang="ja-JP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1800"/>
              <a:t>　　　　　</a:t>
            </a:r>
            <a:r>
              <a:rPr lang="en-US" altLang="ja-JP" sz="1800" dirty="0"/>
              <a:t>  1</a:t>
            </a:r>
            <a:r>
              <a:rPr lang="ja-JP" altLang="en-US" sz="1800"/>
              <a:t>つの実行可能解を別の実行可能解に変形できるか？</a:t>
            </a:r>
            <a:endParaRPr lang="en-US" altLang="ja-JP" sz="1800" dirty="0"/>
          </a:p>
          <a:p>
            <a:r>
              <a:rPr lang="ja-JP" altLang="en-US" sz="1800"/>
              <a:t>メジャーなルールは</a:t>
            </a:r>
            <a:r>
              <a:rPr lang="en-US" altLang="ja-JP" sz="1800" dirty="0"/>
              <a:t>3</a:t>
            </a:r>
            <a:r>
              <a:rPr lang="ja-JP" altLang="en-US" sz="1800"/>
              <a:t>つ</a:t>
            </a:r>
            <a:r>
              <a:rPr lang="en-US" altLang="ja-JP" sz="1800" dirty="0"/>
              <a:t>: </a:t>
            </a:r>
            <a:r>
              <a:rPr lang="ja-JP" altLang="en-US" sz="1800"/>
              <a:t>それぞれ</a:t>
            </a:r>
            <a:r>
              <a:rPr lang="en-US" altLang="ja-JP" sz="1800" dirty="0"/>
              <a:t>1</a:t>
            </a:r>
            <a:r>
              <a:rPr lang="ja-JP" altLang="en-US" sz="1800"/>
              <a:t>ステップで</a:t>
            </a:r>
            <a:r>
              <a:rPr lang="en-US" altLang="ja-JP" sz="1800" dirty="0"/>
              <a:t>1</a:t>
            </a:r>
            <a:r>
              <a:rPr lang="ja-JP" altLang="en-US" sz="1800"/>
              <a:t>つのトークンを</a:t>
            </a:r>
            <a:r>
              <a:rPr lang="en-US" altLang="ja-JP" sz="1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64141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r>
              <a:rPr lang="ja-JP" altLang="en-US" sz="1800"/>
              <a:t>遷移問題</a:t>
            </a:r>
            <a:r>
              <a:rPr lang="en-US" altLang="ja-JP" sz="1800" dirty="0"/>
              <a:t>: </a:t>
            </a:r>
            <a:r>
              <a:rPr lang="ja-JP" altLang="en-US" sz="1800"/>
              <a:t>少しずつの解変形で</a:t>
            </a:r>
            <a:r>
              <a:rPr lang="en-US" altLang="ja-JP" sz="1800" dirty="0"/>
              <a:t>, </a:t>
            </a:r>
            <a:r>
              <a:rPr lang="ja-JP" altLang="en-US" sz="1800">
                <a:solidFill>
                  <a:srgbClr val="FF0000"/>
                </a:solidFill>
              </a:rPr>
              <a:t>途中でも解の性質を保ちながら</a:t>
            </a:r>
            <a:endParaRPr lang="en-US" altLang="ja-JP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1800"/>
              <a:t>　　　　　</a:t>
            </a:r>
            <a:r>
              <a:rPr lang="en-US" altLang="ja-JP" sz="1800" dirty="0"/>
              <a:t>  1</a:t>
            </a:r>
            <a:r>
              <a:rPr lang="ja-JP" altLang="en-US" sz="1800"/>
              <a:t>つの実行可能解を別の実行可能解に変形できるか？</a:t>
            </a:r>
            <a:endParaRPr lang="en-US" altLang="ja-JP" sz="1800" dirty="0"/>
          </a:p>
          <a:p>
            <a:r>
              <a:rPr lang="ja-JP" altLang="en-US" sz="1800"/>
              <a:t>メジャーなルールは</a:t>
            </a:r>
            <a:r>
              <a:rPr lang="en-US" altLang="ja-JP" sz="1800" dirty="0"/>
              <a:t>3</a:t>
            </a:r>
            <a:r>
              <a:rPr lang="ja-JP" altLang="en-US" sz="1800"/>
              <a:t>つ</a:t>
            </a:r>
            <a:r>
              <a:rPr lang="en-US" altLang="ja-JP" sz="1800" dirty="0"/>
              <a:t>: </a:t>
            </a:r>
            <a:r>
              <a:rPr lang="ja-JP" altLang="en-US" sz="1800"/>
              <a:t>それぞれ</a:t>
            </a:r>
            <a:r>
              <a:rPr lang="en-US" altLang="ja-JP" sz="1800" dirty="0"/>
              <a:t>1</a:t>
            </a:r>
            <a:r>
              <a:rPr lang="ja-JP" altLang="en-US" sz="1800"/>
              <a:t>ステップで</a:t>
            </a:r>
            <a:r>
              <a:rPr lang="en-US" altLang="ja-JP" sz="1800" dirty="0"/>
              <a:t>1</a:t>
            </a:r>
            <a:r>
              <a:rPr lang="ja-JP" altLang="en-US" sz="1800"/>
              <a:t>つのトークンを</a:t>
            </a:r>
            <a:r>
              <a:rPr lang="en-US" altLang="ja-JP" sz="1800" dirty="0"/>
              <a:t>…</a:t>
            </a:r>
          </a:p>
          <a:p>
            <a:pPr lvl="1">
              <a:buFont typeface="システムフォント"/>
              <a:buChar char="⁃"/>
            </a:pPr>
            <a:r>
              <a:rPr lang="en-US" altLang="ja-JP" sz="1800" dirty="0"/>
              <a:t>Token Sliding (TS) : </a:t>
            </a:r>
            <a:r>
              <a:rPr lang="ja-JP" altLang="en-US" sz="1800"/>
              <a:t>辺に沿ってスライドさせる</a:t>
            </a: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422325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r>
              <a:rPr lang="ja-JP" altLang="en-US" sz="1800"/>
              <a:t>遷移問題</a:t>
            </a:r>
            <a:r>
              <a:rPr lang="en-US" altLang="ja-JP" sz="1800" dirty="0"/>
              <a:t>: </a:t>
            </a:r>
            <a:r>
              <a:rPr lang="ja-JP" altLang="en-US" sz="1800"/>
              <a:t>少しずつの解変形で</a:t>
            </a:r>
            <a:r>
              <a:rPr lang="en-US" altLang="ja-JP" sz="1800" dirty="0"/>
              <a:t>, </a:t>
            </a:r>
            <a:r>
              <a:rPr lang="ja-JP" altLang="en-US" sz="1800">
                <a:solidFill>
                  <a:srgbClr val="FF0000"/>
                </a:solidFill>
              </a:rPr>
              <a:t>途中でも解の性質を保ちながら</a:t>
            </a:r>
            <a:endParaRPr lang="en-US" altLang="ja-JP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1800"/>
              <a:t>　　　　　</a:t>
            </a:r>
            <a:r>
              <a:rPr lang="en-US" altLang="ja-JP" sz="1800" dirty="0"/>
              <a:t>  1</a:t>
            </a:r>
            <a:r>
              <a:rPr lang="ja-JP" altLang="en-US" sz="1800"/>
              <a:t>つの実行可能解を別の実行可能解に変形できるか？</a:t>
            </a:r>
            <a:endParaRPr lang="en-US" altLang="ja-JP" sz="1800" dirty="0"/>
          </a:p>
          <a:p>
            <a:r>
              <a:rPr lang="ja-JP" altLang="en-US" sz="1800"/>
              <a:t>メジャーなルールは</a:t>
            </a:r>
            <a:r>
              <a:rPr lang="en-US" altLang="ja-JP" sz="1800" dirty="0"/>
              <a:t>3</a:t>
            </a:r>
            <a:r>
              <a:rPr lang="ja-JP" altLang="en-US" sz="1800"/>
              <a:t>つ</a:t>
            </a:r>
            <a:r>
              <a:rPr lang="en-US" altLang="ja-JP" sz="1800" dirty="0"/>
              <a:t>: </a:t>
            </a:r>
            <a:r>
              <a:rPr lang="ja-JP" altLang="en-US" sz="1800"/>
              <a:t>それぞれ</a:t>
            </a:r>
            <a:r>
              <a:rPr lang="en-US" altLang="ja-JP" sz="1800" dirty="0"/>
              <a:t>1</a:t>
            </a:r>
            <a:r>
              <a:rPr lang="ja-JP" altLang="en-US" sz="1800"/>
              <a:t>ステップで</a:t>
            </a:r>
            <a:r>
              <a:rPr lang="en-US" altLang="ja-JP" sz="1800" dirty="0"/>
              <a:t>1</a:t>
            </a:r>
            <a:r>
              <a:rPr lang="ja-JP" altLang="en-US" sz="1800"/>
              <a:t>つのトークンを</a:t>
            </a:r>
            <a:r>
              <a:rPr lang="en-US" altLang="ja-JP" sz="1800" dirty="0"/>
              <a:t>…</a:t>
            </a:r>
          </a:p>
          <a:p>
            <a:pPr lvl="1">
              <a:buFont typeface="システムフォント"/>
              <a:buChar char="⁃"/>
            </a:pPr>
            <a:r>
              <a:rPr lang="en-US" altLang="ja-JP" sz="1800" dirty="0"/>
              <a:t>Token Sliding (TS) : </a:t>
            </a:r>
            <a:r>
              <a:rPr lang="ja-JP" altLang="en-US" sz="1800"/>
              <a:t>辺に沿ってスライドさせる</a:t>
            </a:r>
            <a:endParaRPr lang="en-US" altLang="ja-JP" sz="18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AB02846-2D6E-2D4D-B336-5ED25DCD1E7A}"/>
              </a:ext>
            </a:extLst>
          </p:cNvPr>
          <p:cNvCxnSpPr>
            <a:cxnSpLocks/>
            <a:stCxn id="4" idx="3"/>
            <a:endCxn id="6" idx="3"/>
          </p:cNvCxnSpPr>
          <p:nvPr/>
        </p:nvCxnSpPr>
        <p:spPr>
          <a:xfrm flipH="1">
            <a:off x="7614369" y="2543261"/>
            <a:ext cx="504528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127CCEC-E166-7B4E-B3D0-B02D7686E1BA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 flipH="1">
            <a:off x="7588009" y="3339000"/>
            <a:ext cx="12228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9048D93-3B46-AE46-83FB-09C5396C4D1C}"/>
              </a:ext>
            </a:extLst>
          </p:cNvPr>
          <p:cNvCxnSpPr>
            <a:cxnSpLocks/>
            <a:stCxn id="4" idx="5"/>
            <a:endCxn id="10" idx="5"/>
          </p:cNvCxnSpPr>
          <p:nvPr/>
        </p:nvCxnSpPr>
        <p:spPr>
          <a:xfrm>
            <a:off x="8246177" y="2543261"/>
            <a:ext cx="538346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6E6E0597-77F1-124F-80D4-6BAFAB7F27F8}"/>
              </a:ext>
            </a:extLst>
          </p:cNvPr>
          <p:cNvCxnSpPr>
            <a:cxnSpLocks/>
            <a:stCxn id="4" idx="0"/>
            <a:endCxn id="9" idx="4"/>
          </p:cNvCxnSpPr>
          <p:nvPr/>
        </p:nvCxnSpPr>
        <p:spPr>
          <a:xfrm flipV="1">
            <a:off x="8182537" y="1746915"/>
            <a:ext cx="0" cy="6427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円/楕円 3">
            <a:extLst>
              <a:ext uri="{FF2B5EF4-FFF2-40B4-BE49-F238E27FC236}">
                <a16:creationId xmlns:a16="http://schemas.microsoft.com/office/drawing/2014/main" id="{DB9A3320-C53B-E84C-BD38-FD5F53297564}"/>
              </a:ext>
            </a:extLst>
          </p:cNvPr>
          <p:cNvSpPr/>
          <p:nvPr/>
        </p:nvSpPr>
        <p:spPr>
          <a:xfrm>
            <a:off x="8092537" y="2389621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05ACD03D-4B17-1343-84E0-B5EDBBD12288}"/>
              </a:ext>
            </a:extLst>
          </p:cNvPr>
          <p:cNvSpPr/>
          <p:nvPr/>
        </p:nvSpPr>
        <p:spPr>
          <a:xfrm>
            <a:off x="7588009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DD5F4233-9E58-734F-B82A-54DC69C5ED0A}"/>
              </a:ext>
            </a:extLst>
          </p:cNvPr>
          <p:cNvSpPr/>
          <p:nvPr/>
        </p:nvSpPr>
        <p:spPr>
          <a:xfrm>
            <a:off x="8092537" y="1566915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ACFDC800-C1A8-2B49-9CC5-ED2B4A22CFBB}"/>
              </a:ext>
            </a:extLst>
          </p:cNvPr>
          <p:cNvSpPr/>
          <p:nvPr/>
        </p:nvSpPr>
        <p:spPr>
          <a:xfrm>
            <a:off x="8630883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17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DA2321C3-3973-8E4C-A34D-3FCDF08A6E8A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685800" y="1131508"/>
                <a:ext cx="7772400" cy="2297492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ja-JP" sz="4400" b="0" dirty="0"/>
                  <a:t>Algorithms for </a:t>
                </a:r>
                <a:br>
                  <a:rPr kumimoji="1" lang="en-US" altLang="ja-JP" sz="4400" b="0" dirty="0"/>
                </a:br>
                <a14:m>
                  <m:oMath xmlns:m="http://schemas.openxmlformats.org/officeDocument/2006/math">
                    <m:r>
                      <a:rPr kumimoji="1" lang="en-US" altLang="ja-JP" sz="4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4400" dirty="0"/>
                  <a:t>-path vertex cover </a:t>
                </a:r>
                <a:br>
                  <a:rPr kumimoji="1" lang="en-US" altLang="ja-JP" sz="4400" dirty="0"/>
                </a:br>
                <a:r>
                  <a:rPr kumimoji="1" lang="en-US" altLang="ja-JP" sz="4400" b="1" dirty="0">
                    <a:solidFill>
                      <a:srgbClr val="FF0000"/>
                    </a:solidFill>
                  </a:rPr>
                  <a:t>reconfiguration</a:t>
                </a:r>
                <a:endParaRPr kumimoji="1" lang="ja-JP" altLang="en-US" sz="44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DA2321C3-3973-8E4C-A34D-3FCDF08A6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1131508"/>
                <a:ext cx="7772400" cy="2297492"/>
              </a:xfrm>
              <a:blipFill>
                <a:blip r:embed="rId2"/>
                <a:stretch>
                  <a:fillRect b="-120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字幕 2">
            <a:extLst>
              <a:ext uri="{FF2B5EF4-FFF2-40B4-BE49-F238E27FC236}">
                <a16:creationId xmlns:a16="http://schemas.microsoft.com/office/drawing/2014/main" id="{BA2C809E-BE46-694E-A59A-F1BB03F9319B}"/>
              </a:ext>
            </a:extLst>
          </p:cNvPr>
          <p:cNvSpPr txBox="1">
            <a:spLocks/>
          </p:cNvSpPr>
          <p:nvPr/>
        </p:nvSpPr>
        <p:spPr>
          <a:xfrm>
            <a:off x="1143000" y="3967797"/>
            <a:ext cx="6858000" cy="1866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COMP</a:t>
            </a:r>
            <a:r>
              <a:rPr lang="ja-JP" altLang="en-US"/>
              <a:t>研</a:t>
            </a:r>
            <a:r>
              <a:rPr lang="en-US" altLang="ja-JP" dirty="0"/>
              <a:t> @ </a:t>
            </a:r>
            <a:r>
              <a:rPr lang="ja-JP" altLang="en-US"/>
              <a:t>岡山大学</a:t>
            </a:r>
            <a:r>
              <a:rPr lang="en-US" altLang="ja-JP" dirty="0"/>
              <a:t> </a:t>
            </a:r>
            <a:r>
              <a:rPr lang="ja-JP" altLang="en-US"/>
              <a:t>津島キャンパス</a:t>
            </a:r>
            <a:endParaRPr lang="en-US" altLang="ja-JP" dirty="0"/>
          </a:p>
          <a:p>
            <a:r>
              <a:rPr lang="en-US" altLang="ja-JP" sz="2000" dirty="0"/>
              <a:t>September 2nd, 2019</a:t>
            </a:r>
          </a:p>
          <a:p>
            <a:r>
              <a:rPr lang="en-US" altLang="ja-JP" sz="2000" dirty="0"/>
              <a:t>Kyushu Institute of Technology</a:t>
            </a:r>
          </a:p>
          <a:p>
            <a:r>
              <a:rPr lang="en-US" altLang="ja-JP" dirty="0"/>
              <a:t>D.A. Hoang, A. Suzuki, </a:t>
            </a:r>
            <a:r>
              <a:rPr lang="en-US" altLang="ja-JP" b="1" dirty="0"/>
              <a:t>T. </a:t>
            </a:r>
            <a:r>
              <a:rPr lang="en-US" altLang="ja-JP" b="1" dirty="0" err="1"/>
              <a:t>Yagita</a:t>
            </a:r>
            <a:endParaRPr lang="ja-JP" altLang="en-US" b="1"/>
          </a:p>
        </p:txBody>
      </p:sp>
    </p:spTree>
    <p:extLst>
      <p:ext uri="{BB962C8B-B14F-4D97-AF65-F5344CB8AC3E}">
        <p14:creationId xmlns:p14="http://schemas.microsoft.com/office/powerpoint/2010/main" val="3855149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r>
              <a:rPr lang="ja-JP" altLang="en-US" sz="1800"/>
              <a:t>遷移問題</a:t>
            </a:r>
            <a:r>
              <a:rPr lang="en-US" altLang="ja-JP" sz="1800" dirty="0"/>
              <a:t>: </a:t>
            </a:r>
            <a:r>
              <a:rPr lang="ja-JP" altLang="en-US" sz="1800"/>
              <a:t>少しずつの解変形で</a:t>
            </a:r>
            <a:r>
              <a:rPr lang="en-US" altLang="ja-JP" sz="1800" dirty="0"/>
              <a:t>, </a:t>
            </a:r>
            <a:r>
              <a:rPr lang="ja-JP" altLang="en-US" sz="1800">
                <a:solidFill>
                  <a:srgbClr val="FF0000"/>
                </a:solidFill>
              </a:rPr>
              <a:t>途中でも解の性質を保ちながら</a:t>
            </a:r>
            <a:endParaRPr lang="en-US" altLang="ja-JP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1800"/>
              <a:t>　　　　　</a:t>
            </a:r>
            <a:r>
              <a:rPr lang="en-US" altLang="ja-JP" sz="1800" dirty="0"/>
              <a:t>  1</a:t>
            </a:r>
            <a:r>
              <a:rPr lang="ja-JP" altLang="en-US" sz="1800"/>
              <a:t>つの実行可能解を別の実行可能解に変形できるか？</a:t>
            </a:r>
            <a:endParaRPr lang="en-US" altLang="ja-JP" sz="1800" dirty="0"/>
          </a:p>
          <a:p>
            <a:r>
              <a:rPr lang="ja-JP" altLang="en-US" sz="1800"/>
              <a:t>メジャーなルールは</a:t>
            </a:r>
            <a:r>
              <a:rPr lang="en-US" altLang="ja-JP" sz="1800" dirty="0"/>
              <a:t>3</a:t>
            </a:r>
            <a:r>
              <a:rPr lang="ja-JP" altLang="en-US" sz="1800"/>
              <a:t>つ</a:t>
            </a:r>
            <a:r>
              <a:rPr lang="en-US" altLang="ja-JP" sz="1800" dirty="0"/>
              <a:t>: </a:t>
            </a:r>
            <a:r>
              <a:rPr lang="ja-JP" altLang="en-US" sz="1800"/>
              <a:t>それぞれ</a:t>
            </a:r>
            <a:r>
              <a:rPr lang="en-US" altLang="ja-JP" sz="1800" dirty="0"/>
              <a:t>1</a:t>
            </a:r>
            <a:r>
              <a:rPr lang="ja-JP" altLang="en-US" sz="1800"/>
              <a:t>ステップで</a:t>
            </a:r>
            <a:r>
              <a:rPr lang="en-US" altLang="ja-JP" sz="1800" dirty="0"/>
              <a:t>1</a:t>
            </a:r>
            <a:r>
              <a:rPr lang="ja-JP" altLang="en-US" sz="1800"/>
              <a:t>つのトークンを</a:t>
            </a:r>
            <a:r>
              <a:rPr lang="en-US" altLang="ja-JP" sz="1800" dirty="0"/>
              <a:t>…</a:t>
            </a:r>
          </a:p>
          <a:p>
            <a:pPr lvl="1">
              <a:buFont typeface="システムフォント"/>
              <a:buChar char="⁃"/>
            </a:pPr>
            <a:r>
              <a:rPr lang="en-US" altLang="ja-JP" sz="1800" dirty="0"/>
              <a:t>Token Sliding (TS) : </a:t>
            </a:r>
            <a:r>
              <a:rPr lang="ja-JP" altLang="en-US" sz="1800"/>
              <a:t>辺に沿ってスライドさせる</a:t>
            </a:r>
            <a:endParaRPr lang="en-US" altLang="ja-JP" sz="18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AB02846-2D6E-2D4D-B336-5ED25DCD1E7A}"/>
              </a:ext>
            </a:extLst>
          </p:cNvPr>
          <p:cNvCxnSpPr>
            <a:cxnSpLocks/>
            <a:stCxn id="4" idx="3"/>
            <a:endCxn id="6" idx="3"/>
          </p:cNvCxnSpPr>
          <p:nvPr/>
        </p:nvCxnSpPr>
        <p:spPr>
          <a:xfrm flipH="1">
            <a:off x="7614369" y="2543261"/>
            <a:ext cx="504528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127CCEC-E166-7B4E-B3D0-B02D7686E1BA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 flipH="1">
            <a:off x="7588009" y="3339000"/>
            <a:ext cx="12228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9048D93-3B46-AE46-83FB-09C5396C4D1C}"/>
              </a:ext>
            </a:extLst>
          </p:cNvPr>
          <p:cNvCxnSpPr>
            <a:cxnSpLocks/>
            <a:stCxn id="4" idx="5"/>
            <a:endCxn id="10" idx="5"/>
          </p:cNvCxnSpPr>
          <p:nvPr/>
        </p:nvCxnSpPr>
        <p:spPr>
          <a:xfrm>
            <a:off x="8246177" y="2543261"/>
            <a:ext cx="538346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6E6E0597-77F1-124F-80D4-6BAFAB7F27F8}"/>
              </a:ext>
            </a:extLst>
          </p:cNvPr>
          <p:cNvCxnSpPr>
            <a:cxnSpLocks/>
            <a:stCxn id="4" idx="0"/>
            <a:endCxn id="9" idx="4"/>
          </p:cNvCxnSpPr>
          <p:nvPr/>
        </p:nvCxnSpPr>
        <p:spPr>
          <a:xfrm flipV="1">
            <a:off x="8182537" y="1746915"/>
            <a:ext cx="0" cy="6427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円/楕円 3">
            <a:extLst>
              <a:ext uri="{FF2B5EF4-FFF2-40B4-BE49-F238E27FC236}">
                <a16:creationId xmlns:a16="http://schemas.microsoft.com/office/drawing/2014/main" id="{DB9A3320-C53B-E84C-BD38-FD5F53297564}"/>
              </a:ext>
            </a:extLst>
          </p:cNvPr>
          <p:cNvSpPr/>
          <p:nvPr/>
        </p:nvSpPr>
        <p:spPr>
          <a:xfrm>
            <a:off x="8092537" y="2389621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05ACD03D-4B17-1343-84E0-B5EDBBD12288}"/>
              </a:ext>
            </a:extLst>
          </p:cNvPr>
          <p:cNvSpPr/>
          <p:nvPr/>
        </p:nvSpPr>
        <p:spPr>
          <a:xfrm>
            <a:off x="7588009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DD5F4233-9E58-734F-B82A-54DC69C5ED0A}"/>
              </a:ext>
            </a:extLst>
          </p:cNvPr>
          <p:cNvSpPr/>
          <p:nvPr/>
        </p:nvSpPr>
        <p:spPr>
          <a:xfrm>
            <a:off x="8092537" y="1566915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ACFDC800-C1A8-2B49-9CC5-ED2B4A22CFBB}"/>
              </a:ext>
            </a:extLst>
          </p:cNvPr>
          <p:cNvSpPr/>
          <p:nvPr/>
        </p:nvSpPr>
        <p:spPr>
          <a:xfrm>
            <a:off x="8630883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FAB39993-8CDD-544B-8C99-AFFE0AAB5673}"/>
              </a:ext>
            </a:extLst>
          </p:cNvPr>
          <p:cNvSpPr/>
          <p:nvPr/>
        </p:nvSpPr>
        <p:spPr>
          <a:xfrm>
            <a:off x="7421189" y="3069001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467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r>
              <a:rPr lang="ja-JP" altLang="en-US" sz="1800"/>
              <a:t>遷移問題</a:t>
            </a:r>
            <a:r>
              <a:rPr lang="en-US" altLang="ja-JP" sz="1800" dirty="0"/>
              <a:t>: </a:t>
            </a:r>
            <a:r>
              <a:rPr lang="ja-JP" altLang="en-US" sz="1800"/>
              <a:t>少しずつの解変形で</a:t>
            </a:r>
            <a:r>
              <a:rPr lang="en-US" altLang="ja-JP" sz="1800" dirty="0"/>
              <a:t>, </a:t>
            </a:r>
            <a:r>
              <a:rPr lang="ja-JP" altLang="en-US" sz="1800">
                <a:solidFill>
                  <a:srgbClr val="FF0000"/>
                </a:solidFill>
              </a:rPr>
              <a:t>途中でも解の性質を保ちながら</a:t>
            </a:r>
            <a:endParaRPr lang="en-US" altLang="ja-JP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1800"/>
              <a:t>　　　　　</a:t>
            </a:r>
            <a:r>
              <a:rPr lang="en-US" altLang="ja-JP" sz="1800" dirty="0"/>
              <a:t>  1</a:t>
            </a:r>
            <a:r>
              <a:rPr lang="ja-JP" altLang="en-US" sz="1800"/>
              <a:t>つの実行可能解を別の実行可能解に変形できるか？</a:t>
            </a:r>
            <a:endParaRPr lang="en-US" altLang="ja-JP" sz="1800" dirty="0"/>
          </a:p>
          <a:p>
            <a:r>
              <a:rPr lang="ja-JP" altLang="en-US" sz="1800"/>
              <a:t>メジャーなルールは</a:t>
            </a:r>
            <a:r>
              <a:rPr lang="en-US" altLang="ja-JP" sz="1800" dirty="0"/>
              <a:t>3</a:t>
            </a:r>
            <a:r>
              <a:rPr lang="ja-JP" altLang="en-US" sz="1800"/>
              <a:t>つ</a:t>
            </a:r>
            <a:r>
              <a:rPr lang="en-US" altLang="ja-JP" sz="1800" dirty="0"/>
              <a:t>: </a:t>
            </a:r>
            <a:r>
              <a:rPr lang="ja-JP" altLang="en-US" sz="1800"/>
              <a:t>それぞれ</a:t>
            </a:r>
            <a:r>
              <a:rPr lang="en-US" altLang="ja-JP" sz="1800" dirty="0"/>
              <a:t>1</a:t>
            </a:r>
            <a:r>
              <a:rPr lang="ja-JP" altLang="en-US" sz="1800"/>
              <a:t>ステップで</a:t>
            </a:r>
            <a:r>
              <a:rPr lang="en-US" altLang="ja-JP" sz="1800" dirty="0"/>
              <a:t>1</a:t>
            </a:r>
            <a:r>
              <a:rPr lang="ja-JP" altLang="en-US" sz="1800"/>
              <a:t>つのトークンを</a:t>
            </a:r>
            <a:r>
              <a:rPr lang="en-US" altLang="ja-JP" sz="1800" dirty="0"/>
              <a:t>…</a:t>
            </a:r>
          </a:p>
          <a:p>
            <a:pPr lvl="1">
              <a:buFont typeface="システムフォント"/>
              <a:buChar char="⁃"/>
            </a:pPr>
            <a:r>
              <a:rPr lang="en-US" altLang="ja-JP" sz="1800" dirty="0"/>
              <a:t>Token Sliding (TS) : </a:t>
            </a:r>
            <a:r>
              <a:rPr lang="ja-JP" altLang="en-US" sz="1800"/>
              <a:t>辺に沿ってスライドさせる</a:t>
            </a:r>
            <a:endParaRPr lang="en-US" altLang="ja-JP" sz="18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AB02846-2D6E-2D4D-B336-5ED25DCD1E7A}"/>
              </a:ext>
            </a:extLst>
          </p:cNvPr>
          <p:cNvCxnSpPr>
            <a:cxnSpLocks/>
            <a:stCxn id="4" idx="3"/>
            <a:endCxn id="6" idx="3"/>
          </p:cNvCxnSpPr>
          <p:nvPr/>
        </p:nvCxnSpPr>
        <p:spPr>
          <a:xfrm flipH="1">
            <a:off x="7614369" y="2543261"/>
            <a:ext cx="504528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127CCEC-E166-7B4E-B3D0-B02D7686E1BA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 flipH="1">
            <a:off x="7588009" y="3339000"/>
            <a:ext cx="12228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9048D93-3B46-AE46-83FB-09C5396C4D1C}"/>
              </a:ext>
            </a:extLst>
          </p:cNvPr>
          <p:cNvCxnSpPr>
            <a:cxnSpLocks/>
            <a:stCxn id="4" idx="5"/>
            <a:endCxn id="10" idx="5"/>
          </p:cNvCxnSpPr>
          <p:nvPr/>
        </p:nvCxnSpPr>
        <p:spPr>
          <a:xfrm>
            <a:off x="8246177" y="2543261"/>
            <a:ext cx="538346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6E6E0597-77F1-124F-80D4-6BAFAB7F27F8}"/>
              </a:ext>
            </a:extLst>
          </p:cNvPr>
          <p:cNvCxnSpPr>
            <a:cxnSpLocks/>
            <a:stCxn id="4" idx="0"/>
            <a:endCxn id="9" idx="4"/>
          </p:cNvCxnSpPr>
          <p:nvPr/>
        </p:nvCxnSpPr>
        <p:spPr>
          <a:xfrm flipV="1">
            <a:off x="8182537" y="1746915"/>
            <a:ext cx="0" cy="6427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円/楕円 3">
            <a:extLst>
              <a:ext uri="{FF2B5EF4-FFF2-40B4-BE49-F238E27FC236}">
                <a16:creationId xmlns:a16="http://schemas.microsoft.com/office/drawing/2014/main" id="{DB9A3320-C53B-E84C-BD38-FD5F53297564}"/>
              </a:ext>
            </a:extLst>
          </p:cNvPr>
          <p:cNvSpPr/>
          <p:nvPr/>
        </p:nvSpPr>
        <p:spPr>
          <a:xfrm>
            <a:off x="8092537" y="2389621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05ACD03D-4B17-1343-84E0-B5EDBBD12288}"/>
              </a:ext>
            </a:extLst>
          </p:cNvPr>
          <p:cNvSpPr/>
          <p:nvPr/>
        </p:nvSpPr>
        <p:spPr>
          <a:xfrm>
            <a:off x="7588009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DD5F4233-9E58-734F-B82A-54DC69C5ED0A}"/>
              </a:ext>
            </a:extLst>
          </p:cNvPr>
          <p:cNvSpPr/>
          <p:nvPr/>
        </p:nvSpPr>
        <p:spPr>
          <a:xfrm>
            <a:off x="8092537" y="1566915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ACFDC800-C1A8-2B49-9CC5-ED2B4A22CFBB}"/>
              </a:ext>
            </a:extLst>
          </p:cNvPr>
          <p:cNvSpPr/>
          <p:nvPr/>
        </p:nvSpPr>
        <p:spPr>
          <a:xfrm>
            <a:off x="8630883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FAB39993-8CDD-544B-8C99-AFFE0AAB5673}"/>
              </a:ext>
            </a:extLst>
          </p:cNvPr>
          <p:cNvSpPr/>
          <p:nvPr/>
        </p:nvSpPr>
        <p:spPr>
          <a:xfrm>
            <a:off x="7421189" y="3069001"/>
            <a:ext cx="180000" cy="18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8A23E199-006A-4C49-AF46-895620A9F00D}"/>
              </a:ext>
            </a:extLst>
          </p:cNvPr>
          <p:cNvSpPr/>
          <p:nvPr/>
        </p:nvSpPr>
        <p:spPr>
          <a:xfrm>
            <a:off x="7866633" y="2266964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>
            <a:extLst>
              <a:ext uri="{FF2B5EF4-FFF2-40B4-BE49-F238E27FC236}">
                <a16:creationId xmlns:a16="http://schemas.microsoft.com/office/drawing/2014/main" id="{3822FDD4-9624-2F4D-AB74-E344BF14B083}"/>
              </a:ext>
            </a:extLst>
          </p:cNvPr>
          <p:cNvSpPr/>
          <p:nvPr/>
        </p:nvSpPr>
        <p:spPr>
          <a:xfrm rot="18024166">
            <a:off x="7500381" y="2634991"/>
            <a:ext cx="446063" cy="212609"/>
          </a:xfrm>
          <a:prstGeom prst="rightArrow">
            <a:avLst>
              <a:gd name="adj1" fmla="val 38177"/>
              <a:gd name="adj2" fmla="val 110971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053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r>
              <a:rPr lang="ja-JP" altLang="en-US" sz="1800"/>
              <a:t>遷移問題</a:t>
            </a:r>
            <a:r>
              <a:rPr lang="en-US" altLang="ja-JP" sz="1800" dirty="0"/>
              <a:t>: </a:t>
            </a:r>
            <a:r>
              <a:rPr lang="ja-JP" altLang="en-US" sz="1800"/>
              <a:t>少しずつの解変形で</a:t>
            </a:r>
            <a:r>
              <a:rPr lang="en-US" altLang="ja-JP" sz="1800" dirty="0"/>
              <a:t>, </a:t>
            </a:r>
            <a:r>
              <a:rPr lang="ja-JP" altLang="en-US" sz="1800">
                <a:solidFill>
                  <a:srgbClr val="FF0000"/>
                </a:solidFill>
              </a:rPr>
              <a:t>途中でも解の性質を保ちながら</a:t>
            </a:r>
            <a:endParaRPr lang="en-US" altLang="ja-JP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1800"/>
              <a:t>　　　　　</a:t>
            </a:r>
            <a:r>
              <a:rPr lang="en-US" altLang="ja-JP" sz="1800" dirty="0"/>
              <a:t>  1</a:t>
            </a:r>
            <a:r>
              <a:rPr lang="ja-JP" altLang="en-US" sz="1800"/>
              <a:t>つの実行可能解を別の実行可能解に変形できるか？</a:t>
            </a:r>
            <a:endParaRPr lang="en-US" altLang="ja-JP" sz="1800" dirty="0"/>
          </a:p>
          <a:p>
            <a:r>
              <a:rPr lang="ja-JP" altLang="en-US" sz="1800"/>
              <a:t>メジャーなルールは</a:t>
            </a:r>
            <a:r>
              <a:rPr lang="en-US" altLang="ja-JP" sz="1800" dirty="0"/>
              <a:t>3</a:t>
            </a:r>
            <a:r>
              <a:rPr lang="ja-JP" altLang="en-US" sz="1800"/>
              <a:t>つ</a:t>
            </a:r>
            <a:r>
              <a:rPr lang="en-US" altLang="ja-JP" sz="1800" dirty="0"/>
              <a:t>: </a:t>
            </a:r>
            <a:r>
              <a:rPr lang="ja-JP" altLang="en-US" sz="1800"/>
              <a:t>それぞれ</a:t>
            </a:r>
            <a:r>
              <a:rPr lang="en-US" altLang="ja-JP" sz="1800" dirty="0"/>
              <a:t>1</a:t>
            </a:r>
            <a:r>
              <a:rPr lang="ja-JP" altLang="en-US" sz="1800"/>
              <a:t>ステップで</a:t>
            </a:r>
            <a:r>
              <a:rPr lang="en-US" altLang="ja-JP" sz="1800" dirty="0"/>
              <a:t>1</a:t>
            </a:r>
            <a:r>
              <a:rPr lang="ja-JP" altLang="en-US" sz="1800"/>
              <a:t>つのトークンを</a:t>
            </a:r>
            <a:r>
              <a:rPr lang="en-US" altLang="ja-JP" sz="1800" dirty="0"/>
              <a:t>…</a:t>
            </a:r>
          </a:p>
          <a:p>
            <a:pPr lvl="1">
              <a:buFont typeface="システムフォント"/>
              <a:buChar char="⁃"/>
            </a:pPr>
            <a:r>
              <a:rPr lang="en-US" altLang="ja-JP" sz="1800" dirty="0"/>
              <a:t>Token Sliding (TS) : </a:t>
            </a:r>
            <a:r>
              <a:rPr lang="ja-JP" altLang="en-US" sz="1800"/>
              <a:t>辺に沿ってスライドさせる</a:t>
            </a:r>
            <a:endParaRPr lang="en-US" altLang="ja-JP" sz="1800" dirty="0"/>
          </a:p>
          <a:p>
            <a:pPr lvl="1">
              <a:buFont typeface="システムフォント"/>
              <a:buChar char="⁃"/>
            </a:pPr>
            <a:r>
              <a:rPr lang="en-US" altLang="ja-JP" sz="1800" dirty="0"/>
              <a:t>Token Jumping (TJ) : </a:t>
            </a:r>
            <a:r>
              <a:rPr lang="ja-JP" altLang="en-US" sz="1800"/>
              <a:t>ある点からある点へジャンプさせる</a:t>
            </a:r>
            <a:endParaRPr lang="en-US" altLang="ja-JP" sz="1800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E73F4BE-0318-1F4D-BDC8-B4195A8C2184}"/>
              </a:ext>
            </a:extLst>
          </p:cNvPr>
          <p:cNvCxnSpPr>
            <a:cxnSpLocks/>
            <a:stCxn id="8" idx="3"/>
            <a:endCxn id="9" idx="3"/>
          </p:cNvCxnSpPr>
          <p:nvPr/>
        </p:nvCxnSpPr>
        <p:spPr>
          <a:xfrm flipH="1">
            <a:off x="7614369" y="2543261"/>
            <a:ext cx="504528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1DAFD57-8AB6-BC45-9E4D-E237D78D849E}"/>
              </a:ext>
            </a:extLst>
          </p:cNvPr>
          <p:cNvCxnSpPr>
            <a:cxnSpLocks/>
            <a:stCxn id="11" idx="6"/>
            <a:endCxn id="9" idx="2"/>
          </p:cNvCxnSpPr>
          <p:nvPr/>
        </p:nvCxnSpPr>
        <p:spPr>
          <a:xfrm flipH="1">
            <a:off x="7588009" y="3339000"/>
            <a:ext cx="12228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7980040-0D6F-EC43-8A97-A7DF71D80489}"/>
              </a:ext>
            </a:extLst>
          </p:cNvPr>
          <p:cNvCxnSpPr>
            <a:cxnSpLocks/>
            <a:stCxn id="8" idx="5"/>
            <a:endCxn id="11" idx="5"/>
          </p:cNvCxnSpPr>
          <p:nvPr/>
        </p:nvCxnSpPr>
        <p:spPr>
          <a:xfrm>
            <a:off x="8246177" y="2543261"/>
            <a:ext cx="538346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910FD0A-C509-0B47-A0B1-5ABF079B599A}"/>
              </a:ext>
            </a:extLst>
          </p:cNvPr>
          <p:cNvCxnSpPr>
            <a:cxnSpLocks/>
            <a:stCxn id="8" idx="0"/>
            <a:endCxn id="10" idx="4"/>
          </p:cNvCxnSpPr>
          <p:nvPr/>
        </p:nvCxnSpPr>
        <p:spPr>
          <a:xfrm flipV="1">
            <a:off x="8182537" y="1746915"/>
            <a:ext cx="0" cy="6427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>
            <a:extLst>
              <a:ext uri="{FF2B5EF4-FFF2-40B4-BE49-F238E27FC236}">
                <a16:creationId xmlns:a16="http://schemas.microsoft.com/office/drawing/2014/main" id="{5DF34E0B-DE63-9846-BF44-CC34C8479728}"/>
              </a:ext>
            </a:extLst>
          </p:cNvPr>
          <p:cNvSpPr/>
          <p:nvPr/>
        </p:nvSpPr>
        <p:spPr>
          <a:xfrm>
            <a:off x="8092537" y="2389621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9CEAEF70-D572-0C4C-98B9-67BBED9DF0CC}"/>
              </a:ext>
            </a:extLst>
          </p:cNvPr>
          <p:cNvSpPr/>
          <p:nvPr/>
        </p:nvSpPr>
        <p:spPr>
          <a:xfrm>
            <a:off x="7588009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C828664D-ADA8-6D4A-8D46-56289AD8B209}"/>
              </a:ext>
            </a:extLst>
          </p:cNvPr>
          <p:cNvSpPr/>
          <p:nvPr/>
        </p:nvSpPr>
        <p:spPr>
          <a:xfrm>
            <a:off x="8092537" y="1566915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BCF84092-BC58-704A-A20B-ADBF34D9453F}"/>
              </a:ext>
            </a:extLst>
          </p:cNvPr>
          <p:cNvSpPr/>
          <p:nvPr/>
        </p:nvSpPr>
        <p:spPr>
          <a:xfrm>
            <a:off x="8630883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230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r>
              <a:rPr lang="ja-JP" altLang="en-US" sz="1800"/>
              <a:t>遷移問題</a:t>
            </a:r>
            <a:r>
              <a:rPr lang="en-US" altLang="ja-JP" sz="1800" dirty="0"/>
              <a:t>: </a:t>
            </a:r>
            <a:r>
              <a:rPr lang="ja-JP" altLang="en-US" sz="1800"/>
              <a:t>少しずつの解変形で</a:t>
            </a:r>
            <a:r>
              <a:rPr lang="en-US" altLang="ja-JP" sz="1800" dirty="0"/>
              <a:t>, </a:t>
            </a:r>
            <a:r>
              <a:rPr lang="ja-JP" altLang="en-US" sz="1800">
                <a:solidFill>
                  <a:srgbClr val="FF0000"/>
                </a:solidFill>
              </a:rPr>
              <a:t>途中でも解の性質を保ちながら</a:t>
            </a:r>
            <a:endParaRPr lang="en-US" altLang="ja-JP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1800"/>
              <a:t>　　　　　</a:t>
            </a:r>
            <a:r>
              <a:rPr lang="en-US" altLang="ja-JP" sz="1800" dirty="0"/>
              <a:t>  1</a:t>
            </a:r>
            <a:r>
              <a:rPr lang="ja-JP" altLang="en-US" sz="1800"/>
              <a:t>つの実行可能解を別の実行可能解に変形できるか？</a:t>
            </a:r>
            <a:endParaRPr lang="en-US" altLang="ja-JP" sz="1800" dirty="0"/>
          </a:p>
          <a:p>
            <a:r>
              <a:rPr lang="ja-JP" altLang="en-US" sz="1800"/>
              <a:t>メジャーなルールは</a:t>
            </a:r>
            <a:r>
              <a:rPr lang="en-US" altLang="ja-JP" sz="1800" dirty="0"/>
              <a:t>3</a:t>
            </a:r>
            <a:r>
              <a:rPr lang="ja-JP" altLang="en-US" sz="1800"/>
              <a:t>つ</a:t>
            </a:r>
            <a:r>
              <a:rPr lang="en-US" altLang="ja-JP" sz="1800" dirty="0"/>
              <a:t>: </a:t>
            </a:r>
            <a:r>
              <a:rPr lang="ja-JP" altLang="en-US" sz="1800"/>
              <a:t>それぞれ</a:t>
            </a:r>
            <a:r>
              <a:rPr lang="en-US" altLang="ja-JP" sz="1800" dirty="0"/>
              <a:t>1</a:t>
            </a:r>
            <a:r>
              <a:rPr lang="ja-JP" altLang="en-US" sz="1800"/>
              <a:t>ステップで</a:t>
            </a:r>
            <a:r>
              <a:rPr lang="en-US" altLang="ja-JP" sz="1800" dirty="0"/>
              <a:t>1</a:t>
            </a:r>
            <a:r>
              <a:rPr lang="ja-JP" altLang="en-US" sz="1800"/>
              <a:t>つのトークンを</a:t>
            </a:r>
            <a:r>
              <a:rPr lang="en-US" altLang="ja-JP" sz="1800" dirty="0"/>
              <a:t>…</a:t>
            </a:r>
          </a:p>
          <a:p>
            <a:pPr lvl="1">
              <a:buFont typeface="システムフォント"/>
              <a:buChar char="⁃"/>
            </a:pPr>
            <a:r>
              <a:rPr lang="en-US" altLang="ja-JP" sz="1800" dirty="0"/>
              <a:t>Token Sliding (TS) : </a:t>
            </a:r>
            <a:r>
              <a:rPr lang="ja-JP" altLang="en-US" sz="1800"/>
              <a:t>辺に沿ってスライドさせる</a:t>
            </a:r>
            <a:endParaRPr lang="en-US" altLang="ja-JP" sz="1800" dirty="0"/>
          </a:p>
          <a:p>
            <a:pPr lvl="1">
              <a:buFont typeface="システムフォント"/>
              <a:buChar char="⁃"/>
            </a:pPr>
            <a:r>
              <a:rPr lang="en-US" altLang="ja-JP" sz="1800" dirty="0"/>
              <a:t>Token Jumping (TJ) : </a:t>
            </a:r>
            <a:r>
              <a:rPr lang="ja-JP" altLang="en-US" sz="1800"/>
              <a:t>ある点からある点へジャンプさせる</a:t>
            </a:r>
            <a:endParaRPr lang="en-US" altLang="ja-JP" sz="1800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E73F4BE-0318-1F4D-BDC8-B4195A8C2184}"/>
              </a:ext>
            </a:extLst>
          </p:cNvPr>
          <p:cNvCxnSpPr>
            <a:cxnSpLocks/>
            <a:stCxn id="8" idx="3"/>
            <a:endCxn id="9" idx="3"/>
          </p:cNvCxnSpPr>
          <p:nvPr/>
        </p:nvCxnSpPr>
        <p:spPr>
          <a:xfrm flipH="1">
            <a:off x="7614369" y="2543261"/>
            <a:ext cx="504528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1DAFD57-8AB6-BC45-9E4D-E237D78D849E}"/>
              </a:ext>
            </a:extLst>
          </p:cNvPr>
          <p:cNvCxnSpPr>
            <a:cxnSpLocks/>
            <a:stCxn id="11" idx="6"/>
            <a:endCxn id="9" idx="2"/>
          </p:cNvCxnSpPr>
          <p:nvPr/>
        </p:nvCxnSpPr>
        <p:spPr>
          <a:xfrm flipH="1">
            <a:off x="7588009" y="3339000"/>
            <a:ext cx="12228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7980040-0D6F-EC43-8A97-A7DF71D80489}"/>
              </a:ext>
            </a:extLst>
          </p:cNvPr>
          <p:cNvCxnSpPr>
            <a:cxnSpLocks/>
            <a:stCxn id="8" idx="5"/>
            <a:endCxn id="11" idx="5"/>
          </p:cNvCxnSpPr>
          <p:nvPr/>
        </p:nvCxnSpPr>
        <p:spPr>
          <a:xfrm>
            <a:off x="8246177" y="2543261"/>
            <a:ext cx="538346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910FD0A-C509-0B47-A0B1-5ABF079B599A}"/>
              </a:ext>
            </a:extLst>
          </p:cNvPr>
          <p:cNvCxnSpPr>
            <a:cxnSpLocks/>
            <a:stCxn id="8" idx="0"/>
            <a:endCxn id="10" idx="4"/>
          </p:cNvCxnSpPr>
          <p:nvPr/>
        </p:nvCxnSpPr>
        <p:spPr>
          <a:xfrm flipV="1">
            <a:off x="8182537" y="1746915"/>
            <a:ext cx="0" cy="6427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>
            <a:extLst>
              <a:ext uri="{FF2B5EF4-FFF2-40B4-BE49-F238E27FC236}">
                <a16:creationId xmlns:a16="http://schemas.microsoft.com/office/drawing/2014/main" id="{5DF34E0B-DE63-9846-BF44-CC34C8479728}"/>
              </a:ext>
            </a:extLst>
          </p:cNvPr>
          <p:cNvSpPr/>
          <p:nvPr/>
        </p:nvSpPr>
        <p:spPr>
          <a:xfrm>
            <a:off x="8092537" y="2389621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9CEAEF70-D572-0C4C-98B9-67BBED9DF0CC}"/>
              </a:ext>
            </a:extLst>
          </p:cNvPr>
          <p:cNvSpPr/>
          <p:nvPr/>
        </p:nvSpPr>
        <p:spPr>
          <a:xfrm>
            <a:off x="7588009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C828664D-ADA8-6D4A-8D46-56289AD8B209}"/>
              </a:ext>
            </a:extLst>
          </p:cNvPr>
          <p:cNvSpPr/>
          <p:nvPr/>
        </p:nvSpPr>
        <p:spPr>
          <a:xfrm>
            <a:off x="8092537" y="1566915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BCF84092-BC58-704A-A20B-ADBF34D9453F}"/>
              </a:ext>
            </a:extLst>
          </p:cNvPr>
          <p:cNvSpPr/>
          <p:nvPr/>
        </p:nvSpPr>
        <p:spPr>
          <a:xfrm>
            <a:off x="8630883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C6116959-B5C6-6845-AF71-C6ABF288E2E1}"/>
              </a:ext>
            </a:extLst>
          </p:cNvPr>
          <p:cNvSpPr/>
          <p:nvPr/>
        </p:nvSpPr>
        <p:spPr>
          <a:xfrm>
            <a:off x="7421189" y="3069001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65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r>
              <a:rPr lang="ja-JP" altLang="en-US" sz="1800"/>
              <a:t>遷移問題</a:t>
            </a:r>
            <a:r>
              <a:rPr lang="en-US" altLang="ja-JP" sz="1800" dirty="0"/>
              <a:t>: </a:t>
            </a:r>
            <a:r>
              <a:rPr lang="ja-JP" altLang="en-US" sz="1800"/>
              <a:t>少しずつの解変形で</a:t>
            </a:r>
            <a:r>
              <a:rPr lang="en-US" altLang="ja-JP" sz="1800" dirty="0"/>
              <a:t>, </a:t>
            </a:r>
            <a:r>
              <a:rPr lang="ja-JP" altLang="en-US" sz="1800">
                <a:solidFill>
                  <a:srgbClr val="FF0000"/>
                </a:solidFill>
              </a:rPr>
              <a:t>途中でも解の性質を保ちながら</a:t>
            </a:r>
            <a:endParaRPr lang="en-US" altLang="ja-JP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1800"/>
              <a:t>　　　　　</a:t>
            </a:r>
            <a:r>
              <a:rPr lang="en-US" altLang="ja-JP" sz="1800" dirty="0"/>
              <a:t>  1</a:t>
            </a:r>
            <a:r>
              <a:rPr lang="ja-JP" altLang="en-US" sz="1800"/>
              <a:t>つの実行可能解を別の実行可能解に変形できるか？</a:t>
            </a:r>
            <a:endParaRPr lang="en-US" altLang="ja-JP" sz="1800" dirty="0"/>
          </a:p>
          <a:p>
            <a:r>
              <a:rPr lang="ja-JP" altLang="en-US" sz="1800"/>
              <a:t>メジャーなルールは</a:t>
            </a:r>
            <a:r>
              <a:rPr lang="en-US" altLang="ja-JP" sz="1800" dirty="0"/>
              <a:t>3</a:t>
            </a:r>
            <a:r>
              <a:rPr lang="ja-JP" altLang="en-US" sz="1800"/>
              <a:t>つ</a:t>
            </a:r>
            <a:r>
              <a:rPr lang="en-US" altLang="ja-JP" sz="1800" dirty="0"/>
              <a:t>: </a:t>
            </a:r>
            <a:r>
              <a:rPr lang="ja-JP" altLang="en-US" sz="1800"/>
              <a:t>それぞれ</a:t>
            </a:r>
            <a:r>
              <a:rPr lang="en-US" altLang="ja-JP" sz="1800" dirty="0"/>
              <a:t>1</a:t>
            </a:r>
            <a:r>
              <a:rPr lang="ja-JP" altLang="en-US" sz="1800"/>
              <a:t>ステップで</a:t>
            </a:r>
            <a:r>
              <a:rPr lang="en-US" altLang="ja-JP" sz="1800" dirty="0"/>
              <a:t>1</a:t>
            </a:r>
            <a:r>
              <a:rPr lang="ja-JP" altLang="en-US" sz="1800"/>
              <a:t>つのトークンを</a:t>
            </a:r>
            <a:r>
              <a:rPr lang="en-US" altLang="ja-JP" sz="1800" dirty="0"/>
              <a:t>…</a:t>
            </a:r>
          </a:p>
          <a:p>
            <a:pPr lvl="1">
              <a:buFont typeface="システムフォント"/>
              <a:buChar char="⁃"/>
            </a:pPr>
            <a:r>
              <a:rPr lang="en-US" altLang="ja-JP" sz="1800" dirty="0"/>
              <a:t>Token Sliding (TS) : </a:t>
            </a:r>
            <a:r>
              <a:rPr lang="ja-JP" altLang="en-US" sz="1800"/>
              <a:t>辺に沿ってスライドさせる</a:t>
            </a:r>
            <a:endParaRPr lang="en-US" altLang="ja-JP" sz="1800" dirty="0"/>
          </a:p>
          <a:p>
            <a:pPr lvl="1">
              <a:buFont typeface="システムフォント"/>
              <a:buChar char="⁃"/>
            </a:pPr>
            <a:r>
              <a:rPr lang="en-US" altLang="ja-JP" sz="1800" dirty="0"/>
              <a:t>Token Jumping (TJ) : </a:t>
            </a:r>
            <a:r>
              <a:rPr lang="ja-JP" altLang="en-US" sz="1800"/>
              <a:t>ある点からある点へジャンプさせる</a:t>
            </a:r>
            <a:endParaRPr lang="en-US" altLang="ja-JP" sz="1800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E73F4BE-0318-1F4D-BDC8-B4195A8C2184}"/>
              </a:ext>
            </a:extLst>
          </p:cNvPr>
          <p:cNvCxnSpPr>
            <a:cxnSpLocks/>
            <a:stCxn id="8" idx="3"/>
            <a:endCxn id="9" idx="3"/>
          </p:cNvCxnSpPr>
          <p:nvPr/>
        </p:nvCxnSpPr>
        <p:spPr>
          <a:xfrm flipH="1">
            <a:off x="7614369" y="2543261"/>
            <a:ext cx="504528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1DAFD57-8AB6-BC45-9E4D-E237D78D849E}"/>
              </a:ext>
            </a:extLst>
          </p:cNvPr>
          <p:cNvCxnSpPr>
            <a:cxnSpLocks/>
            <a:stCxn id="11" idx="6"/>
            <a:endCxn id="9" idx="2"/>
          </p:cNvCxnSpPr>
          <p:nvPr/>
        </p:nvCxnSpPr>
        <p:spPr>
          <a:xfrm flipH="1">
            <a:off x="7588009" y="3339000"/>
            <a:ext cx="12228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7980040-0D6F-EC43-8A97-A7DF71D80489}"/>
              </a:ext>
            </a:extLst>
          </p:cNvPr>
          <p:cNvCxnSpPr>
            <a:cxnSpLocks/>
            <a:stCxn id="8" idx="5"/>
            <a:endCxn id="11" idx="5"/>
          </p:cNvCxnSpPr>
          <p:nvPr/>
        </p:nvCxnSpPr>
        <p:spPr>
          <a:xfrm>
            <a:off x="8246177" y="2543261"/>
            <a:ext cx="538346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910FD0A-C509-0B47-A0B1-5ABF079B599A}"/>
              </a:ext>
            </a:extLst>
          </p:cNvPr>
          <p:cNvCxnSpPr>
            <a:cxnSpLocks/>
            <a:stCxn id="8" idx="0"/>
            <a:endCxn id="10" idx="4"/>
          </p:cNvCxnSpPr>
          <p:nvPr/>
        </p:nvCxnSpPr>
        <p:spPr>
          <a:xfrm flipV="1">
            <a:off x="8182537" y="1746915"/>
            <a:ext cx="0" cy="6427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>
            <a:extLst>
              <a:ext uri="{FF2B5EF4-FFF2-40B4-BE49-F238E27FC236}">
                <a16:creationId xmlns:a16="http://schemas.microsoft.com/office/drawing/2014/main" id="{5DF34E0B-DE63-9846-BF44-CC34C8479728}"/>
              </a:ext>
            </a:extLst>
          </p:cNvPr>
          <p:cNvSpPr/>
          <p:nvPr/>
        </p:nvSpPr>
        <p:spPr>
          <a:xfrm>
            <a:off x="8092537" y="2389621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9CEAEF70-D572-0C4C-98B9-67BBED9DF0CC}"/>
              </a:ext>
            </a:extLst>
          </p:cNvPr>
          <p:cNvSpPr/>
          <p:nvPr/>
        </p:nvSpPr>
        <p:spPr>
          <a:xfrm>
            <a:off x="7588009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C828664D-ADA8-6D4A-8D46-56289AD8B209}"/>
              </a:ext>
            </a:extLst>
          </p:cNvPr>
          <p:cNvSpPr/>
          <p:nvPr/>
        </p:nvSpPr>
        <p:spPr>
          <a:xfrm>
            <a:off x="8092537" y="1566915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BCF84092-BC58-704A-A20B-ADBF34D9453F}"/>
              </a:ext>
            </a:extLst>
          </p:cNvPr>
          <p:cNvSpPr/>
          <p:nvPr/>
        </p:nvSpPr>
        <p:spPr>
          <a:xfrm>
            <a:off x="8630883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C6116959-B5C6-6845-AF71-C6ABF288E2E1}"/>
              </a:ext>
            </a:extLst>
          </p:cNvPr>
          <p:cNvSpPr/>
          <p:nvPr/>
        </p:nvSpPr>
        <p:spPr>
          <a:xfrm>
            <a:off x="7421189" y="3069001"/>
            <a:ext cx="180000" cy="18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E36647DC-811B-474D-B298-F7429CB64F2D}"/>
              </a:ext>
            </a:extLst>
          </p:cNvPr>
          <p:cNvSpPr/>
          <p:nvPr/>
        </p:nvSpPr>
        <p:spPr>
          <a:xfrm>
            <a:off x="7822441" y="1548330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環状矢印 13">
            <a:extLst>
              <a:ext uri="{FF2B5EF4-FFF2-40B4-BE49-F238E27FC236}">
                <a16:creationId xmlns:a16="http://schemas.microsoft.com/office/drawing/2014/main" id="{4AB8921D-AD29-6B4E-A6FD-60C77DF09DF0}"/>
              </a:ext>
            </a:extLst>
          </p:cNvPr>
          <p:cNvSpPr/>
          <p:nvPr/>
        </p:nvSpPr>
        <p:spPr>
          <a:xfrm rot="15860842">
            <a:off x="6760495" y="2200293"/>
            <a:ext cx="2433015" cy="1280559"/>
          </a:xfrm>
          <a:prstGeom prst="circularArrow">
            <a:avLst>
              <a:gd name="adj1" fmla="val 4604"/>
              <a:gd name="adj2" fmla="val 633557"/>
              <a:gd name="adj3" fmla="val 20765195"/>
              <a:gd name="adj4" fmla="val 15853995"/>
              <a:gd name="adj5" fmla="val 8954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20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1800"/>
                  <a:t>遷移問題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少しずつの解変形で</a:t>
                </a:r>
                <a:r>
                  <a:rPr lang="en-US" altLang="ja-JP" sz="1800" dirty="0"/>
                  <a:t>, </a:t>
                </a:r>
                <a:r>
                  <a:rPr lang="ja-JP" altLang="en-US" sz="1800">
                    <a:solidFill>
                      <a:srgbClr val="FF0000"/>
                    </a:solidFill>
                  </a:rPr>
                  <a:t>途中でも解の性質を保ちながら</a:t>
                </a:r>
                <a:endParaRPr lang="en-US" altLang="ja-JP" sz="1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sz="1800"/>
                  <a:t>　　　　　</a:t>
                </a:r>
                <a:r>
                  <a:rPr lang="en-US" altLang="ja-JP" sz="1800" dirty="0"/>
                  <a:t>  1</a:t>
                </a:r>
                <a:r>
                  <a:rPr lang="ja-JP" altLang="en-US" sz="1800"/>
                  <a:t>つの実行可能解を別の実行可能解に変形できるか？</a:t>
                </a:r>
                <a:endParaRPr lang="en-US" altLang="ja-JP" sz="1800" dirty="0"/>
              </a:p>
              <a:p>
                <a:r>
                  <a:rPr lang="ja-JP" altLang="en-US" sz="1800"/>
                  <a:t>メジャーなルールは</a:t>
                </a:r>
                <a:r>
                  <a:rPr lang="en-US" altLang="ja-JP" sz="1800" dirty="0"/>
                  <a:t>3</a:t>
                </a:r>
                <a:r>
                  <a:rPr lang="ja-JP" altLang="en-US" sz="1800"/>
                  <a:t>つ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それぞれ</a:t>
                </a:r>
                <a:r>
                  <a:rPr lang="en-US" altLang="ja-JP" sz="1800" dirty="0"/>
                  <a:t>1</a:t>
                </a:r>
                <a:r>
                  <a:rPr lang="ja-JP" altLang="en-US" sz="1800"/>
                  <a:t>ステップで</a:t>
                </a:r>
                <a:r>
                  <a:rPr lang="en-US" altLang="ja-JP" sz="1800" dirty="0"/>
                  <a:t>1</a:t>
                </a:r>
                <a:r>
                  <a:rPr lang="ja-JP" altLang="en-US" sz="1800"/>
                  <a:t>つのトークンを</a:t>
                </a:r>
                <a:r>
                  <a:rPr lang="en-US" altLang="ja-JP" sz="1800" dirty="0"/>
                  <a:t>…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Sliding (TS) : </a:t>
                </a:r>
                <a:r>
                  <a:rPr lang="ja-JP" altLang="en-US" sz="1800"/>
                  <a:t>辺に沿ってスライドさせる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Jumping (TJ) : </a:t>
                </a:r>
                <a:r>
                  <a:rPr lang="ja-JP" altLang="en-US" sz="1800"/>
                  <a:t>ある点からある点へジャンプさせる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Addition/Removal (TAR) : 1</a:t>
                </a:r>
                <a:r>
                  <a:rPr lang="ja-JP" altLang="en-US" sz="1800"/>
                  <a:t>つ加える</a:t>
                </a:r>
                <a:r>
                  <a:rPr lang="en-US" altLang="ja-JP" sz="1800" dirty="0"/>
                  <a:t>, </a:t>
                </a:r>
                <a:r>
                  <a:rPr lang="ja-JP" altLang="en-US" sz="1800"/>
                  <a:t>または</a:t>
                </a:r>
                <a:r>
                  <a:rPr lang="en-US" altLang="ja-JP" sz="1800" dirty="0"/>
                  <a:t> </a:t>
                </a:r>
                <a:r>
                  <a:rPr lang="ja-JP" altLang="en-US" sz="1800"/>
                  <a:t>削除する</a:t>
                </a:r>
                <a:endParaRPr lang="en-US" altLang="ja-JP" sz="1800" dirty="0"/>
              </a:p>
              <a:p>
                <a:pPr marL="457200" lvl="1" indent="0">
                  <a:buNone/>
                </a:pPr>
                <a:r>
                  <a:rPr lang="ja-JP" altLang="en-US" sz="1800"/>
                  <a:t>　</a:t>
                </a:r>
                <a:r>
                  <a:rPr lang="en-US" altLang="ja-JP" sz="1800" dirty="0"/>
                  <a:t>(TAR </a:t>
                </a:r>
                <a:r>
                  <a:rPr lang="ja-JP" altLang="en-US" sz="1800"/>
                  <a:t>はサイズが</a:t>
                </a:r>
                <a:r>
                  <a:rPr lang="en-US" altLang="ja-JP" sz="1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 </a:t>
                </a:r>
                <a:r>
                  <a:rPr lang="ja-JP" altLang="en-US" sz="1800" dirty="0"/>
                  <a:t>に指定されて</a:t>
                </a:r>
                <a:r>
                  <a:rPr lang="ja-JP" altLang="en-US" sz="1800"/>
                  <a:t>いるので</a:t>
                </a:r>
                <a:r>
                  <a:rPr lang="en-US" altLang="ja-JP" sz="1800" dirty="0"/>
                  <a:t>, TAR(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) </a:t>
                </a:r>
                <a:r>
                  <a:rPr lang="ja-JP" altLang="en-US" sz="1800"/>
                  <a:t>とも書く</a:t>
                </a:r>
                <a:r>
                  <a:rPr lang="en-US" altLang="ja-JP" sz="1800" dirty="0"/>
                  <a:t>)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482" t="-12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647E501-91C9-6741-94A3-23FE8DAA7F72}"/>
              </a:ext>
            </a:extLst>
          </p:cNvPr>
          <p:cNvCxnSpPr>
            <a:cxnSpLocks/>
            <a:stCxn id="8" idx="3"/>
            <a:endCxn id="9" idx="3"/>
          </p:cNvCxnSpPr>
          <p:nvPr/>
        </p:nvCxnSpPr>
        <p:spPr>
          <a:xfrm flipH="1">
            <a:off x="7614369" y="2543261"/>
            <a:ext cx="504528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C478EFB2-E0F7-474F-8368-D8F10ECA7ACA}"/>
              </a:ext>
            </a:extLst>
          </p:cNvPr>
          <p:cNvCxnSpPr>
            <a:cxnSpLocks/>
            <a:stCxn id="11" idx="6"/>
            <a:endCxn id="9" idx="2"/>
          </p:cNvCxnSpPr>
          <p:nvPr/>
        </p:nvCxnSpPr>
        <p:spPr>
          <a:xfrm flipH="1">
            <a:off x="7588009" y="3339000"/>
            <a:ext cx="12228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E036F1C-7BAA-5346-8D9E-55F66C5C3E49}"/>
              </a:ext>
            </a:extLst>
          </p:cNvPr>
          <p:cNvCxnSpPr>
            <a:cxnSpLocks/>
            <a:stCxn id="8" idx="5"/>
            <a:endCxn id="11" idx="5"/>
          </p:cNvCxnSpPr>
          <p:nvPr/>
        </p:nvCxnSpPr>
        <p:spPr>
          <a:xfrm>
            <a:off x="8246177" y="2543261"/>
            <a:ext cx="538346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E2A55EE-772A-154E-8D70-CA061FD400DA}"/>
              </a:ext>
            </a:extLst>
          </p:cNvPr>
          <p:cNvCxnSpPr>
            <a:cxnSpLocks/>
            <a:stCxn id="8" idx="0"/>
            <a:endCxn id="10" idx="4"/>
          </p:cNvCxnSpPr>
          <p:nvPr/>
        </p:nvCxnSpPr>
        <p:spPr>
          <a:xfrm flipV="1">
            <a:off x="8182537" y="1746915"/>
            <a:ext cx="0" cy="6427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>
            <a:extLst>
              <a:ext uri="{FF2B5EF4-FFF2-40B4-BE49-F238E27FC236}">
                <a16:creationId xmlns:a16="http://schemas.microsoft.com/office/drawing/2014/main" id="{2F474D02-BB8F-E748-9632-BEDE570C5A9E}"/>
              </a:ext>
            </a:extLst>
          </p:cNvPr>
          <p:cNvSpPr/>
          <p:nvPr/>
        </p:nvSpPr>
        <p:spPr>
          <a:xfrm>
            <a:off x="8092537" y="2389621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13AFE988-A8A5-DC44-92B2-8BC67255A05F}"/>
              </a:ext>
            </a:extLst>
          </p:cNvPr>
          <p:cNvSpPr/>
          <p:nvPr/>
        </p:nvSpPr>
        <p:spPr>
          <a:xfrm>
            <a:off x="7588009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E19FA6F6-45E5-F740-8023-10693E769A01}"/>
              </a:ext>
            </a:extLst>
          </p:cNvPr>
          <p:cNvSpPr/>
          <p:nvPr/>
        </p:nvSpPr>
        <p:spPr>
          <a:xfrm>
            <a:off x="8092537" y="1566915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BE686466-D602-644E-AE5E-FFA65048CE76}"/>
              </a:ext>
            </a:extLst>
          </p:cNvPr>
          <p:cNvSpPr/>
          <p:nvPr/>
        </p:nvSpPr>
        <p:spPr>
          <a:xfrm>
            <a:off x="8630883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78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1800"/>
                  <a:t>遷移問題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少しずつの解変形で</a:t>
                </a:r>
                <a:r>
                  <a:rPr lang="en-US" altLang="ja-JP" sz="1800" dirty="0"/>
                  <a:t>, </a:t>
                </a:r>
                <a:r>
                  <a:rPr lang="ja-JP" altLang="en-US" sz="1800">
                    <a:solidFill>
                      <a:srgbClr val="FF0000"/>
                    </a:solidFill>
                  </a:rPr>
                  <a:t>途中でも解の性質を保ちながら</a:t>
                </a:r>
                <a:endParaRPr lang="en-US" altLang="ja-JP" sz="1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sz="1800"/>
                  <a:t>　　　　　</a:t>
                </a:r>
                <a:r>
                  <a:rPr lang="en-US" altLang="ja-JP" sz="1800" dirty="0"/>
                  <a:t>  1</a:t>
                </a:r>
                <a:r>
                  <a:rPr lang="ja-JP" altLang="en-US" sz="1800"/>
                  <a:t>つの実行可能解を別の実行可能解に変形できるか？</a:t>
                </a:r>
                <a:endParaRPr lang="en-US" altLang="ja-JP" sz="1800" dirty="0"/>
              </a:p>
              <a:p>
                <a:r>
                  <a:rPr lang="ja-JP" altLang="en-US" sz="1800"/>
                  <a:t>メジャーなルールは</a:t>
                </a:r>
                <a:r>
                  <a:rPr lang="en-US" altLang="ja-JP" sz="1800" dirty="0"/>
                  <a:t>3</a:t>
                </a:r>
                <a:r>
                  <a:rPr lang="ja-JP" altLang="en-US" sz="1800"/>
                  <a:t>つ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それぞれ</a:t>
                </a:r>
                <a:r>
                  <a:rPr lang="en-US" altLang="ja-JP" sz="1800" dirty="0"/>
                  <a:t>1</a:t>
                </a:r>
                <a:r>
                  <a:rPr lang="ja-JP" altLang="en-US" sz="1800"/>
                  <a:t>ステップで</a:t>
                </a:r>
                <a:r>
                  <a:rPr lang="en-US" altLang="ja-JP" sz="1800" dirty="0"/>
                  <a:t>1</a:t>
                </a:r>
                <a:r>
                  <a:rPr lang="ja-JP" altLang="en-US" sz="1800"/>
                  <a:t>つのトークンを</a:t>
                </a:r>
                <a:r>
                  <a:rPr lang="en-US" altLang="ja-JP" sz="1800" dirty="0"/>
                  <a:t>…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Sliding (TS) : </a:t>
                </a:r>
                <a:r>
                  <a:rPr lang="ja-JP" altLang="en-US" sz="1800"/>
                  <a:t>辺に沿ってスライドさせる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Jumping (TJ) : </a:t>
                </a:r>
                <a:r>
                  <a:rPr lang="ja-JP" altLang="en-US" sz="1800"/>
                  <a:t>ある点からある点へジャンプさせる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Addition/Removal (TAR) : 1</a:t>
                </a:r>
                <a:r>
                  <a:rPr lang="ja-JP" altLang="en-US" sz="1800"/>
                  <a:t>つ加える</a:t>
                </a:r>
                <a:r>
                  <a:rPr lang="en-US" altLang="ja-JP" sz="1800" dirty="0"/>
                  <a:t>, </a:t>
                </a:r>
                <a:r>
                  <a:rPr lang="ja-JP" altLang="en-US" sz="1800"/>
                  <a:t>または</a:t>
                </a:r>
                <a:r>
                  <a:rPr lang="en-US" altLang="ja-JP" sz="1800" dirty="0"/>
                  <a:t> </a:t>
                </a:r>
                <a:r>
                  <a:rPr lang="ja-JP" altLang="en-US" sz="1800"/>
                  <a:t>削除する</a:t>
                </a:r>
                <a:endParaRPr lang="en-US" altLang="ja-JP" sz="1800" dirty="0"/>
              </a:p>
              <a:p>
                <a:pPr marL="457200" lvl="1" indent="0">
                  <a:buNone/>
                </a:pPr>
                <a:r>
                  <a:rPr lang="ja-JP" altLang="en-US" sz="1800"/>
                  <a:t>　</a:t>
                </a:r>
                <a:r>
                  <a:rPr lang="en-US" altLang="ja-JP" sz="1800" dirty="0"/>
                  <a:t>(TAR </a:t>
                </a:r>
                <a:r>
                  <a:rPr lang="ja-JP" altLang="en-US" sz="1800"/>
                  <a:t>はサイズが</a:t>
                </a:r>
                <a:r>
                  <a:rPr lang="en-US" altLang="ja-JP" sz="1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 </a:t>
                </a:r>
                <a:r>
                  <a:rPr lang="ja-JP" altLang="en-US" sz="1800" dirty="0"/>
                  <a:t>に指定されて</a:t>
                </a:r>
                <a:r>
                  <a:rPr lang="ja-JP" altLang="en-US" sz="1800"/>
                  <a:t>いるので</a:t>
                </a:r>
                <a:r>
                  <a:rPr lang="en-US" altLang="ja-JP" sz="1800" dirty="0"/>
                  <a:t>, TAR(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) </a:t>
                </a:r>
                <a:r>
                  <a:rPr lang="ja-JP" altLang="en-US" sz="1800"/>
                  <a:t>とも書く</a:t>
                </a:r>
                <a:r>
                  <a:rPr lang="en-US" altLang="ja-JP" sz="1800" dirty="0"/>
                  <a:t>)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482" t="-12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647E501-91C9-6741-94A3-23FE8DAA7F72}"/>
              </a:ext>
            </a:extLst>
          </p:cNvPr>
          <p:cNvCxnSpPr>
            <a:cxnSpLocks/>
            <a:stCxn id="8" idx="3"/>
            <a:endCxn id="9" idx="3"/>
          </p:cNvCxnSpPr>
          <p:nvPr/>
        </p:nvCxnSpPr>
        <p:spPr>
          <a:xfrm flipH="1">
            <a:off x="7614369" y="2543261"/>
            <a:ext cx="504528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C478EFB2-E0F7-474F-8368-D8F10ECA7ACA}"/>
              </a:ext>
            </a:extLst>
          </p:cNvPr>
          <p:cNvCxnSpPr>
            <a:cxnSpLocks/>
            <a:stCxn id="11" idx="6"/>
            <a:endCxn id="9" idx="2"/>
          </p:cNvCxnSpPr>
          <p:nvPr/>
        </p:nvCxnSpPr>
        <p:spPr>
          <a:xfrm flipH="1">
            <a:off x="7588009" y="3339000"/>
            <a:ext cx="12228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E036F1C-7BAA-5346-8D9E-55F66C5C3E49}"/>
              </a:ext>
            </a:extLst>
          </p:cNvPr>
          <p:cNvCxnSpPr>
            <a:cxnSpLocks/>
            <a:stCxn id="8" idx="5"/>
            <a:endCxn id="11" idx="5"/>
          </p:cNvCxnSpPr>
          <p:nvPr/>
        </p:nvCxnSpPr>
        <p:spPr>
          <a:xfrm>
            <a:off x="8246177" y="2543261"/>
            <a:ext cx="538346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E2A55EE-772A-154E-8D70-CA061FD400DA}"/>
              </a:ext>
            </a:extLst>
          </p:cNvPr>
          <p:cNvCxnSpPr>
            <a:cxnSpLocks/>
            <a:stCxn id="8" idx="0"/>
            <a:endCxn id="10" idx="4"/>
          </p:cNvCxnSpPr>
          <p:nvPr/>
        </p:nvCxnSpPr>
        <p:spPr>
          <a:xfrm flipV="1">
            <a:off x="8182537" y="1746915"/>
            <a:ext cx="0" cy="6427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>
            <a:extLst>
              <a:ext uri="{FF2B5EF4-FFF2-40B4-BE49-F238E27FC236}">
                <a16:creationId xmlns:a16="http://schemas.microsoft.com/office/drawing/2014/main" id="{2F474D02-BB8F-E748-9632-BEDE570C5A9E}"/>
              </a:ext>
            </a:extLst>
          </p:cNvPr>
          <p:cNvSpPr/>
          <p:nvPr/>
        </p:nvSpPr>
        <p:spPr>
          <a:xfrm>
            <a:off x="8092537" y="2389621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13AFE988-A8A5-DC44-92B2-8BC67255A05F}"/>
              </a:ext>
            </a:extLst>
          </p:cNvPr>
          <p:cNvSpPr/>
          <p:nvPr/>
        </p:nvSpPr>
        <p:spPr>
          <a:xfrm>
            <a:off x="7588009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E19FA6F6-45E5-F740-8023-10693E769A01}"/>
              </a:ext>
            </a:extLst>
          </p:cNvPr>
          <p:cNvSpPr/>
          <p:nvPr/>
        </p:nvSpPr>
        <p:spPr>
          <a:xfrm>
            <a:off x="8092537" y="1566915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BE686466-D602-644E-AE5E-FFA65048CE76}"/>
              </a:ext>
            </a:extLst>
          </p:cNvPr>
          <p:cNvSpPr/>
          <p:nvPr/>
        </p:nvSpPr>
        <p:spPr>
          <a:xfrm>
            <a:off x="8630883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D92B5302-BA11-FB48-B817-9FE63710BD54}"/>
              </a:ext>
            </a:extLst>
          </p:cNvPr>
          <p:cNvSpPr/>
          <p:nvPr/>
        </p:nvSpPr>
        <p:spPr>
          <a:xfrm>
            <a:off x="7421189" y="3069001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601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1800"/>
                  <a:t>遷移問題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少しずつの解変形で</a:t>
                </a:r>
                <a:r>
                  <a:rPr lang="en-US" altLang="ja-JP" sz="1800" dirty="0"/>
                  <a:t>, </a:t>
                </a:r>
                <a:r>
                  <a:rPr lang="ja-JP" altLang="en-US" sz="1800">
                    <a:solidFill>
                      <a:srgbClr val="FF0000"/>
                    </a:solidFill>
                  </a:rPr>
                  <a:t>途中でも解の性質を保ちながら</a:t>
                </a:r>
                <a:endParaRPr lang="en-US" altLang="ja-JP" sz="1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sz="1800"/>
                  <a:t>　　　　　</a:t>
                </a:r>
                <a:r>
                  <a:rPr lang="en-US" altLang="ja-JP" sz="1800" dirty="0"/>
                  <a:t>  1</a:t>
                </a:r>
                <a:r>
                  <a:rPr lang="ja-JP" altLang="en-US" sz="1800"/>
                  <a:t>つの実行可能解を別の実行可能解に変形できるか？</a:t>
                </a:r>
                <a:endParaRPr lang="en-US" altLang="ja-JP" sz="1800" dirty="0"/>
              </a:p>
              <a:p>
                <a:r>
                  <a:rPr lang="ja-JP" altLang="en-US" sz="1800"/>
                  <a:t>メジャーなルールは</a:t>
                </a:r>
                <a:r>
                  <a:rPr lang="en-US" altLang="ja-JP" sz="1800" dirty="0"/>
                  <a:t>3</a:t>
                </a:r>
                <a:r>
                  <a:rPr lang="ja-JP" altLang="en-US" sz="1800"/>
                  <a:t>つ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それぞれ</a:t>
                </a:r>
                <a:r>
                  <a:rPr lang="en-US" altLang="ja-JP" sz="1800" dirty="0"/>
                  <a:t>1</a:t>
                </a:r>
                <a:r>
                  <a:rPr lang="ja-JP" altLang="en-US" sz="1800"/>
                  <a:t>ステップで</a:t>
                </a:r>
                <a:r>
                  <a:rPr lang="en-US" altLang="ja-JP" sz="1800" dirty="0"/>
                  <a:t>1</a:t>
                </a:r>
                <a:r>
                  <a:rPr lang="ja-JP" altLang="en-US" sz="1800"/>
                  <a:t>つのトークンを</a:t>
                </a:r>
                <a:r>
                  <a:rPr lang="en-US" altLang="ja-JP" sz="1800" dirty="0"/>
                  <a:t>…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Sliding (TS) : </a:t>
                </a:r>
                <a:r>
                  <a:rPr lang="ja-JP" altLang="en-US" sz="1800"/>
                  <a:t>辺に沿ってスライドさせる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Jumping (TJ) : </a:t>
                </a:r>
                <a:r>
                  <a:rPr lang="ja-JP" altLang="en-US" sz="1800"/>
                  <a:t>ある点からある点へジャンプさせる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Addition/Removal (TAR) : 1</a:t>
                </a:r>
                <a:r>
                  <a:rPr lang="ja-JP" altLang="en-US" sz="1800"/>
                  <a:t>つ加える</a:t>
                </a:r>
                <a:r>
                  <a:rPr lang="en-US" altLang="ja-JP" sz="1800" dirty="0"/>
                  <a:t>, </a:t>
                </a:r>
                <a:r>
                  <a:rPr lang="ja-JP" altLang="en-US" sz="1800"/>
                  <a:t>または</a:t>
                </a:r>
                <a:r>
                  <a:rPr lang="en-US" altLang="ja-JP" sz="1800" dirty="0"/>
                  <a:t> </a:t>
                </a:r>
                <a:r>
                  <a:rPr lang="ja-JP" altLang="en-US" sz="1800" b="1">
                    <a:solidFill>
                      <a:srgbClr val="FF0000"/>
                    </a:solidFill>
                  </a:rPr>
                  <a:t>削除</a:t>
                </a:r>
                <a:r>
                  <a:rPr lang="ja-JP" altLang="en-US" sz="1800"/>
                  <a:t>する</a:t>
                </a:r>
                <a:endParaRPr lang="en-US" altLang="ja-JP" sz="1800" dirty="0"/>
              </a:p>
              <a:p>
                <a:pPr marL="457200" lvl="1" indent="0">
                  <a:buNone/>
                </a:pPr>
                <a:r>
                  <a:rPr lang="ja-JP" altLang="en-US" sz="1800"/>
                  <a:t>　</a:t>
                </a:r>
                <a:r>
                  <a:rPr lang="en-US" altLang="ja-JP" sz="1800" dirty="0"/>
                  <a:t>(TAR </a:t>
                </a:r>
                <a:r>
                  <a:rPr lang="ja-JP" altLang="en-US" sz="1800"/>
                  <a:t>はサイズが</a:t>
                </a:r>
                <a:r>
                  <a:rPr lang="en-US" altLang="ja-JP" sz="1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 </a:t>
                </a:r>
                <a:r>
                  <a:rPr lang="ja-JP" altLang="en-US" sz="1800" dirty="0"/>
                  <a:t>に指定されて</a:t>
                </a:r>
                <a:r>
                  <a:rPr lang="ja-JP" altLang="en-US" sz="1800"/>
                  <a:t>いるので</a:t>
                </a:r>
                <a:r>
                  <a:rPr lang="en-US" altLang="ja-JP" sz="1800" dirty="0"/>
                  <a:t>, TAR(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) </a:t>
                </a:r>
                <a:r>
                  <a:rPr lang="ja-JP" altLang="en-US" sz="1800"/>
                  <a:t>とも書く</a:t>
                </a:r>
                <a:r>
                  <a:rPr lang="en-US" altLang="ja-JP" sz="1800" dirty="0"/>
                  <a:t>)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482" t="-12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647E501-91C9-6741-94A3-23FE8DAA7F72}"/>
              </a:ext>
            </a:extLst>
          </p:cNvPr>
          <p:cNvCxnSpPr>
            <a:cxnSpLocks/>
            <a:stCxn id="8" idx="3"/>
            <a:endCxn id="9" idx="3"/>
          </p:cNvCxnSpPr>
          <p:nvPr/>
        </p:nvCxnSpPr>
        <p:spPr>
          <a:xfrm flipH="1">
            <a:off x="7614369" y="2543261"/>
            <a:ext cx="504528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C478EFB2-E0F7-474F-8368-D8F10ECA7ACA}"/>
              </a:ext>
            </a:extLst>
          </p:cNvPr>
          <p:cNvCxnSpPr>
            <a:cxnSpLocks/>
            <a:stCxn id="11" idx="6"/>
            <a:endCxn id="9" idx="2"/>
          </p:cNvCxnSpPr>
          <p:nvPr/>
        </p:nvCxnSpPr>
        <p:spPr>
          <a:xfrm flipH="1">
            <a:off x="7588009" y="3339000"/>
            <a:ext cx="12228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E036F1C-7BAA-5346-8D9E-55F66C5C3E49}"/>
              </a:ext>
            </a:extLst>
          </p:cNvPr>
          <p:cNvCxnSpPr>
            <a:cxnSpLocks/>
            <a:stCxn id="8" idx="5"/>
            <a:endCxn id="11" idx="5"/>
          </p:cNvCxnSpPr>
          <p:nvPr/>
        </p:nvCxnSpPr>
        <p:spPr>
          <a:xfrm>
            <a:off x="8246177" y="2543261"/>
            <a:ext cx="538346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E2A55EE-772A-154E-8D70-CA061FD400DA}"/>
              </a:ext>
            </a:extLst>
          </p:cNvPr>
          <p:cNvCxnSpPr>
            <a:cxnSpLocks/>
            <a:stCxn id="8" idx="0"/>
            <a:endCxn id="10" idx="4"/>
          </p:cNvCxnSpPr>
          <p:nvPr/>
        </p:nvCxnSpPr>
        <p:spPr>
          <a:xfrm flipV="1">
            <a:off x="8182537" y="1746915"/>
            <a:ext cx="0" cy="6427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>
            <a:extLst>
              <a:ext uri="{FF2B5EF4-FFF2-40B4-BE49-F238E27FC236}">
                <a16:creationId xmlns:a16="http://schemas.microsoft.com/office/drawing/2014/main" id="{2F474D02-BB8F-E748-9632-BEDE570C5A9E}"/>
              </a:ext>
            </a:extLst>
          </p:cNvPr>
          <p:cNvSpPr/>
          <p:nvPr/>
        </p:nvSpPr>
        <p:spPr>
          <a:xfrm>
            <a:off x="8092537" y="2389621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13AFE988-A8A5-DC44-92B2-8BC67255A05F}"/>
              </a:ext>
            </a:extLst>
          </p:cNvPr>
          <p:cNvSpPr/>
          <p:nvPr/>
        </p:nvSpPr>
        <p:spPr>
          <a:xfrm>
            <a:off x="7588009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E19FA6F6-45E5-F740-8023-10693E769A01}"/>
              </a:ext>
            </a:extLst>
          </p:cNvPr>
          <p:cNvSpPr/>
          <p:nvPr/>
        </p:nvSpPr>
        <p:spPr>
          <a:xfrm>
            <a:off x="8092537" y="1566915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BE686466-D602-644E-AE5E-FFA65048CE76}"/>
              </a:ext>
            </a:extLst>
          </p:cNvPr>
          <p:cNvSpPr/>
          <p:nvPr/>
        </p:nvSpPr>
        <p:spPr>
          <a:xfrm>
            <a:off x="8630883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D92B5302-BA11-FB48-B817-9FE63710BD54}"/>
              </a:ext>
            </a:extLst>
          </p:cNvPr>
          <p:cNvSpPr/>
          <p:nvPr/>
        </p:nvSpPr>
        <p:spPr>
          <a:xfrm>
            <a:off x="7421189" y="3069001"/>
            <a:ext cx="180000" cy="18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310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1800"/>
                  <a:t>遷移問題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少しずつの解変形で</a:t>
                </a:r>
                <a:r>
                  <a:rPr lang="en-US" altLang="ja-JP" sz="1800" dirty="0"/>
                  <a:t>, </a:t>
                </a:r>
                <a:r>
                  <a:rPr lang="ja-JP" altLang="en-US" sz="1800">
                    <a:solidFill>
                      <a:srgbClr val="FF0000"/>
                    </a:solidFill>
                  </a:rPr>
                  <a:t>途中でも解の性質を保ちながら</a:t>
                </a:r>
                <a:endParaRPr lang="en-US" altLang="ja-JP" sz="1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sz="1800"/>
                  <a:t>　　　　　</a:t>
                </a:r>
                <a:r>
                  <a:rPr lang="en-US" altLang="ja-JP" sz="1800" dirty="0"/>
                  <a:t>  1</a:t>
                </a:r>
                <a:r>
                  <a:rPr lang="ja-JP" altLang="en-US" sz="1800"/>
                  <a:t>つの実行可能解を別の実行可能解に変形できるか？</a:t>
                </a:r>
                <a:endParaRPr lang="en-US" altLang="ja-JP" sz="1800" dirty="0"/>
              </a:p>
              <a:p>
                <a:r>
                  <a:rPr lang="ja-JP" altLang="en-US" sz="1800"/>
                  <a:t>メジャーなルールは</a:t>
                </a:r>
                <a:r>
                  <a:rPr lang="en-US" altLang="ja-JP" sz="1800" dirty="0"/>
                  <a:t>3</a:t>
                </a:r>
                <a:r>
                  <a:rPr lang="ja-JP" altLang="en-US" sz="1800"/>
                  <a:t>つ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それぞれ</a:t>
                </a:r>
                <a:r>
                  <a:rPr lang="en-US" altLang="ja-JP" sz="1800" dirty="0"/>
                  <a:t>1</a:t>
                </a:r>
                <a:r>
                  <a:rPr lang="ja-JP" altLang="en-US" sz="1800"/>
                  <a:t>ステップで</a:t>
                </a:r>
                <a:r>
                  <a:rPr lang="en-US" altLang="ja-JP" sz="1800" dirty="0"/>
                  <a:t>1</a:t>
                </a:r>
                <a:r>
                  <a:rPr lang="ja-JP" altLang="en-US" sz="1800"/>
                  <a:t>つのトークンを</a:t>
                </a:r>
                <a:r>
                  <a:rPr lang="en-US" altLang="ja-JP" sz="1800" dirty="0"/>
                  <a:t>…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Sliding (TS) : </a:t>
                </a:r>
                <a:r>
                  <a:rPr lang="ja-JP" altLang="en-US" sz="1800"/>
                  <a:t>辺に沿ってスライドさせる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Jumping (TJ) : </a:t>
                </a:r>
                <a:r>
                  <a:rPr lang="ja-JP" altLang="en-US" sz="1800"/>
                  <a:t>ある点からある点へジャンプさせる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Addition/Removal (TAR) : 1</a:t>
                </a:r>
                <a:r>
                  <a:rPr lang="ja-JP" altLang="en-US" sz="1800"/>
                  <a:t>つ</a:t>
                </a:r>
                <a:r>
                  <a:rPr lang="ja-JP" altLang="en-US" sz="1800" b="1">
                    <a:solidFill>
                      <a:srgbClr val="FF0000"/>
                    </a:solidFill>
                  </a:rPr>
                  <a:t>加える</a:t>
                </a:r>
                <a:r>
                  <a:rPr lang="en-US" altLang="ja-JP" sz="1800" dirty="0"/>
                  <a:t>, </a:t>
                </a:r>
                <a:r>
                  <a:rPr lang="ja-JP" altLang="en-US" sz="1800"/>
                  <a:t>または</a:t>
                </a:r>
                <a:r>
                  <a:rPr lang="en-US" altLang="ja-JP" sz="1800" dirty="0"/>
                  <a:t> </a:t>
                </a:r>
                <a:r>
                  <a:rPr lang="ja-JP" altLang="en-US" sz="1800"/>
                  <a:t>削除する</a:t>
                </a:r>
                <a:endParaRPr lang="en-US" altLang="ja-JP" sz="1800" dirty="0"/>
              </a:p>
              <a:p>
                <a:pPr marL="457200" lvl="1" indent="0">
                  <a:buNone/>
                </a:pPr>
                <a:r>
                  <a:rPr lang="ja-JP" altLang="en-US" sz="1800"/>
                  <a:t>　</a:t>
                </a:r>
                <a:r>
                  <a:rPr lang="en-US" altLang="ja-JP" sz="1800" dirty="0"/>
                  <a:t>(TAR </a:t>
                </a:r>
                <a:r>
                  <a:rPr lang="ja-JP" altLang="en-US" sz="1800"/>
                  <a:t>はサイズが</a:t>
                </a:r>
                <a:r>
                  <a:rPr lang="en-US" altLang="ja-JP" sz="1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 </a:t>
                </a:r>
                <a:r>
                  <a:rPr lang="ja-JP" altLang="en-US" sz="1800" dirty="0"/>
                  <a:t>に指定されて</a:t>
                </a:r>
                <a:r>
                  <a:rPr lang="ja-JP" altLang="en-US" sz="1800"/>
                  <a:t>いるので</a:t>
                </a:r>
                <a:r>
                  <a:rPr lang="en-US" altLang="ja-JP" sz="1800" dirty="0"/>
                  <a:t>, TAR(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) </a:t>
                </a:r>
                <a:r>
                  <a:rPr lang="ja-JP" altLang="en-US" sz="1800"/>
                  <a:t>とも書く</a:t>
                </a:r>
                <a:r>
                  <a:rPr lang="en-US" altLang="ja-JP" sz="1800" dirty="0"/>
                  <a:t>)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482" t="-12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647E501-91C9-6741-94A3-23FE8DAA7F72}"/>
              </a:ext>
            </a:extLst>
          </p:cNvPr>
          <p:cNvCxnSpPr>
            <a:cxnSpLocks/>
            <a:stCxn id="8" idx="3"/>
            <a:endCxn id="9" idx="3"/>
          </p:cNvCxnSpPr>
          <p:nvPr/>
        </p:nvCxnSpPr>
        <p:spPr>
          <a:xfrm flipH="1">
            <a:off x="7614369" y="2543261"/>
            <a:ext cx="504528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C478EFB2-E0F7-474F-8368-D8F10ECA7ACA}"/>
              </a:ext>
            </a:extLst>
          </p:cNvPr>
          <p:cNvCxnSpPr>
            <a:cxnSpLocks/>
            <a:stCxn id="11" idx="6"/>
            <a:endCxn id="9" idx="2"/>
          </p:cNvCxnSpPr>
          <p:nvPr/>
        </p:nvCxnSpPr>
        <p:spPr>
          <a:xfrm flipH="1">
            <a:off x="7588009" y="3339000"/>
            <a:ext cx="12228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E036F1C-7BAA-5346-8D9E-55F66C5C3E49}"/>
              </a:ext>
            </a:extLst>
          </p:cNvPr>
          <p:cNvCxnSpPr>
            <a:cxnSpLocks/>
            <a:stCxn id="8" idx="5"/>
            <a:endCxn id="11" idx="5"/>
          </p:cNvCxnSpPr>
          <p:nvPr/>
        </p:nvCxnSpPr>
        <p:spPr>
          <a:xfrm>
            <a:off x="8246177" y="2543261"/>
            <a:ext cx="538346" cy="859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E2A55EE-772A-154E-8D70-CA061FD400DA}"/>
              </a:ext>
            </a:extLst>
          </p:cNvPr>
          <p:cNvCxnSpPr>
            <a:cxnSpLocks/>
            <a:stCxn id="8" idx="0"/>
            <a:endCxn id="10" idx="4"/>
          </p:cNvCxnSpPr>
          <p:nvPr/>
        </p:nvCxnSpPr>
        <p:spPr>
          <a:xfrm flipV="1">
            <a:off x="8182537" y="1746915"/>
            <a:ext cx="0" cy="6427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>
            <a:extLst>
              <a:ext uri="{FF2B5EF4-FFF2-40B4-BE49-F238E27FC236}">
                <a16:creationId xmlns:a16="http://schemas.microsoft.com/office/drawing/2014/main" id="{2F474D02-BB8F-E748-9632-BEDE570C5A9E}"/>
              </a:ext>
            </a:extLst>
          </p:cNvPr>
          <p:cNvSpPr/>
          <p:nvPr/>
        </p:nvSpPr>
        <p:spPr>
          <a:xfrm>
            <a:off x="8092537" y="2389621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13AFE988-A8A5-DC44-92B2-8BC67255A05F}"/>
              </a:ext>
            </a:extLst>
          </p:cNvPr>
          <p:cNvSpPr/>
          <p:nvPr/>
        </p:nvSpPr>
        <p:spPr>
          <a:xfrm>
            <a:off x="7588009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E19FA6F6-45E5-F740-8023-10693E769A01}"/>
              </a:ext>
            </a:extLst>
          </p:cNvPr>
          <p:cNvSpPr/>
          <p:nvPr/>
        </p:nvSpPr>
        <p:spPr>
          <a:xfrm>
            <a:off x="8092537" y="1566915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BE686466-D602-644E-AE5E-FFA65048CE76}"/>
              </a:ext>
            </a:extLst>
          </p:cNvPr>
          <p:cNvSpPr/>
          <p:nvPr/>
        </p:nvSpPr>
        <p:spPr>
          <a:xfrm>
            <a:off x="8630883" y="32490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099AAFD2-1969-6140-A8DD-657897D2A38F}"/>
              </a:ext>
            </a:extLst>
          </p:cNvPr>
          <p:cNvSpPr/>
          <p:nvPr/>
        </p:nvSpPr>
        <p:spPr>
          <a:xfrm>
            <a:off x="7822441" y="1548330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809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1800"/>
                  <a:t>遷移問題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少しずつの解変形で</a:t>
                </a:r>
                <a:r>
                  <a:rPr lang="en-US" altLang="ja-JP" sz="1800" dirty="0"/>
                  <a:t>, </a:t>
                </a:r>
                <a:r>
                  <a:rPr lang="ja-JP" altLang="en-US" sz="1800">
                    <a:solidFill>
                      <a:srgbClr val="FF0000"/>
                    </a:solidFill>
                  </a:rPr>
                  <a:t>途中でも解の性質を保ちながら</a:t>
                </a:r>
                <a:endParaRPr lang="en-US" altLang="ja-JP" sz="1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sz="1800"/>
                  <a:t>　　　　　</a:t>
                </a:r>
                <a:r>
                  <a:rPr lang="en-US" altLang="ja-JP" sz="1800" dirty="0"/>
                  <a:t>  1</a:t>
                </a:r>
                <a:r>
                  <a:rPr lang="ja-JP" altLang="en-US" sz="1800"/>
                  <a:t>つの実行可能解を別の実行可能解に変形できるか？</a:t>
                </a:r>
                <a:endParaRPr lang="en-US" altLang="ja-JP" sz="1800" dirty="0"/>
              </a:p>
              <a:p>
                <a:r>
                  <a:rPr lang="ja-JP" altLang="en-US" sz="1800"/>
                  <a:t>メジャーなルールは</a:t>
                </a:r>
                <a:r>
                  <a:rPr lang="en-US" altLang="ja-JP" sz="1800" dirty="0"/>
                  <a:t>3</a:t>
                </a:r>
                <a:r>
                  <a:rPr lang="ja-JP" altLang="en-US" sz="1800"/>
                  <a:t>つ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それぞれ</a:t>
                </a:r>
                <a:r>
                  <a:rPr lang="en-US" altLang="ja-JP" sz="1800" dirty="0"/>
                  <a:t>1</a:t>
                </a:r>
                <a:r>
                  <a:rPr lang="ja-JP" altLang="en-US" sz="1800"/>
                  <a:t>ステップで</a:t>
                </a:r>
                <a:r>
                  <a:rPr lang="en-US" altLang="ja-JP" sz="1800" dirty="0"/>
                  <a:t>1</a:t>
                </a:r>
                <a:r>
                  <a:rPr lang="ja-JP" altLang="en-US" sz="1800"/>
                  <a:t>つのトークンを</a:t>
                </a:r>
                <a:r>
                  <a:rPr lang="en-US" altLang="ja-JP" sz="1800" dirty="0"/>
                  <a:t>…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Sliding (TS) : </a:t>
                </a:r>
                <a:r>
                  <a:rPr lang="ja-JP" altLang="en-US" sz="1800"/>
                  <a:t>辺に沿ってスライドさせる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Jumping (TJ) : </a:t>
                </a:r>
                <a:r>
                  <a:rPr lang="ja-JP" altLang="en-US" sz="1800"/>
                  <a:t>ある点からある点へジャンプさせる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Addition/Removal (TAR) : 1</a:t>
                </a:r>
                <a:r>
                  <a:rPr lang="ja-JP" altLang="en-US" sz="1800"/>
                  <a:t>つ加える</a:t>
                </a:r>
                <a:r>
                  <a:rPr lang="en-US" altLang="ja-JP" sz="1800" dirty="0"/>
                  <a:t>, </a:t>
                </a:r>
                <a:r>
                  <a:rPr lang="ja-JP" altLang="en-US" sz="1800"/>
                  <a:t>または</a:t>
                </a:r>
                <a:r>
                  <a:rPr lang="en-US" altLang="ja-JP" sz="1800" dirty="0"/>
                  <a:t> </a:t>
                </a:r>
                <a:r>
                  <a:rPr lang="ja-JP" altLang="en-US" sz="1800"/>
                  <a:t>削除する</a:t>
                </a:r>
                <a:endParaRPr lang="en-US" altLang="ja-JP" sz="1800" dirty="0"/>
              </a:p>
              <a:p>
                <a:pPr marL="457200" lvl="1" indent="0">
                  <a:buNone/>
                </a:pPr>
                <a:r>
                  <a:rPr lang="ja-JP" altLang="en-US" sz="1800"/>
                  <a:t>　</a:t>
                </a:r>
                <a:r>
                  <a:rPr lang="en-US" altLang="ja-JP" sz="1800" dirty="0"/>
                  <a:t>(TAR </a:t>
                </a:r>
                <a:r>
                  <a:rPr lang="ja-JP" altLang="en-US" sz="1800"/>
                  <a:t>はサイズが</a:t>
                </a:r>
                <a:r>
                  <a:rPr lang="en-US" altLang="ja-JP" sz="1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 </a:t>
                </a:r>
                <a:r>
                  <a:rPr lang="ja-JP" altLang="en-US" sz="1800" dirty="0"/>
                  <a:t>に指定されて</a:t>
                </a:r>
                <a:r>
                  <a:rPr lang="ja-JP" altLang="en-US" sz="1800"/>
                  <a:t>いるので</a:t>
                </a:r>
                <a:r>
                  <a:rPr lang="en-US" altLang="ja-JP" sz="1800" dirty="0"/>
                  <a:t>, TAR(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) </a:t>
                </a:r>
                <a:r>
                  <a:rPr lang="ja-JP" altLang="en-US" sz="1800"/>
                  <a:t>とも書く</a:t>
                </a:r>
                <a:r>
                  <a:rPr lang="en-US" altLang="ja-JP" sz="1800" dirty="0"/>
                  <a:t>)</a:t>
                </a:r>
              </a:p>
              <a:p>
                <a:pPr marL="0" indent="0">
                  <a:buNone/>
                </a:pPr>
                <a:r>
                  <a:rPr lang="ja-JP" altLang="en-US" sz="1800"/>
                  <a:t>　</a:t>
                </a:r>
                <a:r>
                  <a:rPr lang="en-US" altLang="ja-JP" sz="1800" dirty="0"/>
                  <a:t>(</a:t>
                </a:r>
                <a:r>
                  <a:rPr lang="ja-JP" altLang="en-US" sz="1800"/>
                  <a:t>例</a:t>
                </a:r>
                <a:r>
                  <a:rPr lang="en-US" altLang="ja-JP" sz="1800" dirty="0"/>
                  <a:t>) Vertex Cover Reconfiguration under 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altLang="ja-JP" sz="1800" dirty="0"/>
              </a:p>
              <a:p>
                <a:pPr marL="0" indent="0">
                  <a:buNone/>
                </a:pPr>
                <a:r>
                  <a:rPr lang="en-US" altLang="ja-JP" sz="1800" dirty="0"/>
                  <a:t>	</a:t>
                </a:r>
                <a:r>
                  <a:rPr lang="ja-JP" altLang="en-US" sz="1800"/>
                  <a:t>左下の配置を点スライドで</a:t>
                </a:r>
                <a:r>
                  <a:rPr lang="en-US" altLang="ja-JP" sz="1800" dirty="0"/>
                  <a:t>, </a:t>
                </a:r>
                <a:r>
                  <a:rPr lang="en-US" altLang="ja-JP" sz="1800" dirty="0">
                    <a:solidFill>
                      <a:srgbClr val="FF0000"/>
                    </a:solidFill>
                  </a:rPr>
                  <a:t>VC</a:t>
                </a:r>
                <a:r>
                  <a:rPr lang="ja-JP" altLang="en-US" sz="1800">
                    <a:solidFill>
                      <a:srgbClr val="FF0000"/>
                    </a:solidFill>
                  </a:rPr>
                  <a:t>を保ちつつ</a:t>
                </a:r>
                <a:r>
                  <a:rPr lang="ja-JP" altLang="en-US" sz="1800"/>
                  <a:t>右に遷移できるか？</a:t>
                </a: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482" t="-12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1550BD5-FA5D-6C42-81D6-AD820F13DB5B}"/>
              </a:ext>
            </a:extLst>
          </p:cNvPr>
          <p:cNvGrpSpPr/>
          <p:nvPr/>
        </p:nvGrpSpPr>
        <p:grpSpPr>
          <a:xfrm>
            <a:off x="1439947" y="4574011"/>
            <a:ext cx="1947796" cy="1393004"/>
            <a:chOff x="1720353" y="4685678"/>
            <a:chExt cx="1492311" cy="1067255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873D9AD0-7E2F-D340-A6AC-42901052CD11}"/>
                </a:ext>
              </a:extLst>
            </p:cNvPr>
            <p:cNvCxnSpPr>
              <a:cxnSpLocks/>
              <a:stCxn id="9" idx="5"/>
              <a:endCxn id="5" idx="5"/>
            </p:cNvCxnSpPr>
            <p:nvPr/>
          </p:nvCxnSpPr>
          <p:spPr>
            <a:xfrm>
              <a:off x="1797845" y="4971541"/>
              <a:ext cx="382940" cy="2798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447624DD-BEC3-F643-8F18-A830697CF0BC}"/>
                </a:ext>
              </a:extLst>
            </p:cNvPr>
            <p:cNvCxnSpPr>
              <a:cxnSpLocks/>
              <a:stCxn id="11" idx="7"/>
              <a:endCxn id="5" idx="7"/>
            </p:cNvCxnSpPr>
            <p:nvPr/>
          </p:nvCxnSpPr>
          <p:spPr>
            <a:xfrm flipV="1">
              <a:off x="1797843" y="5187208"/>
              <a:ext cx="382942" cy="2798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A3F2BFCA-39A2-7B4E-B06C-6FBE1022FADA}"/>
                </a:ext>
              </a:extLst>
            </p:cNvPr>
            <p:cNvCxnSpPr>
              <a:cxnSpLocks/>
              <a:stCxn id="6" idx="2"/>
              <a:endCxn id="5" idx="6"/>
            </p:cNvCxnSpPr>
            <p:nvPr/>
          </p:nvCxnSpPr>
          <p:spPr>
            <a:xfrm flipH="1">
              <a:off x="2194080" y="5219306"/>
              <a:ext cx="41850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44077C19-5CB7-124C-8E5C-233B30DFAC50}"/>
                </a:ext>
              </a:extLst>
            </p:cNvPr>
            <p:cNvCxnSpPr>
              <a:cxnSpLocks/>
              <a:stCxn id="4" idx="4"/>
              <a:endCxn id="6" idx="0"/>
            </p:cNvCxnSpPr>
            <p:nvPr/>
          </p:nvCxnSpPr>
          <p:spPr>
            <a:xfrm flipH="1">
              <a:off x="2657980" y="4776463"/>
              <a:ext cx="1" cy="397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4A305967-538E-CE40-BC7D-46812940CF58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 flipH="1">
              <a:off x="2657979" y="5264698"/>
              <a:ext cx="1" cy="397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364A0BE1-5E44-054C-BD38-A37D133FD796}"/>
                </a:ext>
              </a:extLst>
            </p:cNvPr>
            <p:cNvCxnSpPr>
              <a:cxnSpLocks/>
              <a:stCxn id="8" idx="2"/>
              <a:endCxn id="6" idx="6"/>
            </p:cNvCxnSpPr>
            <p:nvPr/>
          </p:nvCxnSpPr>
          <p:spPr>
            <a:xfrm flipH="1">
              <a:off x="2703372" y="5219305"/>
              <a:ext cx="418507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85E865D9-C010-3640-9C6A-31FCCDD797B7}"/>
                </a:ext>
              </a:extLst>
            </p:cNvPr>
            <p:cNvCxnSpPr>
              <a:cxnSpLocks/>
              <a:stCxn id="4" idx="5"/>
              <a:endCxn id="8" idx="1"/>
            </p:cNvCxnSpPr>
            <p:nvPr/>
          </p:nvCxnSpPr>
          <p:spPr>
            <a:xfrm>
              <a:off x="2690078" y="4763168"/>
              <a:ext cx="445096" cy="424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円/楕円 3">
              <a:extLst>
                <a:ext uri="{FF2B5EF4-FFF2-40B4-BE49-F238E27FC236}">
                  <a16:creationId xmlns:a16="http://schemas.microsoft.com/office/drawing/2014/main" id="{C51E77E1-5040-4442-870A-DEB850BB38AA}"/>
                </a:ext>
              </a:extLst>
            </p:cNvPr>
            <p:cNvSpPr/>
            <p:nvPr/>
          </p:nvSpPr>
          <p:spPr>
            <a:xfrm>
              <a:off x="2612588" y="4685678"/>
              <a:ext cx="90785" cy="90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円/楕円 4">
              <a:extLst>
                <a:ext uri="{FF2B5EF4-FFF2-40B4-BE49-F238E27FC236}">
                  <a16:creationId xmlns:a16="http://schemas.microsoft.com/office/drawing/2014/main" id="{1090DC6B-9789-2F4F-884F-127AE156D26F}"/>
                </a:ext>
              </a:extLst>
            </p:cNvPr>
            <p:cNvSpPr/>
            <p:nvPr/>
          </p:nvSpPr>
          <p:spPr>
            <a:xfrm>
              <a:off x="2103295" y="5173913"/>
              <a:ext cx="90785" cy="90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円/楕円 5">
              <a:extLst>
                <a:ext uri="{FF2B5EF4-FFF2-40B4-BE49-F238E27FC236}">
                  <a16:creationId xmlns:a16="http://schemas.microsoft.com/office/drawing/2014/main" id="{91E775E1-0C65-154B-8C2F-B377E004455A}"/>
                </a:ext>
              </a:extLst>
            </p:cNvPr>
            <p:cNvSpPr/>
            <p:nvPr/>
          </p:nvSpPr>
          <p:spPr>
            <a:xfrm>
              <a:off x="2612587" y="5173913"/>
              <a:ext cx="90785" cy="907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B45A9225-D514-0541-925A-D00A3F13F7F8}"/>
                </a:ext>
              </a:extLst>
            </p:cNvPr>
            <p:cNvCxnSpPr>
              <a:cxnSpLocks/>
              <a:stCxn id="11" idx="5"/>
              <a:endCxn id="7" idx="2"/>
            </p:cNvCxnSpPr>
            <p:nvPr/>
          </p:nvCxnSpPr>
          <p:spPr>
            <a:xfrm>
              <a:off x="1797843" y="5531263"/>
              <a:ext cx="814743" cy="1762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円/楕円 6">
              <a:extLst>
                <a:ext uri="{FF2B5EF4-FFF2-40B4-BE49-F238E27FC236}">
                  <a16:creationId xmlns:a16="http://schemas.microsoft.com/office/drawing/2014/main" id="{DD0D9F54-8BD8-1C48-A738-12BDCA7C0E0B}"/>
                </a:ext>
              </a:extLst>
            </p:cNvPr>
            <p:cNvSpPr/>
            <p:nvPr/>
          </p:nvSpPr>
          <p:spPr>
            <a:xfrm>
              <a:off x="2612586" y="5662148"/>
              <a:ext cx="90785" cy="90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>
              <a:extLst>
                <a:ext uri="{FF2B5EF4-FFF2-40B4-BE49-F238E27FC236}">
                  <a16:creationId xmlns:a16="http://schemas.microsoft.com/office/drawing/2014/main" id="{50EE0083-A6AB-3D44-B848-8FF3482728EA}"/>
                </a:ext>
              </a:extLst>
            </p:cNvPr>
            <p:cNvSpPr/>
            <p:nvPr/>
          </p:nvSpPr>
          <p:spPr>
            <a:xfrm>
              <a:off x="3121879" y="5173912"/>
              <a:ext cx="90785" cy="90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>
              <a:extLst>
                <a:ext uri="{FF2B5EF4-FFF2-40B4-BE49-F238E27FC236}">
                  <a16:creationId xmlns:a16="http://schemas.microsoft.com/office/drawing/2014/main" id="{CBF77A80-F9F9-C94D-A2B1-90623E07FF17}"/>
                </a:ext>
              </a:extLst>
            </p:cNvPr>
            <p:cNvSpPr/>
            <p:nvPr/>
          </p:nvSpPr>
          <p:spPr>
            <a:xfrm>
              <a:off x="1720355" y="4894051"/>
              <a:ext cx="90785" cy="907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>
              <a:extLst>
                <a:ext uri="{FF2B5EF4-FFF2-40B4-BE49-F238E27FC236}">
                  <a16:creationId xmlns:a16="http://schemas.microsoft.com/office/drawing/2014/main" id="{911416AA-F33E-4F46-B583-300E0615CB68}"/>
                </a:ext>
              </a:extLst>
            </p:cNvPr>
            <p:cNvSpPr/>
            <p:nvPr/>
          </p:nvSpPr>
          <p:spPr>
            <a:xfrm>
              <a:off x="1720353" y="5453773"/>
              <a:ext cx="90785" cy="907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9A9EF47F-30DA-7A40-BF0F-4F56978AB8BA}"/>
              </a:ext>
            </a:extLst>
          </p:cNvPr>
          <p:cNvGrpSpPr/>
          <p:nvPr/>
        </p:nvGrpSpPr>
        <p:grpSpPr>
          <a:xfrm>
            <a:off x="5493473" y="4555598"/>
            <a:ext cx="1973543" cy="1411417"/>
            <a:chOff x="5548395" y="4691494"/>
            <a:chExt cx="1492311" cy="1067255"/>
          </a:xfrm>
        </p:grpSpPr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BC48EDB9-1051-4045-AD60-0ECA2BC23B9B}"/>
                </a:ext>
              </a:extLst>
            </p:cNvPr>
            <p:cNvCxnSpPr>
              <a:cxnSpLocks/>
              <a:stCxn id="55" idx="5"/>
              <a:endCxn id="50" idx="5"/>
            </p:cNvCxnSpPr>
            <p:nvPr/>
          </p:nvCxnSpPr>
          <p:spPr>
            <a:xfrm>
              <a:off x="5625887" y="4977357"/>
              <a:ext cx="382940" cy="2798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B2BE15F9-387A-BA43-AF44-7E1DC59F30D3}"/>
                </a:ext>
              </a:extLst>
            </p:cNvPr>
            <p:cNvCxnSpPr>
              <a:cxnSpLocks/>
              <a:stCxn id="56" idx="7"/>
              <a:endCxn id="50" idx="7"/>
            </p:cNvCxnSpPr>
            <p:nvPr/>
          </p:nvCxnSpPr>
          <p:spPr>
            <a:xfrm flipV="1">
              <a:off x="5625885" y="5193024"/>
              <a:ext cx="382942" cy="2798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0F842C5D-098D-A348-AD89-148BBA40F185}"/>
                </a:ext>
              </a:extLst>
            </p:cNvPr>
            <p:cNvCxnSpPr>
              <a:cxnSpLocks/>
              <a:stCxn id="51" idx="2"/>
              <a:endCxn id="50" idx="6"/>
            </p:cNvCxnSpPr>
            <p:nvPr/>
          </p:nvCxnSpPr>
          <p:spPr>
            <a:xfrm flipH="1">
              <a:off x="6022122" y="5225122"/>
              <a:ext cx="41850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2D82933C-1C25-6040-963C-4D987751EA74}"/>
                </a:ext>
              </a:extLst>
            </p:cNvPr>
            <p:cNvCxnSpPr>
              <a:cxnSpLocks/>
              <a:stCxn id="49" idx="4"/>
              <a:endCxn id="51" idx="0"/>
            </p:cNvCxnSpPr>
            <p:nvPr/>
          </p:nvCxnSpPr>
          <p:spPr>
            <a:xfrm flipH="1">
              <a:off x="6486022" y="4782279"/>
              <a:ext cx="1" cy="397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F3966A89-2E23-E046-84D1-F51FD6CF3681}"/>
                </a:ext>
              </a:extLst>
            </p:cNvPr>
            <p:cNvCxnSpPr>
              <a:cxnSpLocks/>
              <a:stCxn id="51" idx="4"/>
              <a:endCxn id="53" idx="0"/>
            </p:cNvCxnSpPr>
            <p:nvPr/>
          </p:nvCxnSpPr>
          <p:spPr>
            <a:xfrm flipH="1">
              <a:off x="6486021" y="5270514"/>
              <a:ext cx="1" cy="397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5912458C-7F14-9D4C-ADF5-CDA3E5F99EEC}"/>
                </a:ext>
              </a:extLst>
            </p:cNvPr>
            <p:cNvCxnSpPr>
              <a:cxnSpLocks/>
              <a:stCxn id="54" idx="2"/>
              <a:endCxn id="51" idx="6"/>
            </p:cNvCxnSpPr>
            <p:nvPr/>
          </p:nvCxnSpPr>
          <p:spPr>
            <a:xfrm flipH="1">
              <a:off x="6531414" y="5225121"/>
              <a:ext cx="418507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259AB49E-B960-C546-83F8-8F2C7863E6FA}"/>
                </a:ext>
              </a:extLst>
            </p:cNvPr>
            <p:cNvCxnSpPr>
              <a:cxnSpLocks/>
              <a:stCxn id="49" idx="5"/>
              <a:endCxn id="54" idx="1"/>
            </p:cNvCxnSpPr>
            <p:nvPr/>
          </p:nvCxnSpPr>
          <p:spPr>
            <a:xfrm>
              <a:off x="6518120" y="4768984"/>
              <a:ext cx="445096" cy="424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円/楕円 48">
              <a:extLst>
                <a:ext uri="{FF2B5EF4-FFF2-40B4-BE49-F238E27FC236}">
                  <a16:creationId xmlns:a16="http://schemas.microsoft.com/office/drawing/2014/main" id="{0A47CCB6-80B6-8340-A5D4-3C44AC9EE435}"/>
                </a:ext>
              </a:extLst>
            </p:cNvPr>
            <p:cNvSpPr/>
            <p:nvPr/>
          </p:nvSpPr>
          <p:spPr>
            <a:xfrm>
              <a:off x="6440630" y="4691494"/>
              <a:ext cx="90785" cy="907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>
              <a:extLst>
                <a:ext uri="{FF2B5EF4-FFF2-40B4-BE49-F238E27FC236}">
                  <a16:creationId xmlns:a16="http://schemas.microsoft.com/office/drawing/2014/main" id="{1D95E5D5-F64F-134D-90A8-5B2CB31BE413}"/>
                </a:ext>
              </a:extLst>
            </p:cNvPr>
            <p:cNvSpPr/>
            <p:nvPr/>
          </p:nvSpPr>
          <p:spPr>
            <a:xfrm>
              <a:off x="5931337" y="5179729"/>
              <a:ext cx="90785" cy="907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円/楕円 50">
              <a:extLst>
                <a:ext uri="{FF2B5EF4-FFF2-40B4-BE49-F238E27FC236}">
                  <a16:creationId xmlns:a16="http://schemas.microsoft.com/office/drawing/2014/main" id="{7FC35749-FD29-3B4A-9EA7-E41D345F089C}"/>
                </a:ext>
              </a:extLst>
            </p:cNvPr>
            <p:cNvSpPr/>
            <p:nvPr/>
          </p:nvSpPr>
          <p:spPr>
            <a:xfrm>
              <a:off x="6440629" y="5179729"/>
              <a:ext cx="90785" cy="90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E2CC6704-B7A8-9947-935E-B5462FFF54CC}"/>
                </a:ext>
              </a:extLst>
            </p:cNvPr>
            <p:cNvCxnSpPr>
              <a:cxnSpLocks/>
              <a:stCxn id="56" idx="5"/>
              <a:endCxn id="53" idx="2"/>
            </p:cNvCxnSpPr>
            <p:nvPr/>
          </p:nvCxnSpPr>
          <p:spPr>
            <a:xfrm>
              <a:off x="5625885" y="5537079"/>
              <a:ext cx="814743" cy="1762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円/楕円 52">
              <a:extLst>
                <a:ext uri="{FF2B5EF4-FFF2-40B4-BE49-F238E27FC236}">
                  <a16:creationId xmlns:a16="http://schemas.microsoft.com/office/drawing/2014/main" id="{DAC17BEF-F3E9-484E-BAA3-9911080A17EF}"/>
                </a:ext>
              </a:extLst>
            </p:cNvPr>
            <p:cNvSpPr/>
            <p:nvPr/>
          </p:nvSpPr>
          <p:spPr>
            <a:xfrm>
              <a:off x="6440628" y="5667964"/>
              <a:ext cx="90785" cy="907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53">
              <a:extLst>
                <a:ext uri="{FF2B5EF4-FFF2-40B4-BE49-F238E27FC236}">
                  <a16:creationId xmlns:a16="http://schemas.microsoft.com/office/drawing/2014/main" id="{5D659EC8-00BA-1540-BFE7-AC01BE0D3C34}"/>
                </a:ext>
              </a:extLst>
            </p:cNvPr>
            <p:cNvSpPr/>
            <p:nvPr/>
          </p:nvSpPr>
          <p:spPr>
            <a:xfrm>
              <a:off x="6949921" y="5179728"/>
              <a:ext cx="90785" cy="90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>
              <a:extLst>
                <a:ext uri="{FF2B5EF4-FFF2-40B4-BE49-F238E27FC236}">
                  <a16:creationId xmlns:a16="http://schemas.microsoft.com/office/drawing/2014/main" id="{6C583923-D254-234D-863E-F66E6F4776A1}"/>
                </a:ext>
              </a:extLst>
            </p:cNvPr>
            <p:cNvSpPr/>
            <p:nvPr/>
          </p:nvSpPr>
          <p:spPr>
            <a:xfrm>
              <a:off x="5548397" y="4899867"/>
              <a:ext cx="90785" cy="90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>
              <a:extLst>
                <a:ext uri="{FF2B5EF4-FFF2-40B4-BE49-F238E27FC236}">
                  <a16:creationId xmlns:a16="http://schemas.microsoft.com/office/drawing/2014/main" id="{915F0C88-3895-D548-B013-E0593B743521}"/>
                </a:ext>
              </a:extLst>
            </p:cNvPr>
            <p:cNvSpPr/>
            <p:nvPr/>
          </p:nvSpPr>
          <p:spPr>
            <a:xfrm>
              <a:off x="5548395" y="5459589"/>
              <a:ext cx="90785" cy="90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7" name="右矢印 56">
            <a:extLst>
              <a:ext uri="{FF2B5EF4-FFF2-40B4-BE49-F238E27FC236}">
                <a16:creationId xmlns:a16="http://schemas.microsoft.com/office/drawing/2014/main" id="{3F081339-0B61-DA42-BF64-FAA6EF72FDF4}"/>
              </a:ext>
            </a:extLst>
          </p:cNvPr>
          <p:cNvSpPr/>
          <p:nvPr/>
        </p:nvSpPr>
        <p:spPr>
          <a:xfrm>
            <a:off x="3627059" y="5007284"/>
            <a:ext cx="1793787" cy="424039"/>
          </a:xfrm>
          <a:prstGeom prst="rightArrow">
            <a:avLst>
              <a:gd name="adj1" fmla="val 50000"/>
              <a:gd name="adj2" fmla="val 96528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雲 57">
            <a:extLst>
              <a:ext uri="{FF2B5EF4-FFF2-40B4-BE49-F238E27FC236}">
                <a16:creationId xmlns:a16="http://schemas.microsoft.com/office/drawing/2014/main" id="{844FE860-5F04-7842-B10B-D8A52FBFF3C3}"/>
              </a:ext>
            </a:extLst>
          </p:cNvPr>
          <p:cNvSpPr/>
          <p:nvPr/>
        </p:nvSpPr>
        <p:spPr>
          <a:xfrm>
            <a:off x="3991751" y="4877735"/>
            <a:ext cx="829550" cy="683136"/>
          </a:xfrm>
          <a:prstGeom prst="clou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65519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lang="ja-JP" altLang="en-US"/>
              <a:t>結果のまとめ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440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1800"/>
                  <a:t>遷移問題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少しずつの変形で</a:t>
                </a:r>
                <a:r>
                  <a:rPr lang="en-US" altLang="ja-JP" sz="1800" dirty="0"/>
                  <a:t>, </a:t>
                </a:r>
                <a:r>
                  <a:rPr lang="ja-JP" altLang="en-US" sz="1800">
                    <a:solidFill>
                      <a:srgbClr val="FF0000"/>
                    </a:solidFill>
                  </a:rPr>
                  <a:t>途中でも解の性質を保ちながら</a:t>
                </a:r>
                <a:endParaRPr lang="en-US" altLang="ja-JP" sz="1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sz="1800"/>
                  <a:t>　　　　　</a:t>
                </a:r>
                <a:r>
                  <a:rPr lang="en-US" altLang="ja-JP" sz="1800" dirty="0"/>
                  <a:t>  1</a:t>
                </a:r>
                <a:r>
                  <a:rPr lang="ja-JP" altLang="en-US" sz="1800"/>
                  <a:t>つの実行可能解を別の実行可能解に変形できるか？</a:t>
                </a:r>
                <a:endParaRPr lang="en-US" altLang="ja-JP" sz="1800" dirty="0"/>
              </a:p>
              <a:p>
                <a:r>
                  <a:rPr lang="ja-JP" altLang="en-US" sz="1800"/>
                  <a:t>メジャーなルールは</a:t>
                </a:r>
                <a:r>
                  <a:rPr lang="en-US" altLang="ja-JP" sz="1800" dirty="0"/>
                  <a:t>3</a:t>
                </a:r>
                <a:r>
                  <a:rPr lang="ja-JP" altLang="en-US" sz="1800"/>
                  <a:t>つ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それぞれ</a:t>
                </a:r>
                <a:r>
                  <a:rPr lang="en-US" altLang="ja-JP" sz="1800" dirty="0"/>
                  <a:t>1</a:t>
                </a:r>
                <a:r>
                  <a:rPr lang="ja-JP" altLang="en-US" sz="1800"/>
                  <a:t>ステップでトークンを</a:t>
                </a:r>
                <a:r>
                  <a:rPr lang="en-US" altLang="ja-JP" sz="1800" dirty="0"/>
                  <a:t>…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Sliding (TS) : </a:t>
                </a:r>
                <a:r>
                  <a:rPr lang="ja-JP" altLang="en-US" sz="1800"/>
                  <a:t>辺に沿ってスライドさせる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Jumping (TJ) : </a:t>
                </a:r>
                <a:r>
                  <a:rPr lang="ja-JP" altLang="en-US" sz="1800"/>
                  <a:t>ある点からある点へジャンプさせる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Addition/Removal (TAR) : 1</a:t>
                </a:r>
                <a:r>
                  <a:rPr lang="ja-JP" altLang="en-US" sz="1800"/>
                  <a:t>つ加える</a:t>
                </a:r>
                <a:r>
                  <a:rPr lang="en-US" altLang="ja-JP" sz="1800" dirty="0"/>
                  <a:t>, </a:t>
                </a:r>
                <a:r>
                  <a:rPr lang="ja-JP" altLang="en-US" sz="1800"/>
                  <a:t>または</a:t>
                </a:r>
                <a:r>
                  <a:rPr lang="en-US" altLang="ja-JP" sz="1800" dirty="0"/>
                  <a:t> </a:t>
                </a:r>
                <a:r>
                  <a:rPr lang="ja-JP" altLang="en-US" sz="1800"/>
                  <a:t>削除する</a:t>
                </a:r>
                <a:endParaRPr lang="en-US" altLang="ja-JP" sz="1800" dirty="0"/>
              </a:p>
              <a:p>
                <a:pPr marL="457200" lvl="1" indent="0">
                  <a:buNone/>
                </a:pPr>
                <a:r>
                  <a:rPr lang="ja-JP" altLang="en-US" sz="1800"/>
                  <a:t>　</a:t>
                </a:r>
                <a:r>
                  <a:rPr lang="en-US" altLang="ja-JP" sz="1800" dirty="0"/>
                  <a:t>(TAR </a:t>
                </a:r>
                <a:r>
                  <a:rPr lang="ja-JP" altLang="en-US" sz="1800"/>
                  <a:t>はサイズが</a:t>
                </a:r>
                <a:r>
                  <a:rPr lang="en-US" altLang="ja-JP" sz="1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 </a:t>
                </a:r>
                <a:r>
                  <a:rPr lang="ja-JP" altLang="en-US" sz="1800" dirty="0"/>
                  <a:t>に指定されて</a:t>
                </a:r>
                <a:r>
                  <a:rPr lang="ja-JP" altLang="en-US" sz="1800"/>
                  <a:t>いるので</a:t>
                </a:r>
                <a:r>
                  <a:rPr lang="en-US" altLang="ja-JP" sz="1800" dirty="0"/>
                  <a:t>, TAR(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) </a:t>
                </a:r>
                <a:r>
                  <a:rPr lang="ja-JP" altLang="en-US" sz="1800"/>
                  <a:t>とも書く</a:t>
                </a:r>
                <a:r>
                  <a:rPr lang="en-US" altLang="ja-JP" sz="1800" dirty="0"/>
                  <a:t>)</a:t>
                </a:r>
              </a:p>
              <a:p>
                <a:pPr marL="0" indent="0">
                  <a:buNone/>
                </a:pPr>
                <a:r>
                  <a:rPr lang="ja-JP" altLang="en-US" sz="1800"/>
                  <a:t>　</a:t>
                </a:r>
                <a:r>
                  <a:rPr lang="en-US" altLang="ja-JP" sz="1800" dirty="0"/>
                  <a:t>(</a:t>
                </a:r>
                <a:r>
                  <a:rPr lang="ja-JP" altLang="en-US" sz="1800"/>
                  <a:t>例</a:t>
                </a:r>
                <a:r>
                  <a:rPr lang="en-US" altLang="ja-JP" sz="1800" dirty="0"/>
                  <a:t>) Vertex Cover Reconfiguration under 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altLang="ja-JP" sz="1800" dirty="0"/>
              </a:p>
              <a:p>
                <a:pPr marL="0" indent="0">
                  <a:buNone/>
                </a:pPr>
                <a:r>
                  <a:rPr lang="en-US" altLang="ja-JP" sz="1800" dirty="0"/>
                  <a:t>	</a:t>
                </a:r>
                <a:r>
                  <a:rPr lang="ja-JP" altLang="en-US" sz="1800"/>
                  <a:t>左下の配置を点スライドで</a:t>
                </a:r>
                <a:r>
                  <a:rPr lang="en-US" altLang="ja-JP" sz="1800" dirty="0"/>
                  <a:t>, </a:t>
                </a:r>
                <a:r>
                  <a:rPr lang="en-US" altLang="ja-JP" sz="1800" dirty="0">
                    <a:solidFill>
                      <a:srgbClr val="FF0000"/>
                    </a:solidFill>
                  </a:rPr>
                  <a:t>VC</a:t>
                </a:r>
                <a:r>
                  <a:rPr lang="ja-JP" altLang="en-US" sz="1800">
                    <a:solidFill>
                      <a:srgbClr val="FF0000"/>
                    </a:solidFill>
                  </a:rPr>
                  <a:t>を保ちつつ</a:t>
                </a:r>
                <a:r>
                  <a:rPr lang="ja-JP" altLang="en-US" sz="1800"/>
                  <a:t>右に遷移できるか？</a:t>
                </a: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482" t="-12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四角形吹き出し 9">
            <a:extLst>
              <a:ext uri="{FF2B5EF4-FFF2-40B4-BE49-F238E27FC236}">
                <a16:creationId xmlns:a16="http://schemas.microsoft.com/office/drawing/2014/main" id="{66437411-2439-E548-9753-97D92C8E7EA3}"/>
              </a:ext>
            </a:extLst>
          </p:cNvPr>
          <p:cNvSpPr/>
          <p:nvPr/>
        </p:nvSpPr>
        <p:spPr>
          <a:xfrm>
            <a:off x="1066801" y="1190035"/>
            <a:ext cx="6313178" cy="2508226"/>
          </a:xfrm>
          <a:prstGeom prst="wedgeRectCallout">
            <a:avLst>
              <a:gd name="adj1" fmla="val -2384"/>
              <a:gd name="adj2" fmla="val 6509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03EF71A-1004-CB4C-B908-67134134BCEE}"/>
              </a:ext>
            </a:extLst>
          </p:cNvPr>
          <p:cNvSpPr txBox="1"/>
          <p:nvPr/>
        </p:nvSpPr>
        <p:spPr>
          <a:xfrm>
            <a:off x="1392779" y="1258227"/>
            <a:ext cx="88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Yes!</a:t>
            </a:r>
            <a:endParaRPr kumimoji="1" lang="ja-JP" altLang="en-US" sz="2800" b="1"/>
          </a:p>
        </p:txBody>
      </p: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60433CE9-61FF-A443-B11B-F536C2E1168F}"/>
              </a:ext>
            </a:extLst>
          </p:cNvPr>
          <p:cNvGrpSpPr/>
          <p:nvPr/>
        </p:nvGrpSpPr>
        <p:grpSpPr>
          <a:xfrm>
            <a:off x="1439947" y="4574011"/>
            <a:ext cx="1947796" cy="1393004"/>
            <a:chOff x="1720353" y="4685678"/>
            <a:chExt cx="1492311" cy="1067255"/>
          </a:xfrm>
        </p:grpSpPr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C4E57D52-6A36-5F48-8CBA-8484E6F849F6}"/>
                </a:ext>
              </a:extLst>
            </p:cNvPr>
            <p:cNvCxnSpPr>
              <a:cxnSpLocks/>
              <a:stCxn id="103" idx="5"/>
              <a:endCxn id="98" idx="5"/>
            </p:cNvCxnSpPr>
            <p:nvPr/>
          </p:nvCxnSpPr>
          <p:spPr>
            <a:xfrm>
              <a:off x="1797845" y="4971541"/>
              <a:ext cx="382940" cy="2798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B330E109-3E4B-2443-A60E-F6FC9A3978AF}"/>
                </a:ext>
              </a:extLst>
            </p:cNvPr>
            <p:cNvCxnSpPr>
              <a:cxnSpLocks/>
              <a:stCxn id="104" idx="7"/>
              <a:endCxn id="98" idx="7"/>
            </p:cNvCxnSpPr>
            <p:nvPr/>
          </p:nvCxnSpPr>
          <p:spPr>
            <a:xfrm flipV="1">
              <a:off x="1797843" y="5187208"/>
              <a:ext cx="382942" cy="2798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>
              <a:extLst>
                <a:ext uri="{FF2B5EF4-FFF2-40B4-BE49-F238E27FC236}">
                  <a16:creationId xmlns:a16="http://schemas.microsoft.com/office/drawing/2014/main" id="{FC6FFAD5-9830-8B44-9E22-2CAC1FAF0127}"/>
                </a:ext>
              </a:extLst>
            </p:cNvPr>
            <p:cNvCxnSpPr>
              <a:cxnSpLocks/>
              <a:stCxn id="99" idx="2"/>
              <a:endCxn id="98" idx="6"/>
            </p:cNvCxnSpPr>
            <p:nvPr/>
          </p:nvCxnSpPr>
          <p:spPr>
            <a:xfrm flipH="1">
              <a:off x="2194080" y="5219306"/>
              <a:ext cx="41850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51673617-22C5-6441-9673-44CAFA3C2FA6}"/>
                </a:ext>
              </a:extLst>
            </p:cNvPr>
            <p:cNvCxnSpPr>
              <a:cxnSpLocks/>
              <a:stCxn id="97" idx="4"/>
              <a:endCxn id="99" idx="0"/>
            </p:cNvCxnSpPr>
            <p:nvPr/>
          </p:nvCxnSpPr>
          <p:spPr>
            <a:xfrm flipH="1">
              <a:off x="2657980" y="4776463"/>
              <a:ext cx="1" cy="397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>
              <a:extLst>
                <a:ext uri="{FF2B5EF4-FFF2-40B4-BE49-F238E27FC236}">
                  <a16:creationId xmlns:a16="http://schemas.microsoft.com/office/drawing/2014/main" id="{4D992C45-4543-E546-B26D-853B47528988}"/>
                </a:ext>
              </a:extLst>
            </p:cNvPr>
            <p:cNvCxnSpPr>
              <a:cxnSpLocks/>
              <a:stCxn id="99" idx="4"/>
              <a:endCxn id="101" idx="0"/>
            </p:cNvCxnSpPr>
            <p:nvPr/>
          </p:nvCxnSpPr>
          <p:spPr>
            <a:xfrm flipH="1">
              <a:off x="2657979" y="5264698"/>
              <a:ext cx="1" cy="397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B82E1D4B-2246-7E43-ACEC-1AF7DC065AFC}"/>
                </a:ext>
              </a:extLst>
            </p:cNvPr>
            <p:cNvCxnSpPr>
              <a:cxnSpLocks/>
              <a:stCxn id="102" idx="2"/>
              <a:endCxn id="99" idx="6"/>
            </p:cNvCxnSpPr>
            <p:nvPr/>
          </p:nvCxnSpPr>
          <p:spPr>
            <a:xfrm flipH="1">
              <a:off x="2703372" y="5219305"/>
              <a:ext cx="418507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CABB72C1-E1DC-6E40-84CD-33510CA6232D}"/>
                </a:ext>
              </a:extLst>
            </p:cNvPr>
            <p:cNvCxnSpPr>
              <a:cxnSpLocks/>
              <a:stCxn id="97" idx="5"/>
              <a:endCxn id="102" idx="1"/>
            </p:cNvCxnSpPr>
            <p:nvPr/>
          </p:nvCxnSpPr>
          <p:spPr>
            <a:xfrm>
              <a:off x="2690078" y="4763168"/>
              <a:ext cx="445096" cy="424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円/楕円 96">
              <a:extLst>
                <a:ext uri="{FF2B5EF4-FFF2-40B4-BE49-F238E27FC236}">
                  <a16:creationId xmlns:a16="http://schemas.microsoft.com/office/drawing/2014/main" id="{230109F6-862A-C94C-BEBE-625EF74C508C}"/>
                </a:ext>
              </a:extLst>
            </p:cNvPr>
            <p:cNvSpPr/>
            <p:nvPr/>
          </p:nvSpPr>
          <p:spPr>
            <a:xfrm>
              <a:off x="2612588" y="4685678"/>
              <a:ext cx="90785" cy="90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円/楕円 97">
              <a:extLst>
                <a:ext uri="{FF2B5EF4-FFF2-40B4-BE49-F238E27FC236}">
                  <a16:creationId xmlns:a16="http://schemas.microsoft.com/office/drawing/2014/main" id="{7EE2F051-38F4-0245-B14A-481EB2B04286}"/>
                </a:ext>
              </a:extLst>
            </p:cNvPr>
            <p:cNvSpPr/>
            <p:nvPr/>
          </p:nvSpPr>
          <p:spPr>
            <a:xfrm>
              <a:off x="2103295" y="5173913"/>
              <a:ext cx="90785" cy="90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円/楕円 98">
              <a:extLst>
                <a:ext uri="{FF2B5EF4-FFF2-40B4-BE49-F238E27FC236}">
                  <a16:creationId xmlns:a16="http://schemas.microsoft.com/office/drawing/2014/main" id="{409205C8-791C-7A45-AF68-11ADA933D63F}"/>
                </a:ext>
              </a:extLst>
            </p:cNvPr>
            <p:cNvSpPr/>
            <p:nvPr/>
          </p:nvSpPr>
          <p:spPr>
            <a:xfrm>
              <a:off x="2612587" y="5173913"/>
              <a:ext cx="90785" cy="907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0" name="直線コネクタ 99">
              <a:extLst>
                <a:ext uri="{FF2B5EF4-FFF2-40B4-BE49-F238E27FC236}">
                  <a16:creationId xmlns:a16="http://schemas.microsoft.com/office/drawing/2014/main" id="{BB654B62-644E-EE45-9A84-FD5151D55048}"/>
                </a:ext>
              </a:extLst>
            </p:cNvPr>
            <p:cNvCxnSpPr>
              <a:cxnSpLocks/>
              <a:stCxn id="104" idx="5"/>
              <a:endCxn id="101" idx="2"/>
            </p:cNvCxnSpPr>
            <p:nvPr/>
          </p:nvCxnSpPr>
          <p:spPr>
            <a:xfrm>
              <a:off x="1797843" y="5531263"/>
              <a:ext cx="814743" cy="1762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円/楕円 100">
              <a:extLst>
                <a:ext uri="{FF2B5EF4-FFF2-40B4-BE49-F238E27FC236}">
                  <a16:creationId xmlns:a16="http://schemas.microsoft.com/office/drawing/2014/main" id="{2EA13AB9-F303-6241-BE53-041E8D8412A8}"/>
                </a:ext>
              </a:extLst>
            </p:cNvPr>
            <p:cNvSpPr/>
            <p:nvPr/>
          </p:nvSpPr>
          <p:spPr>
            <a:xfrm>
              <a:off x="2612586" y="5662148"/>
              <a:ext cx="90785" cy="90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>
              <a:extLst>
                <a:ext uri="{FF2B5EF4-FFF2-40B4-BE49-F238E27FC236}">
                  <a16:creationId xmlns:a16="http://schemas.microsoft.com/office/drawing/2014/main" id="{57F0CFA9-2488-1A4D-B468-31E46E9EDF77}"/>
                </a:ext>
              </a:extLst>
            </p:cNvPr>
            <p:cNvSpPr/>
            <p:nvPr/>
          </p:nvSpPr>
          <p:spPr>
            <a:xfrm>
              <a:off x="3121879" y="5173912"/>
              <a:ext cx="90785" cy="90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円/楕円 102">
              <a:extLst>
                <a:ext uri="{FF2B5EF4-FFF2-40B4-BE49-F238E27FC236}">
                  <a16:creationId xmlns:a16="http://schemas.microsoft.com/office/drawing/2014/main" id="{A2CDA34E-8C15-9444-ADBE-DBBA1C77E4B4}"/>
                </a:ext>
              </a:extLst>
            </p:cNvPr>
            <p:cNvSpPr/>
            <p:nvPr/>
          </p:nvSpPr>
          <p:spPr>
            <a:xfrm>
              <a:off x="1720355" y="4894051"/>
              <a:ext cx="90785" cy="907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円/楕円 103">
              <a:extLst>
                <a:ext uri="{FF2B5EF4-FFF2-40B4-BE49-F238E27FC236}">
                  <a16:creationId xmlns:a16="http://schemas.microsoft.com/office/drawing/2014/main" id="{893CC26C-BA49-BC48-8CAC-3AF88A00A168}"/>
                </a:ext>
              </a:extLst>
            </p:cNvPr>
            <p:cNvSpPr/>
            <p:nvPr/>
          </p:nvSpPr>
          <p:spPr>
            <a:xfrm>
              <a:off x="1720353" y="5453773"/>
              <a:ext cx="90785" cy="907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5" name="グループ化 104">
            <a:extLst>
              <a:ext uri="{FF2B5EF4-FFF2-40B4-BE49-F238E27FC236}">
                <a16:creationId xmlns:a16="http://schemas.microsoft.com/office/drawing/2014/main" id="{B2C9D4E6-E1A5-2E49-A782-DBD2A0AD7F07}"/>
              </a:ext>
            </a:extLst>
          </p:cNvPr>
          <p:cNvGrpSpPr/>
          <p:nvPr/>
        </p:nvGrpSpPr>
        <p:grpSpPr>
          <a:xfrm>
            <a:off x="5493473" y="4555598"/>
            <a:ext cx="1973543" cy="1411417"/>
            <a:chOff x="5548395" y="4691494"/>
            <a:chExt cx="1492311" cy="1067255"/>
          </a:xfrm>
        </p:grpSpPr>
        <p:cxnSp>
          <p:nvCxnSpPr>
            <p:cNvPr id="106" name="直線コネクタ 105">
              <a:extLst>
                <a:ext uri="{FF2B5EF4-FFF2-40B4-BE49-F238E27FC236}">
                  <a16:creationId xmlns:a16="http://schemas.microsoft.com/office/drawing/2014/main" id="{8859FE65-C67D-2745-951E-BAC350C6FCE7}"/>
                </a:ext>
              </a:extLst>
            </p:cNvPr>
            <p:cNvCxnSpPr>
              <a:cxnSpLocks/>
              <a:stCxn id="119" idx="5"/>
              <a:endCxn id="114" idx="5"/>
            </p:cNvCxnSpPr>
            <p:nvPr/>
          </p:nvCxnSpPr>
          <p:spPr>
            <a:xfrm>
              <a:off x="5625887" y="4977357"/>
              <a:ext cx="382940" cy="2798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>
              <a:extLst>
                <a:ext uri="{FF2B5EF4-FFF2-40B4-BE49-F238E27FC236}">
                  <a16:creationId xmlns:a16="http://schemas.microsoft.com/office/drawing/2014/main" id="{84E0A4F0-83AD-1342-B759-E3F3A7832193}"/>
                </a:ext>
              </a:extLst>
            </p:cNvPr>
            <p:cNvCxnSpPr>
              <a:cxnSpLocks/>
              <a:stCxn id="120" idx="7"/>
              <a:endCxn id="114" idx="7"/>
            </p:cNvCxnSpPr>
            <p:nvPr/>
          </p:nvCxnSpPr>
          <p:spPr>
            <a:xfrm flipV="1">
              <a:off x="5625885" y="5193024"/>
              <a:ext cx="382942" cy="2798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>
              <a:extLst>
                <a:ext uri="{FF2B5EF4-FFF2-40B4-BE49-F238E27FC236}">
                  <a16:creationId xmlns:a16="http://schemas.microsoft.com/office/drawing/2014/main" id="{98C96A90-B7A7-8246-8B25-DC8DCC1068D8}"/>
                </a:ext>
              </a:extLst>
            </p:cNvPr>
            <p:cNvCxnSpPr>
              <a:cxnSpLocks/>
              <a:stCxn id="115" idx="2"/>
              <a:endCxn id="114" idx="6"/>
            </p:cNvCxnSpPr>
            <p:nvPr/>
          </p:nvCxnSpPr>
          <p:spPr>
            <a:xfrm flipH="1">
              <a:off x="6022122" y="5225122"/>
              <a:ext cx="41850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>
              <a:extLst>
                <a:ext uri="{FF2B5EF4-FFF2-40B4-BE49-F238E27FC236}">
                  <a16:creationId xmlns:a16="http://schemas.microsoft.com/office/drawing/2014/main" id="{DF54E380-64ED-FD49-8924-049A1B466750}"/>
                </a:ext>
              </a:extLst>
            </p:cNvPr>
            <p:cNvCxnSpPr>
              <a:cxnSpLocks/>
              <a:stCxn id="113" idx="4"/>
              <a:endCxn id="115" idx="0"/>
            </p:cNvCxnSpPr>
            <p:nvPr/>
          </p:nvCxnSpPr>
          <p:spPr>
            <a:xfrm flipH="1">
              <a:off x="6486022" y="4782279"/>
              <a:ext cx="1" cy="397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B941F45D-A87D-A349-96A6-9B3CCE4B3B06}"/>
                </a:ext>
              </a:extLst>
            </p:cNvPr>
            <p:cNvCxnSpPr>
              <a:cxnSpLocks/>
              <a:stCxn id="115" idx="4"/>
              <a:endCxn id="117" idx="0"/>
            </p:cNvCxnSpPr>
            <p:nvPr/>
          </p:nvCxnSpPr>
          <p:spPr>
            <a:xfrm flipH="1">
              <a:off x="6486021" y="5270514"/>
              <a:ext cx="1" cy="397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>
              <a:extLst>
                <a:ext uri="{FF2B5EF4-FFF2-40B4-BE49-F238E27FC236}">
                  <a16:creationId xmlns:a16="http://schemas.microsoft.com/office/drawing/2014/main" id="{6B8620AD-66FD-AF47-B5DE-20FE54F82B63}"/>
                </a:ext>
              </a:extLst>
            </p:cNvPr>
            <p:cNvCxnSpPr>
              <a:cxnSpLocks/>
              <a:stCxn id="118" idx="2"/>
              <a:endCxn id="115" idx="6"/>
            </p:cNvCxnSpPr>
            <p:nvPr/>
          </p:nvCxnSpPr>
          <p:spPr>
            <a:xfrm flipH="1">
              <a:off x="6531414" y="5225121"/>
              <a:ext cx="418507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>
              <a:extLst>
                <a:ext uri="{FF2B5EF4-FFF2-40B4-BE49-F238E27FC236}">
                  <a16:creationId xmlns:a16="http://schemas.microsoft.com/office/drawing/2014/main" id="{953D8887-4B51-9E4E-A3C4-8BEBDFAE0BCA}"/>
                </a:ext>
              </a:extLst>
            </p:cNvPr>
            <p:cNvCxnSpPr>
              <a:cxnSpLocks/>
              <a:stCxn id="113" idx="5"/>
              <a:endCxn id="118" idx="1"/>
            </p:cNvCxnSpPr>
            <p:nvPr/>
          </p:nvCxnSpPr>
          <p:spPr>
            <a:xfrm>
              <a:off x="6518120" y="4768984"/>
              <a:ext cx="445096" cy="424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円/楕円 112">
              <a:extLst>
                <a:ext uri="{FF2B5EF4-FFF2-40B4-BE49-F238E27FC236}">
                  <a16:creationId xmlns:a16="http://schemas.microsoft.com/office/drawing/2014/main" id="{616B4DCE-F985-514C-8697-0AD2AA14D06E}"/>
                </a:ext>
              </a:extLst>
            </p:cNvPr>
            <p:cNvSpPr/>
            <p:nvPr/>
          </p:nvSpPr>
          <p:spPr>
            <a:xfrm>
              <a:off x="6440630" y="4691494"/>
              <a:ext cx="90785" cy="907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円/楕円 113">
              <a:extLst>
                <a:ext uri="{FF2B5EF4-FFF2-40B4-BE49-F238E27FC236}">
                  <a16:creationId xmlns:a16="http://schemas.microsoft.com/office/drawing/2014/main" id="{9B10C24B-EAE5-4A4F-8C11-05D4BF7AC7A7}"/>
                </a:ext>
              </a:extLst>
            </p:cNvPr>
            <p:cNvSpPr/>
            <p:nvPr/>
          </p:nvSpPr>
          <p:spPr>
            <a:xfrm>
              <a:off x="5931337" y="5179729"/>
              <a:ext cx="90785" cy="907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円/楕円 114">
              <a:extLst>
                <a:ext uri="{FF2B5EF4-FFF2-40B4-BE49-F238E27FC236}">
                  <a16:creationId xmlns:a16="http://schemas.microsoft.com/office/drawing/2014/main" id="{34E357A6-A23B-AA4E-B201-496561CA291C}"/>
                </a:ext>
              </a:extLst>
            </p:cNvPr>
            <p:cNvSpPr/>
            <p:nvPr/>
          </p:nvSpPr>
          <p:spPr>
            <a:xfrm>
              <a:off x="6440629" y="5179729"/>
              <a:ext cx="90785" cy="90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6" name="直線コネクタ 115">
              <a:extLst>
                <a:ext uri="{FF2B5EF4-FFF2-40B4-BE49-F238E27FC236}">
                  <a16:creationId xmlns:a16="http://schemas.microsoft.com/office/drawing/2014/main" id="{32D4A074-385E-4A48-91A8-A5F86967CB79}"/>
                </a:ext>
              </a:extLst>
            </p:cNvPr>
            <p:cNvCxnSpPr>
              <a:cxnSpLocks/>
              <a:stCxn id="120" idx="5"/>
              <a:endCxn id="117" idx="2"/>
            </p:cNvCxnSpPr>
            <p:nvPr/>
          </p:nvCxnSpPr>
          <p:spPr>
            <a:xfrm>
              <a:off x="5625885" y="5537079"/>
              <a:ext cx="814743" cy="1762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円/楕円 116">
              <a:extLst>
                <a:ext uri="{FF2B5EF4-FFF2-40B4-BE49-F238E27FC236}">
                  <a16:creationId xmlns:a16="http://schemas.microsoft.com/office/drawing/2014/main" id="{22B24A88-BA29-B540-92F7-D719D4CB81F6}"/>
                </a:ext>
              </a:extLst>
            </p:cNvPr>
            <p:cNvSpPr/>
            <p:nvPr/>
          </p:nvSpPr>
          <p:spPr>
            <a:xfrm>
              <a:off x="6440628" y="5667964"/>
              <a:ext cx="90785" cy="907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円/楕円 117">
              <a:extLst>
                <a:ext uri="{FF2B5EF4-FFF2-40B4-BE49-F238E27FC236}">
                  <a16:creationId xmlns:a16="http://schemas.microsoft.com/office/drawing/2014/main" id="{1AEA77EA-B418-284F-B2D3-48740FB95CA6}"/>
                </a:ext>
              </a:extLst>
            </p:cNvPr>
            <p:cNvSpPr/>
            <p:nvPr/>
          </p:nvSpPr>
          <p:spPr>
            <a:xfrm>
              <a:off x="6949921" y="5179728"/>
              <a:ext cx="90785" cy="90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>
              <a:extLst>
                <a:ext uri="{FF2B5EF4-FFF2-40B4-BE49-F238E27FC236}">
                  <a16:creationId xmlns:a16="http://schemas.microsoft.com/office/drawing/2014/main" id="{3FD579BE-4177-B049-9B64-C1B7D1022AF9}"/>
                </a:ext>
              </a:extLst>
            </p:cNvPr>
            <p:cNvSpPr/>
            <p:nvPr/>
          </p:nvSpPr>
          <p:spPr>
            <a:xfrm>
              <a:off x="5548397" y="4899867"/>
              <a:ext cx="90785" cy="90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>
              <a:extLst>
                <a:ext uri="{FF2B5EF4-FFF2-40B4-BE49-F238E27FC236}">
                  <a16:creationId xmlns:a16="http://schemas.microsoft.com/office/drawing/2014/main" id="{F7B45C85-98B6-6F48-9D18-B861CFF5ED7C}"/>
                </a:ext>
              </a:extLst>
            </p:cNvPr>
            <p:cNvSpPr/>
            <p:nvPr/>
          </p:nvSpPr>
          <p:spPr>
            <a:xfrm>
              <a:off x="5548395" y="5459589"/>
              <a:ext cx="90785" cy="90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1" name="右矢印 120">
            <a:extLst>
              <a:ext uri="{FF2B5EF4-FFF2-40B4-BE49-F238E27FC236}">
                <a16:creationId xmlns:a16="http://schemas.microsoft.com/office/drawing/2014/main" id="{6FEE3A52-EF83-5745-93CC-5FA75AD3F337}"/>
              </a:ext>
            </a:extLst>
          </p:cNvPr>
          <p:cNvSpPr/>
          <p:nvPr/>
        </p:nvSpPr>
        <p:spPr>
          <a:xfrm>
            <a:off x="3627059" y="5007284"/>
            <a:ext cx="1793787" cy="424039"/>
          </a:xfrm>
          <a:prstGeom prst="rightArrow">
            <a:avLst>
              <a:gd name="adj1" fmla="val 50000"/>
              <a:gd name="adj2" fmla="val 96528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雲 121">
            <a:extLst>
              <a:ext uri="{FF2B5EF4-FFF2-40B4-BE49-F238E27FC236}">
                <a16:creationId xmlns:a16="http://schemas.microsoft.com/office/drawing/2014/main" id="{5C9BB2F4-CF4C-7B47-AF6A-D08FFC28D4C6}"/>
              </a:ext>
            </a:extLst>
          </p:cNvPr>
          <p:cNvSpPr/>
          <p:nvPr/>
        </p:nvSpPr>
        <p:spPr>
          <a:xfrm>
            <a:off x="3991751" y="4877735"/>
            <a:ext cx="829550" cy="683136"/>
          </a:xfrm>
          <a:prstGeom prst="clou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089439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1800"/>
                  <a:t>遷移問題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少しずつの変形で</a:t>
                </a:r>
                <a:r>
                  <a:rPr lang="en-US" altLang="ja-JP" sz="1800" dirty="0"/>
                  <a:t>, </a:t>
                </a:r>
                <a:r>
                  <a:rPr lang="ja-JP" altLang="en-US" sz="1800">
                    <a:solidFill>
                      <a:srgbClr val="FF0000"/>
                    </a:solidFill>
                  </a:rPr>
                  <a:t>途中でも解の性質を保ちながら</a:t>
                </a:r>
                <a:endParaRPr lang="en-US" altLang="ja-JP" sz="1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sz="1800"/>
                  <a:t>　　　　　</a:t>
                </a:r>
                <a:r>
                  <a:rPr lang="en-US" altLang="ja-JP" sz="1800" dirty="0"/>
                  <a:t>  1</a:t>
                </a:r>
                <a:r>
                  <a:rPr lang="ja-JP" altLang="en-US" sz="1800"/>
                  <a:t>つの実行可能解を別の実行可能解に変形できるか？</a:t>
                </a:r>
                <a:endParaRPr lang="en-US" altLang="ja-JP" sz="1800" dirty="0"/>
              </a:p>
              <a:p>
                <a:r>
                  <a:rPr lang="ja-JP" altLang="en-US" sz="1800"/>
                  <a:t>メジャーなルールは</a:t>
                </a:r>
                <a:r>
                  <a:rPr lang="en-US" altLang="ja-JP" sz="1800" dirty="0"/>
                  <a:t>3</a:t>
                </a:r>
                <a:r>
                  <a:rPr lang="ja-JP" altLang="en-US" sz="1800"/>
                  <a:t>つ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それぞれ</a:t>
                </a:r>
                <a:r>
                  <a:rPr lang="en-US" altLang="ja-JP" sz="1800" dirty="0"/>
                  <a:t>1</a:t>
                </a:r>
                <a:r>
                  <a:rPr lang="ja-JP" altLang="en-US" sz="1800"/>
                  <a:t>ステップでトークンを</a:t>
                </a:r>
                <a:r>
                  <a:rPr lang="en-US" altLang="ja-JP" sz="1800" dirty="0"/>
                  <a:t>…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Sliding (TS) : </a:t>
                </a:r>
                <a:r>
                  <a:rPr lang="ja-JP" altLang="en-US" sz="1800"/>
                  <a:t>辺に沿ってスライドさせる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Jumping (TJ) : </a:t>
                </a:r>
                <a:r>
                  <a:rPr lang="ja-JP" altLang="en-US" sz="1800"/>
                  <a:t>ある点からある点へジャンプさせる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Addition/Removal (TAR) : 1</a:t>
                </a:r>
                <a:r>
                  <a:rPr lang="ja-JP" altLang="en-US" sz="1800"/>
                  <a:t>つ加える</a:t>
                </a:r>
                <a:r>
                  <a:rPr lang="en-US" altLang="ja-JP" sz="1800" dirty="0"/>
                  <a:t>, </a:t>
                </a:r>
                <a:r>
                  <a:rPr lang="ja-JP" altLang="en-US" sz="1800"/>
                  <a:t>または</a:t>
                </a:r>
                <a:r>
                  <a:rPr lang="en-US" altLang="ja-JP" sz="1800" dirty="0"/>
                  <a:t> </a:t>
                </a:r>
                <a:r>
                  <a:rPr lang="ja-JP" altLang="en-US" sz="1800"/>
                  <a:t>削除する</a:t>
                </a:r>
                <a:endParaRPr lang="en-US" altLang="ja-JP" sz="1800" dirty="0"/>
              </a:p>
              <a:p>
                <a:pPr marL="457200" lvl="1" indent="0">
                  <a:buNone/>
                </a:pPr>
                <a:r>
                  <a:rPr lang="ja-JP" altLang="en-US" sz="1800"/>
                  <a:t>　</a:t>
                </a:r>
                <a:r>
                  <a:rPr lang="en-US" altLang="ja-JP" sz="1800" dirty="0"/>
                  <a:t>(TAR </a:t>
                </a:r>
                <a:r>
                  <a:rPr lang="ja-JP" altLang="en-US" sz="1800"/>
                  <a:t>はサイズが</a:t>
                </a:r>
                <a:r>
                  <a:rPr lang="en-US" altLang="ja-JP" sz="1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 </a:t>
                </a:r>
                <a:r>
                  <a:rPr lang="ja-JP" altLang="en-US" sz="1800" dirty="0"/>
                  <a:t>に指定されて</a:t>
                </a:r>
                <a:r>
                  <a:rPr lang="ja-JP" altLang="en-US" sz="1800"/>
                  <a:t>いるので</a:t>
                </a:r>
                <a:r>
                  <a:rPr lang="en-US" altLang="ja-JP" sz="1800" dirty="0"/>
                  <a:t>, TAR(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) </a:t>
                </a:r>
                <a:r>
                  <a:rPr lang="ja-JP" altLang="en-US" sz="1800"/>
                  <a:t>とも書く</a:t>
                </a:r>
                <a:r>
                  <a:rPr lang="en-US" altLang="ja-JP" sz="1800" dirty="0"/>
                  <a:t>)</a:t>
                </a:r>
              </a:p>
              <a:p>
                <a:pPr marL="0" indent="0">
                  <a:buNone/>
                </a:pPr>
                <a:r>
                  <a:rPr lang="ja-JP" altLang="en-US" sz="1800"/>
                  <a:t>　</a:t>
                </a:r>
                <a:r>
                  <a:rPr lang="en-US" altLang="ja-JP" sz="1800" dirty="0"/>
                  <a:t>(</a:t>
                </a:r>
                <a:r>
                  <a:rPr lang="ja-JP" altLang="en-US" sz="1800"/>
                  <a:t>例</a:t>
                </a:r>
                <a:r>
                  <a:rPr lang="en-US" altLang="ja-JP" sz="1800" dirty="0"/>
                  <a:t>) Vertex Cover Reconfiguration under 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altLang="ja-JP" sz="1800" dirty="0"/>
              </a:p>
              <a:p>
                <a:pPr marL="0" indent="0">
                  <a:buNone/>
                </a:pPr>
                <a:r>
                  <a:rPr lang="en-US" altLang="ja-JP" sz="1800" dirty="0"/>
                  <a:t>	</a:t>
                </a:r>
                <a:r>
                  <a:rPr lang="ja-JP" altLang="en-US" sz="1800"/>
                  <a:t>左下の配置を点スライドで</a:t>
                </a:r>
                <a:r>
                  <a:rPr lang="en-US" altLang="ja-JP" sz="1800" dirty="0"/>
                  <a:t>, </a:t>
                </a:r>
                <a:r>
                  <a:rPr lang="en-US" altLang="ja-JP" sz="1800" dirty="0">
                    <a:solidFill>
                      <a:srgbClr val="FF0000"/>
                    </a:solidFill>
                  </a:rPr>
                  <a:t>VC</a:t>
                </a:r>
                <a:r>
                  <a:rPr lang="ja-JP" altLang="en-US" sz="1800">
                    <a:solidFill>
                      <a:srgbClr val="FF0000"/>
                    </a:solidFill>
                  </a:rPr>
                  <a:t>を保ちつつ</a:t>
                </a:r>
                <a:r>
                  <a:rPr lang="ja-JP" altLang="en-US" sz="1800"/>
                  <a:t>右に遷移できるか？</a:t>
                </a: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482" t="-12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四角形吹き出し 9">
            <a:extLst>
              <a:ext uri="{FF2B5EF4-FFF2-40B4-BE49-F238E27FC236}">
                <a16:creationId xmlns:a16="http://schemas.microsoft.com/office/drawing/2014/main" id="{66437411-2439-E548-9753-97D92C8E7EA3}"/>
              </a:ext>
            </a:extLst>
          </p:cNvPr>
          <p:cNvSpPr/>
          <p:nvPr/>
        </p:nvSpPr>
        <p:spPr>
          <a:xfrm>
            <a:off x="1066801" y="1190035"/>
            <a:ext cx="6313178" cy="2508226"/>
          </a:xfrm>
          <a:prstGeom prst="wedgeRectCallout">
            <a:avLst>
              <a:gd name="adj1" fmla="val -2384"/>
              <a:gd name="adj2" fmla="val 6509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7F9FE685-A125-074A-B0E9-DE95A3FBCE5D}"/>
              </a:ext>
            </a:extLst>
          </p:cNvPr>
          <p:cNvCxnSpPr>
            <a:cxnSpLocks/>
            <a:stCxn id="84" idx="5"/>
            <a:endCxn id="79" idx="5"/>
          </p:cNvCxnSpPr>
          <p:nvPr/>
        </p:nvCxnSpPr>
        <p:spPr>
          <a:xfrm>
            <a:off x="1367787" y="2393307"/>
            <a:ext cx="382940" cy="279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284A14EF-2A70-CF48-A5CB-4900871A71BF}"/>
              </a:ext>
            </a:extLst>
          </p:cNvPr>
          <p:cNvCxnSpPr>
            <a:cxnSpLocks/>
            <a:stCxn id="85" idx="7"/>
            <a:endCxn id="79" idx="7"/>
          </p:cNvCxnSpPr>
          <p:nvPr/>
        </p:nvCxnSpPr>
        <p:spPr>
          <a:xfrm flipV="1">
            <a:off x="1367785" y="2608974"/>
            <a:ext cx="382942" cy="2798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6FB5F175-4EE9-D74A-B80F-2EF049A3AB72}"/>
              </a:ext>
            </a:extLst>
          </p:cNvPr>
          <p:cNvCxnSpPr>
            <a:cxnSpLocks/>
            <a:stCxn id="80" idx="2"/>
            <a:endCxn id="79" idx="6"/>
          </p:cNvCxnSpPr>
          <p:nvPr/>
        </p:nvCxnSpPr>
        <p:spPr>
          <a:xfrm flipH="1">
            <a:off x="1764022" y="2641072"/>
            <a:ext cx="4185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51C2DC25-117B-D74F-8F94-90B81836B558}"/>
              </a:ext>
            </a:extLst>
          </p:cNvPr>
          <p:cNvCxnSpPr>
            <a:cxnSpLocks/>
            <a:stCxn id="78" idx="4"/>
            <a:endCxn id="80" idx="0"/>
          </p:cNvCxnSpPr>
          <p:nvPr/>
        </p:nvCxnSpPr>
        <p:spPr>
          <a:xfrm flipH="1">
            <a:off x="2227922" y="2198229"/>
            <a:ext cx="1" cy="397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04D8334E-5D7C-3F41-96A0-3DFE812B136E}"/>
              </a:ext>
            </a:extLst>
          </p:cNvPr>
          <p:cNvCxnSpPr>
            <a:cxnSpLocks/>
            <a:stCxn id="80" idx="4"/>
            <a:endCxn id="82" idx="0"/>
          </p:cNvCxnSpPr>
          <p:nvPr/>
        </p:nvCxnSpPr>
        <p:spPr>
          <a:xfrm flipH="1">
            <a:off x="2227921" y="2686464"/>
            <a:ext cx="1" cy="397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7D2C66FB-743F-674D-8A07-05A9280191E8}"/>
              </a:ext>
            </a:extLst>
          </p:cNvPr>
          <p:cNvCxnSpPr>
            <a:cxnSpLocks/>
            <a:stCxn id="83" idx="2"/>
            <a:endCxn id="80" idx="6"/>
          </p:cNvCxnSpPr>
          <p:nvPr/>
        </p:nvCxnSpPr>
        <p:spPr>
          <a:xfrm flipH="1">
            <a:off x="2273314" y="2641071"/>
            <a:ext cx="41850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C729F741-C8B0-2E47-87BA-A99D22F5C60A}"/>
              </a:ext>
            </a:extLst>
          </p:cNvPr>
          <p:cNvCxnSpPr>
            <a:cxnSpLocks/>
            <a:stCxn id="78" idx="5"/>
            <a:endCxn id="83" idx="1"/>
          </p:cNvCxnSpPr>
          <p:nvPr/>
        </p:nvCxnSpPr>
        <p:spPr>
          <a:xfrm>
            <a:off x="2260020" y="2184934"/>
            <a:ext cx="445096" cy="4240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円/楕円 77">
            <a:extLst>
              <a:ext uri="{FF2B5EF4-FFF2-40B4-BE49-F238E27FC236}">
                <a16:creationId xmlns:a16="http://schemas.microsoft.com/office/drawing/2014/main" id="{1F48C044-4BF4-9645-8CC2-89BDD58E0743}"/>
              </a:ext>
            </a:extLst>
          </p:cNvPr>
          <p:cNvSpPr/>
          <p:nvPr/>
        </p:nvSpPr>
        <p:spPr>
          <a:xfrm>
            <a:off x="2182530" y="2107444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>
            <a:extLst>
              <a:ext uri="{FF2B5EF4-FFF2-40B4-BE49-F238E27FC236}">
                <a16:creationId xmlns:a16="http://schemas.microsoft.com/office/drawing/2014/main" id="{E2EB538C-BBA7-0444-AF1D-BEBDD013D7F8}"/>
              </a:ext>
            </a:extLst>
          </p:cNvPr>
          <p:cNvSpPr/>
          <p:nvPr/>
        </p:nvSpPr>
        <p:spPr>
          <a:xfrm>
            <a:off x="1673237" y="2595679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>
            <a:extLst>
              <a:ext uri="{FF2B5EF4-FFF2-40B4-BE49-F238E27FC236}">
                <a16:creationId xmlns:a16="http://schemas.microsoft.com/office/drawing/2014/main" id="{63BC28A3-0340-AB4A-B94E-77992692D85B}"/>
              </a:ext>
            </a:extLst>
          </p:cNvPr>
          <p:cNvSpPr/>
          <p:nvPr/>
        </p:nvSpPr>
        <p:spPr>
          <a:xfrm>
            <a:off x="2182529" y="2595679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15E2A6B6-6A03-C749-9795-3F0E85A7BD90}"/>
              </a:ext>
            </a:extLst>
          </p:cNvPr>
          <p:cNvCxnSpPr>
            <a:cxnSpLocks/>
            <a:stCxn id="85" idx="5"/>
            <a:endCxn id="82" idx="2"/>
          </p:cNvCxnSpPr>
          <p:nvPr/>
        </p:nvCxnSpPr>
        <p:spPr>
          <a:xfrm>
            <a:off x="1367785" y="2953029"/>
            <a:ext cx="814743" cy="1762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円/楕円 81">
            <a:extLst>
              <a:ext uri="{FF2B5EF4-FFF2-40B4-BE49-F238E27FC236}">
                <a16:creationId xmlns:a16="http://schemas.microsoft.com/office/drawing/2014/main" id="{335C20E9-2FA9-8141-AC91-60BB129FC693}"/>
              </a:ext>
            </a:extLst>
          </p:cNvPr>
          <p:cNvSpPr/>
          <p:nvPr/>
        </p:nvSpPr>
        <p:spPr>
          <a:xfrm>
            <a:off x="2182528" y="3083914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>
            <a:extLst>
              <a:ext uri="{FF2B5EF4-FFF2-40B4-BE49-F238E27FC236}">
                <a16:creationId xmlns:a16="http://schemas.microsoft.com/office/drawing/2014/main" id="{E50CB9EC-C4B9-E045-A860-BA564B85ADF1}"/>
              </a:ext>
            </a:extLst>
          </p:cNvPr>
          <p:cNvSpPr/>
          <p:nvPr/>
        </p:nvSpPr>
        <p:spPr>
          <a:xfrm>
            <a:off x="2691821" y="2595678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>
            <a:extLst>
              <a:ext uri="{FF2B5EF4-FFF2-40B4-BE49-F238E27FC236}">
                <a16:creationId xmlns:a16="http://schemas.microsoft.com/office/drawing/2014/main" id="{E5B41EE0-DB64-AF43-939E-59F4D3FD1431}"/>
              </a:ext>
            </a:extLst>
          </p:cNvPr>
          <p:cNvSpPr/>
          <p:nvPr/>
        </p:nvSpPr>
        <p:spPr>
          <a:xfrm>
            <a:off x="1290297" y="2315817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>
            <a:extLst>
              <a:ext uri="{FF2B5EF4-FFF2-40B4-BE49-F238E27FC236}">
                <a16:creationId xmlns:a16="http://schemas.microsoft.com/office/drawing/2014/main" id="{D82F2832-B4C2-1844-80CF-6692B5E98A60}"/>
              </a:ext>
            </a:extLst>
          </p:cNvPr>
          <p:cNvSpPr/>
          <p:nvPr/>
        </p:nvSpPr>
        <p:spPr>
          <a:xfrm>
            <a:off x="1290295" y="2875539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03EF71A-1004-CB4C-B908-67134134BCEE}"/>
              </a:ext>
            </a:extLst>
          </p:cNvPr>
          <p:cNvSpPr txBox="1"/>
          <p:nvPr/>
        </p:nvSpPr>
        <p:spPr>
          <a:xfrm>
            <a:off x="1392779" y="1258227"/>
            <a:ext cx="88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Yes!</a:t>
            </a:r>
            <a:endParaRPr kumimoji="1" lang="ja-JP" altLang="en-US" sz="2800" b="1"/>
          </a:p>
        </p:txBody>
      </p:sp>
      <p:sp>
        <p:nvSpPr>
          <p:cNvPr id="18" name="下矢印 17">
            <a:extLst>
              <a:ext uri="{FF2B5EF4-FFF2-40B4-BE49-F238E27FC236}">
                <a16:creationId xmlns:a16="http://schemas.microsoft.com/office/drawing/2014/main" id="{18EAC2EE-E188-514A-A1CE-03095CD8E450}"/>
              </a:ext>
            </a:extLst>
          </p:cNvPr>
          <p:cNvSpPr/>
          <p:nvPr/>
        </p:nvSpPr>
        <p:spPr>
          <a:xfrm>
            <a:off x="2008806" y="2185350"/>
            <a:ext cx="146077" cy="397449"/>
          </a:xfrm>
          <a:prstGeom prst="downArrow">
            <a:avLst>
              <a:gd name="adj1" fmla="val 35096"/>
              <a:gd name="adj2" fmla="val 131972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3C193C86-D37B-F149-A176-4916473D68A9}"/>
              </a:ext>
            </a:extLst>
          </p:cNvPr>
          <p:cNvCxnSpPr>
            <a:cxnSpLocks/>
            <a:stCxn id="115" idx="5"/>
            <a:endCxn id="110" idx="5"/>
          </p:cNvCxnSpPr>
          <p:nvPr/>
        </p:nvCxnSpPr>
        <p:spPr>
          <a:xfrm>
            <a:off x="3551959" y="2392943"/>
            <a:ext cx="382940" cy="279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79EA88DD-25BC-3B42-BA2C-686C0FF00609}"/>
              </a:ext>
            </a:extLst>
          </p:cNvPr>
          <p:cNvCxnSpPr>
            <a:cxnSpLocks/>
            <a:stCxn id="116" idx="7"/>
            <a:endCxn id="110" idx="7"/>
          </p:cNvCxnSpPr>
          <p:nvPr/>
        </p:nvCxnSpPr>
        <p:spPr>
          <a:xfrm flipV="1">
            <a:off x="3551957" y="2608610"/>
            <a:ext cx="382942" cy="2798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1549B19A-E481-1E40-900A-EA7A33540871}"/>
              </a:ext>
            </a:extLst>
          </p:cNvPr>
          <p:cNvCxnSpPr>
            <a:cxnSpLocks/>
            <a:stCxn id="111" idx="2"/>
            <a:endCxn id="110" idx="6"/>
          </p:cNvCxnSpPr>
          <p:nvPr/>
        </p:nvCxnSpPr>
        <p:spPr>
          <a:xfrm flipH="1">
            <a:off x="3948194" y="2640708"/>
            <a:ext cx="4185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40CCAFE6-1A7B-C346-A752-981BAF663597}"/>
              </a:ext>
            </a:extLst>
          </p:cNvPr>
          <p:cNvCxnSpPr>
            <a:cxnSpLocks/>
            <a:stCxn id="109" idx="4"/>
            <a:endCxn id="111" idx="0"/>
          </p:cNvCxnSpPr>
          <p:nvPr/>
        </p:nvCxnSpPr>
        <p:spPr>
          <a:xfrm flipH="1">
            <a:off x="4412094" y="2197865"/>
            <a:ext cx="1" cy="397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123A1E1D-2F78-2843-9E6A-BA671FC3BB9C}"/>
              </a:ext>
            </a:extLst>
          </p:cNvPr>
          <p:cNvCxnSpPr>
            <a:cxnSpLocks/>
            <a:stCxn id="111" idx="4"/>
            <a:endCxn id="113" idx="0"/>
          </p:cNvCxnSpPr>
          <p:nvPr/>
        </p:nvCxnSpPr>
        <p:spPr>
          <a:xfrm flipH="1">
            <a:off x="4412093" y="2686100"/>
            <a:ext cx="1" cy="397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0B46E9E5-AE2B-5F40-B8F8-96653D5EF4B6}"/>
              </a:ext>
            </a:extLst>
          </p:cNvPr>
          <p:cNvCxnSpPr>
            <a:cxnSpLocks/>
            <a:stCxn id="114" idx="2"/>
            <a:endCxn id="111" idx="6"/>
          </p:cNvCxnSpPr>
          <p:nvPr/>
        </p:nvCxnSpPr>
        <p:spPr>
          <a:xfrm flipH="1">
            <a:off x="4457486" y="2640707"/>
            <a:ext cx="41850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422F793F-294E-D446-BADF-A1BD1AA52732}"/>
              </a:ext>
            </a:extLst>
          </p:cNvPr>
          <p:cNvCxnSpPr>
            <a:cxnSpLocks/>
            <a:stCxn id="109" idx="5"/>
            <a:endCxn id="114" idx="1"/>
          </p:cNvCxnSpPr>
          <p:nvPr/>
        </p:nvCxnSpPr>
        <p:spPr>
          <a:xfrm>
            <a:off x="4444192" y="2184570"/>
            <a:ext cx="445096" cy="4240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円/楕円 108">
            <a:extLst>
              <a:ext uri="{FF2B5EF4-FFF2-40B4-BE49-F238E27FC236}">
                <a16:creationId xmlns:a16="http://schemas.microsoft.com/office/drawing/2014/main" id="{C2AD2366-85AE-204B-B87B-4E7227721F18}"/>
              </a:ext>
            </a:extLst>
          </p:cNvPr>
          <p:cNvSpPr/>
          <p:nvPr/>
        </p:nvSpPr>
        <p:spPr>
          <a:xfrm>
            <a:off x="4366702" y="2107080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9F2AA49A-6D70-C148-91EA-96F80C28DD7A}"/>
              </a:ext>
            </a:extLst>
          </p:cNvPr>
          <p:cNvSpPr/>
          <p:nvPr/>
        </p:nvSpPr>
        <p:spPr>
          <a:xfrm>
            <a:off x="3857409" y="2595315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DC5E8FFB-F4DD-4C4F-B271-F56C82D83EAF}"/>
              </a:ext>
            </a:extLst>
          </p:cNvPr>
          <p:cNvSpPr/>
          <p:nvPr/>
        </p:nvSpPr>
        <p:spPr>
          <a:xfrm>
            <a:off x="4366701" y="2595315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2" name="直線コネクタ 111">
            <a:extLst>
              <a:ext uri="{FF2B5EF4-FFF2-40B4-BE49-F238E27FC236}">
                <a16:creationId xmlns:a16="http://schemas.microsoft.com/office/drawing/2014/main" id="{FA6FCDE5-FC54-624E-9EF2-543EB9ECF895}"/>
              </a:ext>
            </a:extLst>
          </p:cNvPr>
          <p:cNvCxnSpPr>
            <a:cxnSpLocks/>
            <a:stCxn id="116" idx="5"/>
            <a:endCxn id="113" idx="2"/>
          </p:cNvCxnSpPr>
          <p:nvPr/>
        </p:nvCxnSpPr>
        <p:spPr>
          <a:xfrm>
            <a:off x="3551957" y="2952665"/>
            <a:ext cx="814743" cy="1762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AC294DFE-6CC2-134A-9F97-ED1DA4C339D5}"/>
              </a:ext>
            </a:extLst>
          </p:cNvPr>
          <p:cNvSpPr/>
          <p:nvPr/>
        </p:nvSpPr>
        <p:spPr>
          <a:xfrm>
            <a:off x="4366700" y="3083550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>
            <a:extLst>
              <a:ext uri="{FF2B5EF4-FFF2-40B4-BE49-F238E27FC236}">
                <a16:creationId xmlns:a16="http://schemas.microsoft.com/office/drawing/2014/main" id="{59734D02-D848-1846-9B95-3C317BB72C76}"/>
              </a:ext>
            </a:extLst>
          </p:cNvPr>
          <p:cNvSpPr/>
          <p:nvPr/>
        </p:nvSpPr>
        <p:spPr>
          <a:xfrm>
            <a:off x="4875993" y="2595314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>
            <a:extLst>
              <a:ext uri="{FF2B5EF4-FFF2-40B4-BE49-F238E27FC236}">
                <a16:creationId xmlns:a16="http://schemas.microsoft.com/office/drawing/2014/main" id="{3F956EC5-19B7-2D43-86F6-A868A4D507B3}"/>
              </a:ext>
            </a:extLst>
          </p:cNvPr>
          <p:cNvSpPr/>
          <p:nvPr/>
        </p:nvSpPr>
        <p:spPr>
          <a:xfrm>
            <a:off x="3474469" y="2315453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>
            <a:extLst>
              <a:ext uri="{FF2B5EF4-FFF2-40B4-BE49-F238E27FC236}">
                <a16:creationId xmlns:a16="http://schemas.microsoft.com/office/drawing/2014/main" id="{3E53AFD4-EB3A-3644-ABB6-12DE55419153}"/>
              </a:ext>
            </a:extLst>
          </p:cNvPr>
          <p:cNvSpPr/>
          <p:nvPr/>
        </p:nvSpPr>
        <p:spPr>
          <a:xfrm>
            <a:off x="3474467" y="2875175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下矢印 116">
            <a:extLst>
              <a:ext uri="{FF2B5EF4-FFF2-40B4-BE49-F238E27FC236}">
                <a16:creationId xmlns:a16="http://schemas.microsoft.com/office/drawing/2014/main" id="{6CDD49AD-9188-D340-BB58-491666D784EC}"/>
              </a:ext>
            </a:extLst>
          </p:cNvPr>
          <p:cNvSpPr/>
          <p:nvPr/>
        </p:nvSpPr>
        <p:spPr>
          <a:xfrm rot="6133029">
            <a:off x="3833869" y="2812052"/>
            <a:ext cx="146077" cy="740621"/>
          </a:xfrm>
          <a:prstGeom prst="downArrow">
            <a:avLst>
              <a:gd name="adj1" fmla="val 35096"/>
              <a:gd name="adj2" fmla="val 131972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5365B9E7-528F-A846-99EF-DFA9C2619539}"/>
              </a:ext>
            </a:extLst>
          </p:cNvPr>
          <p:cNvCxnSpPr>
            <a:cxnSpLocks/>
            <a:stCxn id="147" idx="5"/>
            <a:endCxn id="142" idx="5"/>
          </p:cNvCxnSpPr>
          <p:nvPr/>
        </p:nvCxnSpPr>
        <p:spPr>
          <a:xfrm>
            <a:off x="5811160" y="2392943"/>
            <a:ext cx="382940" cy="279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>
            <a:extLst>
              <a:ext uri="{FF2B5EF4-FFF2-40B4-BE49-F238E27FC236}">
                <a16:creationId xmlns:a16="http://schemas.microsoft.com/office/drawing/2014/main" id="{B8C459AB-009B-044A-B523-392DA58A997D}"/>
              </a:ext>
            </a:extLst>
          </p:cNvPr>
          <p:cNvCxnSpPr>
            <a:cxnSpLocks/>
            <a:stCxn id="148" idx="7"/>
            <a:endCxn id="142" idx="7"/>
          </p:cNvCxnSpPr>
          <p:nvPr/>
        </p:nvCxnSpPr>
        <p:spPr>
          <a:xfrm flipV="1">
            <a:off x="5811158" y="2608610"/>
            <a:ext cx="382942" cy="2798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822E8700-6339-0B40-A46C-BD2F2D44DBD7}"/>
              </a:ext>
            </a:extLst>
          </p:cNvPr>
          <p:cNvCxnSpPr>
            <a:cxnSpLocks/>
            <a:stCxn id="143" idx="2"/>
            <a:endCxn id="142" idx="6"/>
          </p:cNvCxnSpPr>
          <p:nvPr/>
        </p:nvCxnSpPr>
        <p:spPr>
          <a:xfrm flipH="1">
            <a:off x="6207395" y="2640708"/>
            <a:ext cx="4185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6A6B7662-ADE1-F148-B6D3-F77D1278BB06}"/>
              </a:ext>
            </a:extLst>
          </p:cNvPr>
          <p:cNvCxnSpPr>
            <a:cxnSpLocks/>
            <a:stCxn id="141" idx="4"/>
            <a:endCxn id="143" idx="0"/>
          </p:cNvCxnSpPr>
          <p:nvPr/>
        </p:nvCxnSpPr>
        <p:spPr>
          <a:xfrm flipH="1">
            <a:off x="6671295" y="2197865"/>
            <a:ext cx="1" cy="397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7B295CC6-80AC-0543-9614-CAD1215BDFD7}"/>
              </a:ext>
            </a:extLst>
          </p:cNvPr>
          <p:cNvCxnSpPr>
            <a:cxnSpLocks/>
            <a:stCxn id="143" idx="4"/>
            <a:endCxn id="145" idx="0"/>
          </p:cNvCxnSpPr>
          <p:nvPr/>
        </p:nvCxnSpPr>
        <p:spPr>
          <a:xfrm flipH="1">
            <a:off x="6671294" y="2686100"/>
            <a:ext cx="1" cy="397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38879548-997E-D744-B19A-A1F03FCC0B94}"/>
              </a:ext>
            </a:extLst>
          </p:cNvPr>
          <p:cNvCxnSpPr>
            <a:cxnSpLocks/>
            <a:stCxn id="146" idx="2"/>
            <a:endCxn id="143" idx="6"/>
          </p:cNvCxnSpPr>
          <p:nvPr/>
        </p:nvCxnSpPr>
        <p:spPr>
          <a:xfrm flipH="1">
            <a:off x="6716687" y="2640707"/>
            <a:ext cx="41850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>
            <a:extLst>
              <a:ext uri="{FF2B5EF4-FFF2-40B4-BE49-F238E27FC236}">
                <a16:creationId xmlns:a16="http://schemas.microsoft.com/office/drawing/2014/main" id="{8D1A2260-29AA-AF4F-B822-46FFC1A57E90}"/>
              </a:ext>
            </a:extLst>
          </p:cNvPr>
          <p:cNvCxnSpPr>
            <a:cxnSpLocks/>
            <a:stCxn id="141" idx="5"/>
            <a:endCxn id="146" idx="1"/>
          </p:cNvCxnSpPr>
          <p:nvPr/>
        </p:nvCxnSpPr>
        <p:spPr>
          <a:xfrm>
            <a:off x="6703393" y="2184570"/>
            <a:ext cx="445096" cy="4240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FB6455E4-FB8F-D84F-A55C-7A83B37BCF93}"/>
              </a:ext>
            </a:extLst>
          </p:cNvPr>
          <p:cNvSpPr/>
          <p:nvPr/>
        </p:nvSpPr>
        <p:spPr>
          <a:xfrm>
            <a:off x="6625903" y="2107080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>
            <a:extLst>
              <a:ext uri="{FF2B5EF4-FFF2-40B4-BE49-F238E27FC236}">
                <a16:creationId xmlns:a16="http://schemas.microsoft.com/office/drawing/2014/main" id="{9DBC7BFC-53AE-8843-98A4-88049FB194BE}"/>
              </a:ext>
            </a:extLst>
          </p:cNvPr>
          <p:cNvSpPr/>
          <p:nvPr/>
        </p:nvSpPr>
        <p:spPr>
          <a:xfrm>
            <a:off x="6116610" y="2595315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3" name="円/楕円 142">
            <a:extLst>
              <a:ext uri="{FF2B5EF4-FFF2-40B4-BE49-F238E27FC236}">
                <a16:creationId xmlns:a16="http://schemas.microsoft.com/office/drawing/2014/main" id="{2FE8833E-A6F6-F142-B219-621094CFBC15}"/>
              </a:ext>
            </a:extLst>
          </p:cNvPr>
          <p:cNvSpPr/>
          <p:nvPr/>
        </p:nvSpPr>
        <p:spPr>
          <a:xfrm>
            <a:off x="6625902" y="2595315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4" name="直線コネクタ 143">
            <a:extLst>
              <a:ext uri="{FF2B5EF4-FFF2-40B4-BE49-F238E27FC236}">
                <a16:creationId xmlns:a16="http://schemas.microsoft.com/office/drawing/2014/main" id="{0ABB7AAC-D347-414E-AE55-752D9341944E}"/>
              </a:ext>
            </a:extLst>
          </p:cNvPr>
          <p:cNvCxnSpPr>
            <a:cxnSpLocks/>
            <a:stCxn id="148" idx="5"/>
            <a:endCxn id="145" idx="2"/>
          </p:cNvCxnSpPr>
          <p:nvPr/>
        </p:nvCxnSpPr>
        <p:spPr>
          <a:xfrm>
            <a:off x="5811158" y="2952665"/>
            <a:ext cx="814743" cy="1762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円/楕円 144">
            <a:extLst>
              <a:ext uri="{FF2B5EF4-FFF2-40B4-BE49-F238E27FC236}">
                <a16:creationId xmlns:a16="http://schemas.microsoft.com/office/drawing/2014/main" id="{261E5548-91EC-104B-A059-9A41B827B198}"/>
              </a:ext>
            </a:extLst>
          </p:cNvPr>
          <p:cNvSpPr/>
          <p:nvPr/>
        </p:nvSpPr>
        <p:spPr>
          <a:xfrm>
            <a:off x="6625901" y="3083550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>
            <a:extLst>
              <a:ext uri="{FF2B5EF4-FFF2-40B4-BE49-F238E27FC236}">
                <a16:creationId xmlns:a16="http://schemas.microsoft.com/office/drawing/2014/main" id="{EFBDA73C-FBE8-2145-B4D7-EEEA7FFCB0BC}"/>
              </a:ext>
            </a:extLst>
          </p:cNvPr>
          <p:cNvSpPr/>
          <p:nvPr/>
        </p:nvSpPr>
        <p:spPr>
          <a:xfrm>
            <a:off x="7135194" y="2595314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>
            <a:extLst>
              <a:ext uri="{FF2B5EF4-FFF2-40B4-BE49-F238E27FC236}">
                <a16:creationId xmlns:a16="http://schemas.microsoft.com/office/drawing/2014/main" id="{076DB585-1D06-EC4E-9CE8-048B110CF3D5}"/>
              </a:ext>
            </a:extLst>
          </p:cNvPr>
          <p:cNvSpPr/>
          <p:nvPr/>
        </p:nvSpPr>
        <p:spPr>
          <a:xfrm>
            <a:off x="5733670" y="2315453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>
            <a:extLst>
              <a:ext uri="{FF2B5EF4-FFF2-40B4-BE49-F238E27FC236}">
                <a16:creationId xmlns:a16="http://schemas.microsoft.com/office/drawing/2014/main" id="{4F1CA4AB-93B7-C74F-A0E8-9DF8D5A3F928}"/>
              </a:ext>
            </a:extLst>
          </p:cNvPr>
          <p:cNvSpPr/>
          <p:nvPr/>
        </p:nvSpPr>
        <p:spPr>
          <a:xfrm>
            <a:off x="5733668" y="2875175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下矢印 148">
            <a:extLst>
              <a:ext uri="{FF2B5EF4-FFF2-40B4-BE49-F238E27FC236}">
                <a16:creationId xmlns:a16="http://schemas.microsoft.com/office/drawing/2014/main" id="{295B8246-0672-1E4C-A261-7DE01D6A6113}"/>
              </a:ext>
            </a:extLst>
          </p:cNvPr>
          <p:cNvSpPr/>
          <p:nvPr/>
        </p:nvSpPr>
        <p:spPr>
          <a:xfrm rot="7627945">
            <a:off x="5995854" y="2199864"/>
            <a:ext cx="146077" cy="354060"/>
          </a:xfrm>
          <a:prstGeom prst="downArrow">
            <a:avLst>
              <a:gd name="adj1" fmla="val 35096"/>
              <a:gd name="adj2" fmla="val 131972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上矢印 20">
            <a:extLst>
              <a:ext uri="{FF2B5EF4-FFF2-40B4-BE49-F238E27FC236}">
                <a16:creationId xmlns:a16="http://schemas.microsoft.com/office/drawing/2014/main" id="{0DEB83F6-11CE-F845-A8D8-5C2D785E866A}"/>
              </a:ext>
            </a:extLst>
          </p:cNvPr>
          <p:cNvSpPr/>
          <p:nvPr/>
        </p:nvSpPr>
        <p:spPr>
          <a:xfrm rot="20700410">
            <a:off x="1933205" y="3187122"/>
            <a:ext cx="343236" cy="1497837"/>
          </a:xfrm>
          <a:prstGeom prst="upArrow">
            <a:avLst>
              <a:gd name="adj1" fmla="val 50000"/>
              <a:gd name="adj2" fmla="val 187090"/>
            </a:avLst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右矢印 149">
            <a:extLst>
              <a:ext uri="{FF2B5EF4-FFF2-40B4-BE49-F238E27FC236}">
                <a16:creationId xmlns:a16="http://schemas.microsoft.com/office/drawing/2014/main" id="{44697C00-C01E-ED49-98F4-6BB9BBDBC857}"/>
              </a:ext>
            </a:extLst>
          </p:cNvPr>
          <p:cNvSpPr/>
          <p:nvPr/>
        </p:nvSpPr>
        <p:spPr>
          <a:xfrm>
            <a:off x="2982495" y="2595314"/>
            <a:ext cx="344027" cy="126639"/>
          </a:xfrm>
          <a:prstGeom prst="rightArrow">
            <a:avLst>
              <a:gd name="adj1" fmla="val 50000"/>
              <a:gd name="adj2" fmla="val 121251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右矢印 150">
            <a:extLst>
              <a:ext uri="{FF2B5EF4-FFF2-40B4-BE49-F238E27FC236}">
                <a16:creationId xmlns:a16="http://schemas.microsoft.com/office/drawing/2014/main" id="{10B6EDD1-07D0-9B4B-BDF5-B03EC321045B}"/>
              </a:ext>
            </a:extLst>
          </p:cNvPr>
          <p:cNvSpPr/>
          <p:nvPr/>
        </p:nvSpPr>
        <p:spPr>
          <a:xfrm>
            <a:off x="5211081" y="2595313"/>
            <a:ext cx="344027" cy="126639"/>
          </a:xfrm>
          <a:prstGeom prst="rightArrow">
            <a:avLst>
              <a:gd name="adj1" fmla="val 50000"/>
              <a:gd name="adj2" fmla="val 121251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上矢印 151">
            <a:extLst>
              <a:ext uri="{FF2B5EF4-FFF2-40B4-BE49-F238E27FC236}">
                <a16:creationId xmlns:a16="http://schemas.microsoft.com/office/drawing/2014/main" id="{27CE5D7C-EDFA-A842-AE0A-AF0B9B8E96EA}"/>
              </a:ext>
            </a:extLst>
          </p:cNvPr>
          <p:cNvSpPr/>
          <p:nvPr/>
        </p:nvSpPr>
        <p:spPr>
          <a:xfrm rot="10800000">
            <a:off x="6097392" y="3228893"/>
            <a:ext cx="343236" cy="1497837"/>
          </a:xfrm>
          <a:prstGeom prst="upArrow">
            <a:avLst>
              <a:gd name="adj1" fmla="val 50000"/>
              <a:gd name="adj2" fmla="val 187090"/>
            </a:avLst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9" name="グループ化 158">
            <a:extLst>
              <a:ext uri="{FF2B5EF4-FFF2-40B4-BE49-F238E27FC236}">
                <a16:creationId xmlns:a16="http://schemas.microsoft.com/office/drawing/2014/main" id="{66EA5FBC-B11E-F94E-B983-BB3174E41636}"/>
              </a:ext>
            </a:extLst>
          </p:cNvPr>
          <p:cNvGrpSpPr/>
          <p:nvPr/>
        </p:nvGrpSpPr>
        <p:grpSpPr>
          <a:xfrm>
            <a:off x="1439947" y="4574011"/>
            <a:ext cx="1947796" cy="1393004"/>
            <a:chOff x="1720353" y="4685678"/>
            <a:chExt cx="1492311" cy="1067255"/>
          </a:xfrm>
        </p:grpSpPr>
        <p:cxnSp>
          <p:nvCxnSpPr>
            <p:cNvPr id="160" name="直線コネクタ 159">
              <a:extLst>
                <a:ext uri="{FF2B5EF4-FFF2-40B4-BE49-F238E27FC236}">
                  <a16:creationId xmlns:a16="http://schemas.microsoft.com/office/drawing/2014/main" id="{744F6F66-0357-114A-A7DE-28E0980C9343}"/>
                </a:ext>
              </a:extLst>
            </p:cNvPr>
            <p:cNvCxnSpPr>
              <a:cxnSpLocks/>
              <a:stCxn id="173" idx="5"/>
              <a:endCxn id="168" idx="5"/>
            </p:cNvCxnSpPr>
            <p:nvPr/>
          </p:nvCxnSpPr>
          <p:spPr>
            <a:xfrm>
              <a:off x="1797845" y="4971541"/>
              <a:ext cx="382940" cy="2798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線コネクタ 160">
              <a:extLst>
                <a:ext uri="{FF2B5EF4-FFF2-40B4-BE49-F238E27FC236}">
                  <a16:creationId xmlns:a16="http://schemas.microsoft.com/office/drawing/2014/main" id="{087BE594-FD1B-E249-8D3F-773F76CC24FB}"/>
                </a:ext>
              </a:extLst>
            </p:cNvPr>
            <p:cNvCxnSpPr>
              <a:cxnSpLocks/>
              <a:stCxn id="174" idx="7"/>
              <a:endCxn id="168" idx="7"/>
            </p:cNvCxnSpPr>
            <p:nvPr/>
          </p:nvCxnSpPr>
          <p:spPr>
            <a:xfrm flipV="1">
              <a:off x="1797843" y="5187208"/>
              <a:ext cx="382942" cy="2798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線コネクタ 161">
              <a:extLst>
                <a:ext uri="{FF2B5EF4-FFF2-40B4-BE49-F238E27FC236}">
                  <a16:creationId xmlns:a16="http://schemas.microsoft.com/office/drawing/2014/main" id="{B2FB1A90-6CF1-8A46-AE98-53791A2E233A}"/>
                </a:ext>
              </a:extLst>
            </p:cNvPr>
            <p:cNvCxnSpPr>
              <a:cxnSpLocks/>
              <a:stCxn id="169" idx="2"/>
              <a:endCxn id="168" idx="6"/>
            </p:cNvCxnSpPr>
            <p:nvPr/>
          </p:nvCxnSpPr>
          <p:spPr>
            <a:xfrm flipH="1">
              <a:off x="2194080" y="5219306"/>
              <a:ext cx="41850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コネクタ 162">
              <a:extLst>
                <a:ext uri="{FF2B5EF4-FFF2-40B4-BE49-F238E27FC236}">
                  <a16:creationId xmlns:a16="http://schemas.microsoft.com/office/drawing/2014/main" id="{5DA80D52-A22B-0B46-BA64-DE7658E640D7}"/>
                </a:ext>
              </a:extLst>
            </p:cNvPr>
            <p:cNvCxnSpPr>
              <a:cxnSpLocks/>
              <a:stCxn id="167" idx="4"/>
              <a:endCxn id="169" idx="0"/>
            </p:cNvCxnSpPr>
            <p:nvPr/>
          </p:nvCxnSpPr>
          <p:spPr>
            <a:xfrm flipH="1">
              <a:off x="2657980" y="4776463"/>
              <a:ext cx="1" cy="397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コネクタ 163">
              <a:extLst>
                <a:ext uri="{FF2B5EF4-FFF2-40B4-BE49-F238E27FC236}">
                  <a16:creationId xmlns:a16="http://schemas.microsoft.com/office/drawing/2014/main" id="{2A501582-8CB0-A040-B52A-F5EDDA89783B}"/>
                </a:ext>
              </a:extLst>
            </p:cNvPr>
            <p:cNvCxnSpPr>
              <a:cxnSpLocks/>
              <a:stCxn id="169" idx="4"/>
              <a:endCxn id="171" idx="0"/>
            </p:cNvCxnSpPr>
            <p:nvPr/>
          </p:nvCxnSpPr>
          <p:spPr>
            <a:xfrm flipH="1">
              <a:off x="2657979" y="5264698"/>
              <a:ext cx="1" cy="397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線コネクタ 164">
              <a:extLst>
                <a:ext uri="{FF2B5EF4-FFF2-40B4-BE49-F238E27FC236}">
                  <a16:creationId xmlns:a16="http://schemas.microsoft.com/office/drawing/2014/main" id="{1E929894-05FA-984A-AF3C-99BD3FAEAF6C}"/>
                </a:ext>
              </a:extLst>
            </p:cNvPr>
            <p:cNvCxnSpPr>
              <a:cxnSpLocks/>
              <a:stCxn id="172" idx="2"/>
              <a:endCxn id="169" idx="6"/>
            </p:cNvCxnSpPr>
            <p:nvPr/>
          </p:nvCxnSpPr>
          <p:spPr>
            <a:xfrm flipH="1">
              <a:off x="2703372" y="5219305"/>
              <a:ext cx="418507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コネクタ 165">
              <a:extLst>
                <a:ext uri="{FF2B5EF4-FFF2-40B4-BE49-F238E27FC236}">
                  <a16:creationId xmlns:a16="http://schemas.microsoft.com/office/drawing/2014/main" id="{21D727EE-0694-1A49-B306-794A7FDA7EFC}"/>
                </a:ext>
              </a:extLst>
            </p:cNvPr>
            <p:cNvCxnSpPr>
              <a:cxnSpLocks/>
              <a:stCxn id="167" idx="5"/>
              <a:endCxn id="172" idx="1"/>
            </p:cNvCxnSpPr>
            <p:nvPr/>
          </p:nvCxnSpPr>
          <p:spPr>
            <a:xfrm>
              <a:off x="2690078" y="4763168"/>
              <a:ext cx="445096" cy="424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円/楕円 166">
              <a:extLst>
                <a:ext uri="{FF2B5EF4-FFF2-40B4-BE49-F238E27FC236}">
                  <a16:creationId xmlns:a16="http://schemas.microsoft.com/office/drawing/2014/main" id="{44B09F04-1570-874E-B504-DD333E380B66}"/>
                </a:ext>
              </a:extLst>
            </p:cNvPr>
            <p:cNvSpPr/>
            <p:nvPr/>
          </p:nvSpPr>
          <p:spPr>
            <a:xfrm>
              <a:off x="2612588" y="4685678"/>
              <a:ext cx="90785" cy="90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円/楕円 167">
              <a:extLst>
                <a:ext uri="{FF2B5EF4-FFF2-40B4-BE49-F238E27FC236}">
                  <a16:creationId xmlns:a16="http://schemas.microsoft.com/office/drawing/2014/main" id="{0279FD30-FE5C-874A-8A24-6DF7B2BE7A2E}"/>
                </a:ext>
              </a:extLst>
            </p:cNvPr>
            <p:cNvSpPr/>
            <p:nvPr/>
          </p:nvSpPr>
          <p:spPr>
            <a:xfrm>
              <a:off x="2103295" y="5173913"/>
              <a:ext cx="90785" cy="90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円/楕円 168">
              <a:extLst>
                <a:ext uri="{FF2B5EF4-FFF2-40B4-BE49-F238E27FC236}">
                  <a16:creationId xmlns:a16="http://schemas.microsoft.com/office/drawing/2014/main" id="{8BF42CD0-6232-DC4F-AD3E-FE371CE2D54E}"/>
                </a:ext>
              </a:extLst>
            </p:cNvPr>
            <p:cNvSpPr/>
            <p:nvPr/>
          </p:nvSpPr>
          <p:spPr>
            <a:xfrm>
              <a:off x="2612587" y="5173913"/>
              <a:ext cx="90785" cy="907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0" name="直線コネクタ 169">
              <a:extLst>
                <a:ext uri="{FF2B5EF4-FFF2-40B4-BE49-F238E27FC236}">
                  <a16:creationId xmlns:a16="http://schemas.microsoft.com/office/drawing/2014/main" id="{291E462F-B587-2744-BF0E-E307D8767B7C}"/>
                </a:ext>
              </a:extLst>
            </p:cNvPr>
            <p:cNvCxnSpPr>
              <a:cxnSpLocks/>
              <a:stCxn id="174" idx="5"/>
              <a:endCxn id="171" idx="2"/>
            </p:cNvCxnSpPr>
            <p:nvPr/>
          </p:nvCxnSpPr>
          <p:spPr>
            <a:xfrm>
              <a:off x="1797843" y="5531263"/>
              <a:ext cx="814743" cy="1762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円/楕円 170">
              <a:extLst>
                <a:ext uri="{FF2B5EF4-FFF2-40B4-BE49-F238E27FC236}">
                  <a16:creationId xmlns:a16="http://schemas.microsoft.com/office/drawing/2014/main" id="{2F50989B-75A5-5D4D-97F2-EAC063B8C1DE}"/>
                </a:ext>
              </a:extLst>
            </p:cNvPr>
            <p:cNvSpPr/>
            <p:nvPr/>
          </p:nvSpPr>
          <p:spPr>
            <a:xfrm>
              <a:off x="2612586" y="5662148"/>
              <a:ext cx="90785" cy="90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円/楕円 171">
              <a:extLst>
                <a:ext uri="{FF2B5EF4-FFF2-40B4-BE49-F238E27FC236}">
                  <a16:creationId xmlns:a16="http://schemas.microsoft.com/office/drawing/2014/main" id="{1FB20EAD-9ADF-7441-9A61-DC5B566FD6DE}"/>
                </a:ext>
              </a:extLst>
            </p:cNvPr>
            <p:cNvSpPr/>
            <p:nvPr/>
          </p:nvSpPr>
          <p:spPr>
            <a:xfrm>
              <a:off x="3121879" y="5173912"/>
              <a:ext cx="90785" cy="90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円/楕円 172">
              <a:extLst>
                <a:ext uri="{FF2B5EF4-FFF2-40B4-BE49-F238E27FC236}">
                  <a16:creationId xmlns:a16="http://schemas.microsoft.com/office/drawing/2014/main" id="{D3CCFE2A-95C0-154B-9F3F-D9DC8A4AD746}"/>
                </a:ext>
              </a:extLst>
            </p:cNvPr>
            <p:cNvSpPr/>
            <p:nvPr/>
          </p:nvSpPr>
          <p:spPr>
            <a:xfrm>
              <a:off x="1720355" y="4894051"/>
              <a:ext cx="90785" cy="907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円/楕円 173">
              <a:extLst>
                <a:ext uri="{FF2B5EF4-FFF2-40B4-BE49-F238E27FC236}">
                  <a16:creationId xmlns:a16="http://schemas.microsoft.com/office/drawing/2014/main" id="{C179D03E-EC47-154D-AC53-F5E297A6AE1E}"/>
                </a:ext>
              </a:extLst>
            </p:cNvPr>
            <p:cNvSpPr/>
            <p:nvPr/>
          </p:nvSpPr>
          <p:spPr>
            <a:xfrm>
              <a:off x="1720353" y="5453773"/>
              <a:ext cx="90785" cy="907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5" name="グループ化 174">
            <a:extLst>
              <a:ext uri="{FF2B5EF4-FFF2-40B4-BE49-F238E27FC236}">
                <a16:creationId xmlns:a16="http://schemas.microsoft.com/office/drawing/2014/main" id="{B805D68F-A1A7-5B44-B3B1-CA71147409D3}"/>
              </a:ext>
            </a:extLst>
          </p:cNvPr>
          <p:cNvGrpSpPr/>
          <p:nvPr/>
        </p:nvGrpSpPr>
        <p:grpSpPr>
          <a:xfrm>
            <a:off x="5493473" y="4555598"/>
            <a:ext cx="1973543" cy="1411417"/>
            <a:chOff x="5548395" y="4691494"/>
            <a:chExt cx="1492311" cy="1067255"/>
          </a:xfrm>
        </p:grpSpPr>
        <p:cxnSp>
          <p:nvCxnSpPr>
            <p:cNvPr id="176" name="直線コネクタ 175">
              <a:extLst>
                <a:ext uri="{FF2B5EF4-FFF2-40B4-BE49-F238E27FC236}">
                  <a16:creationId xmlns:a16="http://schemas.microsoft.com/office/drawing/2014/main" id="{7F244138-DDB7-DD49-A6B8-589D385D590D}"/>
                </a:ext>
              </a:extLst>
            </p:cNvPr>
            <p:cNvCxnSpPr>
              <a:cxnSpLocks/>
              <a:stCxn id="189" idx="5"/>
              <a:endCxn id="184" idx="5"/>
            </p:cNvCxnSpPr>
            <p:nvPr/>
          </p:nvCxnSpPr>
          <p:spPr>
            <a:xfrm>
              <a:off x="5625887" y="4977357"/>
              <a:ext cx="382940" cy="2798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線コネクタ 176">
              <a:extLst>
                <a:ext uri="{FF2B5EF4-FFF2-40B4-BE49-F238E27FC236}">
                  <a16:creationId xmlns:a16="http://schemas.microsoft.com/office/drawing/2014/main" id="{08884977-C472-9143-AED2-4859BB0F68B7}"/>
                </a:ext>
              </a:extLst>
            </p:cNvPr>
            <p:cNvCxnSpPr>
              <a:cxnSpLocks/>
              <a:stCxn id="190" idx="7"/>
              <a:endCxn id="184" idx="7"/>
            </p:cNvCxnSpPr>
            <p:nvPr/>
          </p:nvCxnSpPr>
          <p:spPr>
            <a:xfrm flipV="1">
              <a:off x="5625885" y="5193024"/>
              <a:ext cx="382942" cy="2798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線コネクタ 177">
              <a:extLst>
                <a:ext uri="{FF2B5EF4-FFF2-40B4-BE49-F238E27FC236}">
                  <a16:creationId xmlns:a16="http://schemas.microsoft.com/office/drawing/2014/main" id="{E4B2F307-054A-EF46-A947-244EDED7B7C3}"/>
                </a:ext>
              </a:extLst>
            </p:cNvPr>
            <p:cNvCxnSpPr>
              <a:cxnSpLocks/>
              <a:stCxn id="185" idx="2"/>
              <a:endCxn id="184" idx="6"/>
            </p:cNvCxnSpPr>
            <p:nvPr/>
          </p:nvCxnSpPr>
          <p:spPr>
            <a:xfrm flipH="1">
              <a:off x="6022122" y="5225122"/>
              <a:ext cx="41850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線コネクタ 178">
              <a:extLst>
                <a:ext uri="{FF2B5EF4-FFF2-40B4-BE49-F238E27FC236}">
                  <a16:creationId xmlns:a16="http://schemas.microsoft.com/office/drawing/2014/main" id="{5763C9C0-4195-6A4F-ABDE-98457A21A65B}"/>
                </a:ext>
              </a:extLst>
            </p:cNvPr>
            <p:cNvCxnSpPr>
              <a:cxnSpLocks/>
              <a:stCxn id="183" idx="4"/>
              <a:endCxn id="185" idx="0"/>
            </p:cNvCxnSpPr>
            <p:nvPr/>
          </p:nvCxnSpPr>
          <p:spPr>
            <a:xfrm flipH="1">
              <a:off x="6486022" y="4782279"/>
              <a:ext cx="1" cy="397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線コネクタ 179">
              <a:extLst>
                <a:ext uri="{FF2B5EF4-FFF2-40B4-BE49-F238E27FC236}">
                  <a16:creationId xmlns:a16="http://schemas.microsoft.com/office/drawing/2014/main" id="{A350DC35-94E7-6D47-9F30-C382C82533D0}"/>
                </a:ext>
              </a:extLst>
            </p:cNvPr>
            <p:cNvCxnSpPr>
              <a:cxnSpLocks/>
              <a:stCxn id="185" idx="4"/>
              <a:endCxn id="187" idx="0"/>
            </p:cNvCxnSpPr>
            <p:nvPr/>
          </p:nvCxnSpPr>
          <p:spPr>
            <a:xfrm flipH="1">
              <a:off x="6486021" y="5270514"/>
              <a:ext cx="1" cy="397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線コネクタ 180">
              <a:extLst>
                <a:ext uri="{FF2B5EF4-FFF2-40B4-BE49-F238E27FC236}">
                  <a16:creationId xmlns:a16="http://schemas.microsoft.com/office/drawing/2014/main" id="{FBA71086-EB12-1148-BE09-B6D920E7645A}"/>
                </a:ext>
              </a:extLst>
            </p:cNvPr>
            <p:cNvCxnSpPr>
              <a:cxnSpLocks/>
              <a:stCxn id="188" idx="2"/>
              <a:endCxn id="185" idx="6"/>
            </p:cNvCxnSpPr>
            <p:nvPr/>
          </p:nvCxnSpPr>
          <p:spPr>
            <a:xfrm flipH="1">
              <a:off x="6531414" y="5225121"/>
              <a:ext cx="418507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線コネクタ 181">
              <a:extLst>
                <a:ext uri="{FF2B5EF4-FFF2-40B4-BE49-F238E27FC236}">
                  <a16:creationId xmlns:a16="http://schemas.microsoft.com/office/drawing/2014/main" id="{6717FBA7-7DC3-B946-BAD4-4BA848665937}"/>
                </a:ext>
              </a:extLst>
            </p:cNvPr>
            <p:cNvCxnSpPr>
              <a:cxnSpLocks/>
              <a:stCxn id="183" idx="5"/>
              <a:endCxn id="188" idx="1"/>
            </p:cNvCxnSpPr>
            <p:nvPr/>
          </p:nvCxnSpPr>
          <p:spPr>
            <a:xfrm>
              <a:off x="6518120" y="4768984"/>
              <a:ext cx="445096" cy="424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円/楕円 182">
              <a:extLst>
                <a:ext uri="{FF2B5EF4-FFF2-40B4-BE49-F238E27FC236}">
                  <a16:creationId xmlns:a16="http://schemas.microsoft.com/office/drawing/2014/main" id="{F8D9CF3D-A813-544C-A547-223E7B8B2FC0}"/>
                </a:ext>
              </a:extLst>
            </p:cNvPr>
            <p:cNvSpPr/>
            <p:nvPr/>
          </p:nvSpPr>
          <p:spPr>
            <a:xfrm>
              <a:off x="6440630" y="4691494"/>
              <a:ext cx="90785" cy="907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円/楕円 183">
              <a:extLst>
                <a:ext uri="{FF2B5EF4-FFF2-40B4-BE49-F238E27FC236}">
                  <a16:creationId xmlns:a16="http://schemas.microsoft.com/office/drawing/2014/main" id="{E10CF885-D59F-164A-A653-2DA4DE0EABF1}"/>
                </a:ext>
              </a:extLst>
            </p:cNvPr>
            <p:cNvSpPr/>
            <p:nvPr/>
          </p:nvSpPr>
          <p:spPr>
            <a:xfrm>
              <a:off x="5931337" y="5179729"/>
              <a:ext cx="90785" cy="907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円/楕円 184">
              <a:extLst>
                <a:ext uri="{FF2B5EF4-FFF2-40B4-BE49-F238E27FC236}">
                  <a16:creationId xmlns:a16="http://schemas.microsoft.com/office/drawing/2014/main" id="{BD4EF711-2B23-8A46-9812-9B4EA1B41A40}"/>
                </a:ext>
              </a:extLst>
            </p:cNvPr>
            <p:cNvSpPr/>
            <p:nvPr/>
          </p:nvSpPr>
          <p:spPr>
            <a:xfrm>
              <a:off x="6440629" y="5179729"/>
              <a:ext cx="90785" cy="90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6" name="直線コネクタ 185">
              <a:extLst>
                <a:ext uri="{FF2B5EF4-FFF2-40B4-BE49-F238E27FC236}">
                  <a16:creationId xmlns:a16="http://schemas.microsoft.com/office/drawing/2014/main" id="{9540E166-DEB0-9E41-978E-033CA32EFC26}"/>
                </a:ext>
              </a:extLst>
            </p:cNvPr>
            <p:cNvCxnSpPr>
              <a:cxnSpLocks/>
              <a:stCxn id="190" idx="5"/>
              <a:endCxn id="187" idx="2"/>
            </p:cNvCxnSpPr>
            <p:nvPr/>
          </p:nvCxnSpPr>
          <p:spPr>
            <a:xfrm>
              <a:off x="5625885" y="5537079"/>
              <a:ext cx="814743" cy="1762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円/楕円 186">
              <a:extLst>
                <a:ext uri="{FF2B5EF4-FFF2-40B4-BE49-F238E27FC236}">
                  <a16:creationId xmlns:a16="http://schemas.microsoft.com/office/drawing/2014/main" id="{9212B74D-4AB1-264C-A742-31885B65F222}"/>
                </a:ext>
              </a:extLst>
            </p:cNvPr>
            <p:cNvSpPr/>
            <p:nvPr/>
          </p:nvSpPr>
          <p:spPr>
            <a:xfrm>
              <a:off x="6440628" y="5667964"/>
              <a:ext cx="90785" cy="907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円/楕円 187">
              <a:extLst>
                <a:ext uri="{FF2B5EF4-FFF2-40B4-BE49-F238E27FC236}">
                  <a16:creationId xmlns:a16="http://schemas.microsoft.com/office/drawing/2014/main" id="{394B2CAA-BCF5-A346-9C92-6714DE8D7410}"/>
                </a:ext>
              </a:extLst>
            </p:cNvPr>
            <p:cNvSpPr/>
            <p:nvPr/>
          </p:nvSpPr>
          <p:spPr>
            <a:xfrm>
              <a:off x="6949921" y="5179728"/>
              <a:ext cx="90785" cy="90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円/楕円 188">
              <a:extLst>
                <a:ext uri="{FF2B5EF4-FFF2-40B4-BE49-F238E27FC236}">
                  <a16:creationId xmlns:a16="http://schemas.microsoft.com/office/drawing/2014/main" id="{5ABCA053-FABB-5E4A-B450-0AA2A01B58A3}"/>
                </a:ext>
              </a:extLst>
            </p:cNvPr>
            <p:cNvSpPr/>
            <p:nvPr/>
          </p:nvSpPr>
          <p:spPr>
            <a:xfrm>
              <a:off x="5548397" y="4899867"/>
              <a:ext cx="90785" cy="90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円/楕円 189">
              <a:extLst>
                <a:ext uri="{FF2B5EF4-FFF2-40B4-BE49-F238E27FC236}">
                  <a16:creationId xmlns:a16="http://schemas.microsoft.com/office/drawing/2014/main" id="{1BEE13FE-C322-C649-870D-637E74781D59}"/>
                </a:ext>
              </a:extLst>
            </p:cNvPr>
            <p:cNvSpPr/>
            <p:nvPr/>
          </p:nvSpPr>
          <p:spPr>
            <a:xfrm>
              <a:off x="5548395" y="5459589"/>
              <a:ext cx="90785" cy="90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1" name="右矢印 190">
            <a:extLst>
              <a:ext uri="{FF2B5EF4-FFF2-40B4-BE49-F238E27FC236}">
                <a16:creationId xmlns:a16="http://schemas.microsoft.com/office/drawing/2014/main" id="{D8EE3390-F6FD-8947-8EE0-EDD11BF853D7}"/>
              </a:ext>
            </a:extLst>
          </p:cNvPr>
          <p:cNvSpPr/>
          <p:nvPr/>
        </p:nvSpPr>
        <p:spPr>
          <a:xfrm>
            <a:off x="3627059" y="5007284"/>
            <a:ext cx="1793787" cy="424039"/>
          </a:xfrm>
          <a:prstGeom prst="rightArrow">
            <a:avLst>
              <a:gd name="adj1" fmla="val 50000"/>
              <a:gd name="adj2" fmla="val 96528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雲 191">
            <a:extLst>
              <a:ext uri="{FF2B5EF4-FFF2-40B4-BE49-F238E27FC236}">
                <a16:creationId xmlns:a16="http://schemas.microsoft.com/office/drawing/2014/main" id="{277310E4-1DBE-E646-802B-A89959880F22}"/>
              </a:ext>
            </a:extLst>
          </p:cNvPr>
          <p:cNvSpPr/>
          <p:nvPr/>
        </p:nvSpPr>
        <p:spPr>
          <a:xfrm>
            <a:off x="3991751" y="4877735"/>
            <a:ext cx="829550" cy="683136"/>
          </a:xfrm>
          <a:prstGeom prst="clou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590666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1800"/>
                  <a:t>遷移問題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少しずつの変形で</a:t>
                </a:r>
                <a:r>
                  <a:rPr lang="en-US" altLang="ja-JP" sz="1800" dirty="0"/>
                  <a:t>, </a:t>
                </a:r>
                <a:r>
                  <a:rPr lang="ja-JP" altLang="en-US" sz="1800">
                    <a:solidFill>
                      <a:srgbClr val="FF0000"/>
                    </a:solidFill>
                  </a:rPr>
                  <a:t>途中でも解の性質を保ちながら</a:t>
                </a:r>
                <a:endParaRPr lang="en-US" altLang="ja-JP" sz="1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sz="1800"/>
                  <a:t>　　　　　</a:t>
                </a:r>
                <a:r>
                  <a:rPr lang="en-US" altLang="ja-JP" sz="1800" dirty="0"/>
                  <a:t>  1</a:t>
                </a:r>
                <a:r>
                  <a:rPr lang="ja-JP" altLang="en-US" sz="1800"/>
                  <a:t>つの実行可能解を別の実行可能解に変形できるか？</a:t>
                </a:r>
                <a:endParaRPr lang="en-US" altLang="ja-JP" sz="1800" dirty="0"/>
              </a:p>
              <a:p>
                <a:r>
                  <a:rPr lang="ja-JP" altLang="en-US" sz="1800"/>
                  <a:t>メジャーなルールは</a:t>
                </a:r>
                <a:r>
                  <a:rPr lang="en-US" altLang="ja-JP" sz="1800" dirty="0"/>
                  <a:t>3</a:t>
                </a:r>
                <a:r>
                  <a:rPr lang="ja-JP" altLang="en-US" sz="1800"/>
                  <a:t>つ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それぞれ</a:t>
                </a:r>
                <a:r>
                  <a:rPr lang="en-US" altLang="ja-JP" sz="1800" dirty="0"/>
                  <a:t>1</a:t>
                </a:r>
                <a:r>
                  <a:rPr lang="ja-JP" altLang="en-US" sz="1800"/>
                  <a:t>ステップでトークンを</a:t>
                </a:r>
                <a:r>
                  <a:rPr lang="en-US" altLang="ja-JP" sz="1800" dirty="0"/>
                  <a:t>…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Sliding (TS) : </a:t>
                </a:r>
                <a:r>
                  <a:rPr lang="ja-JP" altLang="en-US" sz="1800"/>
                  <a:t>辺に沿ってスライドさせる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Jumping (TJ) : </a:t>
                </a:r>
                <a:r>
                  <a:rPr lang="ja-JP" altLang="en-US" sz="1800"/>
                  <a:t>ある点からある点へジャンプさせる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Addition/Removal (TAR) : 1</a:t>
                </a:r>
                <a:r>
                  <a:rPr lang="ja-JP" altLang="en-US" sz="1800"/>
                  <a:t>つ加える</a:t>
                </a:r>
                <a:r>
                  <a:rPr lang="en-US" altLang="ja-JP" sz="1800" dirty="0"/>
                  <a:t>, </a:t>
                </a:r>
                <a:r>
                  <a:rPr lang="ja-JP" altLang="en-US" sz="1800"/>
                  <a:t>または</a:t>
                </a:r>
                <a:r>
                  <a:rPr lang="en-US" altLang="ja-JP" sz="1800" dirty="0"/>
                  <a:t> </a:t>
                </a:r>
                <a:r>
                  <a:rPr lang="ja-JP" altLang="en-US" sz="1800"/>
                  <a:t>削除する</a:t>
                </a:r>
                <a:endParaRPr lang="en-US" altLang="ja-JP" sz="1800" dirty="0"/>
              </a:p>
              <a:p>
                <a:pPr marL="457200" lvl="1" indent="0">
                  <a:buNone/>
                </a:pPr>
                <a:r>
                  <a:rPr lang="ja-JP" altLang="en-US" sz="1800"/>
                  <a:t>　</a:t>
                </a:r>
                <a:r>
                  <a:rPr lang="en-US" altLang="ja-JP" sz="1800" dirty="0"/>
                  <a:t>(TAR </a:t>
                </a:r>
                <a:r>
                  <a:rPr lang="ja-JP" altLang="en-US" sz="1800"/>
                  <a:t>はサイズが</a:t>
                </a:r>
                <a:r>
                  <a:rPr lang="en-US" altLang="ja-JP" sz="1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 </a:t>
                </a:r>
                <a:r>
                  <a:rPr lang="ja-JP" altLang="en-US" sz="1800" dirty="0"/>
                  <a:t>に指定されて</a:t>
                </a:r>
                <a:r>
                  <a:rPr lang="ja-JP" altLang="en-US" sz="1800"/>
                  <a:t>いるので</a:t>
                </a:r>
                <a:r>
                  <a:rPr lang="en-US" altLang="ja-JP" sz="1800" dirty="0"/>
                  <a:t>, TAR(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) </a:t>
                </a:r>
                <a:r>
                  <a:rPr lang="ja-JP" altLang="en-US" sz="1800"/>
                  <a:t>とも書く</a:t>
                </a:r>
                <a:r>
                  <a:rPr lang="en-US" altLang="ja-JP" sz="1800" dirty="0"/>
                  <a:t>)</a:t>
                </a:r>
              </a:p>
              <a:p>
                <a:pPr marL="0" indent="0">
                  <a:buNone/>
                </a:pPr>
                <a:r>
                  <a:rPr lang="ja-JP" altLang="en-US" sz="1800"/>
                  <a:t>　</a:t>
                </a:r>
                <a:r>
                  <a:rPr lang="en-US" altLang="ja-JP" sz="1800" dirty="0"/>
                  <a:t>(</a:t>
                </a:r>
                <a:r>
                  <a:rPr lang="ja-JP" altLang="en-US" sz="1800"/>
                  <a:t>例</a:t>
                </a:r>
                <a:r>
                  <a:rPr lang="en-US" altLang="ja-JP" sz="1800" dirty="0"/>
                  <a:t>) Vertex Cover Reconfiguration under 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altLang="ja-JP" sz="1800" dirty="0"/>
              </a:p>
              <a:p>
                <a:pPr marL="0" indent="0">
                  <a:buNone/>
                </a:pPr>
                <a:r>
                  <a:rPr lang="en-US" altLang="ja-JP" sz="1800" dirty="0"/>
                  <a:t>	</a:t>
                </a:r>
                <a:r>
                  <a:rPr lang="ja-JP" altLang="en-US" sz="1800"/>
                  <a:t>左下の配置を点スライドで</a:t>
                </a:r>
                <a:r>
                  <a:rPr lang="en-US" altLang="ja-JP" sz="1800" dirty="0"/>
                  <a:t>, </a:t>
                </a:r>
                <a:r>
                  <a:rPr lang="en-US" altLang="ja-JP" sz="1800" dirty="0">
                    <a:solidFill>
                      <a:srgbClr val="FF0000"/>
                    </a:solidFill>
                  </a:rPr>
                  <a:t>VC</a:t>
                </a:r>
                <a:r>
                  <a:rPr lang="ja-JP" altLang="en-US" sz="1800">
                    <a:solidFill>
                      <a:srgbClr val="FF0000"/>
                    </a:solidFill>
                  </a:rPr>
                  <a:t>を保ちつつ</a:t>
                </a:r>
                <a:r>
                  <a:rPr lang="ja-JP" altLang="en-US" sz="1800"/>
                  <a:t>右に遷移できるか？</a:t>
                </a: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482" t="-12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四角形吹き出し 9">
            <a:extLst>
              <a:ext uri="{FF2B5EF4-FFF2-40B4-BE49-F238E27FC236}">
                <a16:creationId xmlns:a16="http://schemas.microsoft.com/office/drawing/2014/main" id="{66437411-2439-E548-9753-97D92C8E7EA3}"/>
              </a:ext>
            </a:extLst>
          </p:cNvPr>
          <p:cNvSpPr/>
          <p:nvPr/>
        </p:nvSpPr>
        <p:spPr>
          <a:xfrm>
            <a:off x="1066801" y="1190035"/>
            <a:ext cx="6313178" cy="2508226"/>
          </a:xfrm>
          <a:prstGeom prst="wedgeRectCallout">
            <a:avLst>
              <a:gd name="adj1" fmla="val -2384"/>
              <a:gd name="adj2" fmla="val 6509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7F9FE685-A125-074A-B0E9-DE95A3FBCE5D}"/>
              </a:ext>
            </a:extLst>
          </p:cNvPr>
          <p:cNvCxnSpPr>
            <a:cxnSpLocks/>
            <a:stCxn id="84" idx="5"/>
            <a:endCxn id="79" idx="5"/>
          </p:cNvCxnSpPr>
          <p:nvPr/>
        </p:nvCxnSpPr>
        <p:spPr>
          <a:xfrm>
            <a:off x="1367787" y="2393307"/>
            <a:ext cx="382940" cy="279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284A14EF-2A70-CF48-A5CB-4900871A71BF}"/>
              </a:ext>
            </a:extLst>
          </p:cNvPr>
          <p:cNvCxnSpPr>
            <a:cxnSpLocks/>
            <a:stCxn id="85" idx="7"/>
            <a:endCxn id="79" idx="7"/>
          </p:cNvCxnSpPr>
          <p:nvPr/>
        </p:nvCxnSpPr>
        <p:spPr>
          <a:xfrm flipV="1">
            <a:off x="1367785" y="2608974"/>
            <a:ext cx="382942" cy="2798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6FB5F175-4EE9-D74A-B80F-2EF049A3AB72}"/>
              </a:ext>
            </a:extLst>
          </p:cNvPr>
          <p:cNvCxnSpPr>
            <a:cxnSpLocks/>
            <a:stCxn id="80" idx="2"/>
            <a:endCxn id="79" idx="6"/>
          </p:cNvCxnSpPr>
          <p:nvPr/>
        </p:nvCxnSpPr>
        <p:spPr>
          <a:xfrm flipH="1">
            <a:off x="1764022" y="2641072"/>
            <a:ext cx="4185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51C2DC25-117B-D74F-8F94-90B81836B558}"/>
              </a:ext>
            </a:extLst>
          </p:cNvPr>
          <p:cNvCxnSpPr>
            <a:cxnSpLocks/>
            <a:stCxn id="78" idx="4"/>
            <a:endCxn id="80" idx="0"/>
          </p:cNvCxnSpPr>
          <p:nvPr/>
        </p:nvCxnSpPr>
        <p:spPr>
          <a:xfrm flipH="1">
            <a:off x="2227922" y="2198229"/>
            <a:ext cx="1" cy="397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04D8334E-5D7C-3F41-96A0-3DFE812B136E}"/>
              </a:ext>
            </a:extLst>
          </p:cNvPr>
          <p:cNvCxnSpPr>
            <a:cxnSpLocks/>
            <a:stCxn id="80" idx="4"/>
            <a:endCxn id="82" idx="0"/>
          </p:cNvCxnSpPr>
          <p:nvPr/>
        </p:nvCxnSpPr>
        <p:spPr>
          <a:xfrm flipH="1">
            <a:off x="2227921" y="2686464"/>
            <a:ext cx="1" cy="397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7D2C66FB-743F-674D-8A07-05A9280191E8}"/>
              </a:ext>
            </a:extLst>
          </p:cNvPr>
          <p:cNvCxnSpPr>
            <a:cxnSpLocks/>
            <a:stCxn id="83" idx="2"/>
            <a:endCxn id="80" idx="6"/>
          </p:cNvCxnSpPr>
          <p:nvPr/>
        </p:nvCxnSpPr>
        <p:spPr>
          <a:xfrm flipH="1">
            <a:off x="2273314" y="2641071"/>
            <a:ext cx="41850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C729F741-C8B0-2E47-87BA-A99D22F5C60A}"/>
              </a:ext>
            </a:extLst>
          </p:cNvPr>
          <p:cNvCxnSpPr>
            <a:cxnSpLocks/>
            <a:stCxn id="78" idx="5"/>
            <a:endCxn id="83" idx="1"/>
          </p:cNvCxnSpPr>
          <p:nvPr/>
        </p:nvCxnSpPr>
        <p:spPr>
          <a:xfrm>
            <a:off x="2260020" y="2184934"/>
            <a:ext cx="445096" cy="4240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円/楕円 77">
            <a:extLst>
              <a:ext uri="{FF2B5EF4-FFF2-40B4-BE49-F238E27FC236}">
                <a16:creationId xmlns:a16="http://schemas.microsoft.com/office/drawing/2014/main" id="{1F48C044-4BF4-9645-8CC2-89BDD58E0743}"/>
              </a:ext>
            </a:extLst>
          </p:cNvPr>
          <p:cNvSpPr/>
          <p:nvPr/>
        </p:nvSpPr>
        <p:spPr>
          <a:xfrm>
            <a:off x="2182530" y="2107444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>
            <a:extLst>
              <a:ext uri="{FF2B5EF4-FFF2-40B4-BE49-F238E27FC236}">
                <a16:creationId xmlns:a16="http://schemas.microsoft.com/office/drawing/2014/main" id="{E2EB538C-BBA7-0444-AF1D-BEBDD013D7F8}"/>
              </a:ext>
            </a:extLst>
          </p:cNvPr>
          <p:cNvSpPr/>
          <p:nvPr/>
        </p:nvSpPr>
        <p:spPr>
          <a:xfrm>
            <a:off x="1673237" y="2595679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>
            <a:extLst>
              <a:ext uri="{FF2B5EF4-FFF2-40B4-BE49-F238E27FC236}">
                <a16:creationId xmlns:a16="http://schemas.microsoft.com/office/drawing/2014/main" id="{63BC28A3-0340-AB4A-B94E-77992692D85B}"/>
              </a:ext>
            </a:extLst>
          </p:cNvPr>
          <p:cNvSpPr/>
          <p:nvPr/>
        </p:nvSpPr>
        <p:spPr>
          <a:xfrm>
            <a:off x="2182529" y="2595679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15E2A6B6-6A03-C749-9795-3F0E85A7BD90}"/>
              </a:ext>
            </a:extLst>
          </p:cNvPr>
          <p:cNvCxnSpPr>
            <a:cxnSpLocks/>
            <a:stCxn id="85" idx="5"/>
            <a:endCxn id="82" idx="2"/>
          </p:cNvCxnSpPr>
          <p:nvPr/>
        </p:nvCxnSpPr>
        <p:spPr>
          <a:xfrm>
            <a:off x="1367785" y="2953029"/>
            <a:ext cx="814743" cy="1762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円/楕円 81">
            <a:extLst>
              <a:ext uri="{FF2B5EF4-FFF2-40B4-BE49-F238E27FC236}">
                <a16:creationId xmlns:a16="http://schemas.microsoft.com/office/drawing/2014/main" id="{335C20E9-2FA9-8141-AC91-60BB129FC693}"/>
              </a:ext>
            </a:extLst>
          </p:cNvPr>
          <p:cNvSpPr/>
          <p:nvPr/>
        </p:nvSpPr>
        <p:spPr>
          <a:xfrm>
            <a:off x="2182528" y="3083914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>
            <a:extLst>
              <a:ext uri="{FF2B5EF4-FFF2-40B4-BE49-F238E27FC236}">
                <a16:creationId xmlns:a16="http://schemas.microsoft.com/office/drawing/2014/main" id="{E50CB9EC-C4B9-E045-A860-BA564B85ADF1}"/>
              </a:ext>
            </a:extLst>
          </p:cNvPr>
          <p:cNvSpPr/>
          <p:nvPr/>
        </p:nvSpPr>
        <p:spPr>
          <a:xfrm>
            <a:off x="2691821" y="2595678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>
            <a:extLst>
              <a:ext uri="{FF2B5EF4-FFF2-40B4-BE49-F238E27FC236}">
                <a16:creationId xmlns:a16="http://schemas.microsoft.com/office/drawing/2014/main" id="{E5B41EE0-DB64-AF43-939E-59F4D3FD1431}"/>
              </a:ext>
            </a:extLst>
          </p:cNvPr>
          <p:cNvSpPr/>
          <p:nvPr/>
        </p:nvSpPr>
        <p:spPr>
          <a:xfrm>
            <a:off x="1290297" y="2315817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>
            <a:extLst>
              <a:ext uri="{FF2B5EF4-FFF2-40B4-BE49-F238E27FC236}">
                <a16:creationId xmlns:a16="http://schemas.microsoft.com/office/drawing/2014/main" id="{D82F2832-B4C2-1844-80CF-6692B5E98A60}"/>
              </a:ext>
            </a:extLst>
          </p:cNvPr>
          <p:cNvSpPr/>
          <p:nvPr/>
        </p:nvSpPr>
        <p:spPr>
          <a:xfrm>
            <a:off x="1290295" y="2875539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03EF71A-1004-CB4C-B908-67134134BCEE}"/>
              </a:ext>
            </a:extLst>
          </p:cNvPr>
          <p:cNvSpPr txBox="1"/>
          <p:nvPr/>
        </p:nvSpPr>
        <p:spPr>
          <a:xfrm>
            <a:off x="1392778" y="1258227"/>
            <a:ext cx="587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Yes!</a:t>
            </a:r>
            <a:r>
              <a:rPr kumimoji="1" lang="en-US" altLang="ja-JP" sz="2000" dirty="0"/>
              <a:t>: </a:t>
            </a:r>
            <a:r>
              <a:rPr kumimoji="1" lang="ja-JP" altLang="en-US" sz="2000"/>
              <a:t>各状態も</a:t>
            </a:r>
            <a:r>
              <a:rPr kumimoji="1" lang="en-US" altLang="ja-JP" sz="2000" dirty="0"/>
              <a:t>vertex cover </a:t>
            </a:r>
            <a:r>
              <a:rPr kumimoji="1" lang="ja-JP" altLang="en-US" sz="2000"/>
              <a:t>を満たす</a:t>
            </a:r>
            <a:endParaRPr kumimoji="1" lang="ja-JP" altLang="en-US" sz="2800"/>
          </a:p>
        </p:txBody>
      </p:sp>
      <p:sp>
        <p:nvSpPr>
          <p:cNvPr id="18" name="下矢印 17">
            <a:extLst>
              <a:ext uri="{FF2B5EF4-FFF2-40B4-BE49-F238E27FC236}">
                <a16:creationId xmlns:a16="http://schemas.microsoft.com/office/drawing/2014/main" id="{18EAC2EE-E188-514A-A1CE-03095CD8E450}"/>
              </a:ext>
            </a:extLst>
          </p:cNvPr>
          <p:cNvSpPr/>
          <p:nvPr/>
        </p:nvSpPr>
        <p:spPr>
          <a:xfrm>
            <a:off x="2008806" y="2185350"/>
            <a:ext cx="146077" cy="397449"/>
          </a:xfrm>
          <a:prstGeom prst="downArrow">
            <a:avLst>
              <a:gd name="adj1" fmla="val 35096"/>
              <a:gd name="adj2" fmla="val 131972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3C193C86-D37B-F149-A176-4916473D68A9}"/>
              </a:ext>
            </a:extLst>
          </p:cNvPr>
          <p:cNvCxnSpPr>
            <a:cxnSpLocks/>
            <a:stCxn id="115" idx="5"/>
            <a:endCxn id="110" idx="5"/>
          </p:cNvCxnSpPr>
          <p:nvPr/>
        </p:nvCxnSpPr>
        <p:spPr>
          <a:xfrm>
            <a:off x="3551959" y="2392943"/>
            <a:ext cx="382940" cy="279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79EA88DD-25BC-3B42-BA2C-686C0FF00609}"/>
              </a:ext>
            </a:extLst>
          </p:cNvPr>
          <p:cNvCxnSpPr>
            <a:cxnSpLocks/>
            <a:stCxn id="116" idx="7"/>
            <a:endCxn id="110" idx="7"/>
          </p:cNvCxnSpPr>
          <p:nvPr/>
        </p:nvCxnSpPr>
        <p:spPr>
          <a:xfrm flipV="1">
            <a:off x="3551957" y="2608610"/>
            <a:ext cx="382942" cy="2798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1549B19A-E481-1E40-900A-EA7A33540871}"/>
              </a:ext>
            </a:extLst>
          </p:cNvPr>
          <p:cNvCxnSpPr>
            <a:cxnSpLocks/>
            <a:stCxn id="111" idx="2"/>
            <a:endCxn id="110" idx="6"/>
          </p:cNvCxnSpPr>
          <p:nvPr/>
        </p:nvCxnSpPr>
        <p:spPr>
          <a:xfrm flipH="1">
            <a:off x="3948194" y="2640708"/>
            <a:ext cx="4185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40CCAFE6-1A7B-C346-A752-981BAF663597}"/>
              </a:ext>
            </a:extLst>
          </p:cNvPr>
          <p:cNvCxnSpPr>
            <a:cxnSpLocks/>
            <a:stCxn id="109" idx="4"/>
            <a:endCxn id="111" idx="0"/>
          </p:cNvCxnSpPr>
          <p:nvPr/>
        </p:nvCxnSpPr>
        <p:spPr>
          <a:xfrm flipH="1">
            <a:off x="4412094" y="2197865"/>
            <a:ext cx="1" cy="397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123A1E1D-2F78-2843-9E6A-BA671FC3BB9C}"/>
              </a:ext>
            </a:extLst>
          </p:cNvPr>
          <p:cNvCxnSpPr>
            <a:cxnSpLocks/>
            <a:stCxn id="111" idx="4"/>
            <a:endCxn id="113" idx="0"/>
          </p:cNvCxnSpPr>
          <p:nvPr/>
        </p:nvCxnSpPr>
        <p:spPr>
          <a:xfrm flipH="1">
            <a:off x="4412093" y="2686100"/>
            <a:ext cx="1" cy="397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0B46E9E5-AE2B-5F40-B8F8-96653D5EF4B6}"/>
              </a:ext>
            </a:extLst>
          </p:cNvPr>
          <p:cNvCxnSpPr>
            <a:cxnSpLocks/>
            <a:stCxn id="114" idx="2"/>
            <a:endCxn id="111" idx="6"/>
          </p:cNvCxnSpPr>
          <p:nvPr/>
        </p:nvCxnSpPr>
        <p:spPr>
          <a:xfrm flipH="1">
            <a:off x="4457486" y="2640707"/>
            <a:ext cx="41850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422F793F-294E-D446-BADF-A1BD1AA52732}"/>
              </a:ext>
            </a:extLst>
          </p:cNvPr>
          <p:cNvCxnSpPr>
            <a:cxnSpLocks/>
            <a:stCxn id="109" idx="5"/>
            <a:endCxn id="114" idx="1"/>
          </p:cNvCxnSpPr>
          <p:nvPr/>
        </p:nvCxnSpPr>
        <p:spPr>
          <a:xfrm>
            <a:off x="4444192" y="2184570"/>
            <a:ext cx="445096" cy="4240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円/楕円 108">
            <a:extLst>
              <a:ext uri="{FF2B5EF4-FFF2-40B4-BE49-F238E27FC236}">
                <a16:creationId xmlns:a16="http://schemas.microsoft.com/office/drawing/2014/main" id="{C2AD2366-85AE-204B-B87B-4E7227721F18}"/>
              </a:ext>
            </a:extLst>
          </p:cNvPr>
          <p:cNvSpPr/>
          <p:nvPr/>
        </p:nvSpPr>
        <p:spPr>
          <a:xfrm>
            <a:off x="4366702" y="2107080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9F2AA49A-6D70-C148-91EA-96F80C28DD7A}"/>
              </a:ext>
            </a:extLst>
          </p:cNvPr>
          <p:cNvSpPr/>
          <p:nvPr/>
        </p:nvSpPr>
        <p:spPr>
          <a:xfrm>
            <a:off x="3857409" y="2595315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DC5E8FFB-F4DD-4C4F-B271-F56C82D83EAF}"/>
              </a:ext>
            </a:extLst>
          </p:cNvPr>
          <p:cNvSpPr/>
          <p:nvPr/>
        </p:nvSpPr>
        <p:spPr>
          <a:xfrm>
            <a:off x="4366701" y="2595315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2" name="直線コネクタ 111">
            <a:extLst>
              <a:ext uri="{FF2B5EF4-FFF2-40B4-BE49-F238E27FC236}">
                <a16:creationId xmlns:a16="http://schemas.microsoft.com/office/drawing/2014/main" id="{FA6FCDE5-FC54-624E-9EF2-543EB9ECF895}"/>
              </a:ext>
            </a:extLst>
          </p:cNvPr>
          <p:cNvCxnSpPr>
            <a:cxnSpLocks/>
            <a:stCxn id="116" idx="5"/>
            <a:endCxn id="113" idx="2"/>
          </p:cNvCxnSpPr>
          <p:nvPr/>
        </p:nvCxnSpPr>
        <p:spPr>
          <a:xfrm>
            <a:off x="3551957" y="2952665"/>
            <a:ext cx="814743" cy="1762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AC294DFE-6CC2-134A-9F97-ED1DA4C339D5}"/>
              </a:ext>
            </a:extLst>
          </p:cNvPr>
          <p:cNvSpPr/>
          <p:nvPr/>
        </p:nvSpPr>
        <p:spPr>
          <a:xfrm>
            <a:off x="4366700" y="3083550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>
            <a:extLst>
              <a:ext uri="{FF2B5EF4-FFF2-40B4-BE49-F238E27FC236}">
                <a16:creationId xmlns:a16="http://schemas.microsoft.com/office/drawing/2014/main" id="{59734D02-D848-1846-9B95-3C317BB72C76}"/>
              </a:ext>
            </a:extLst>
          </p:cNvPr>
          <p:cNvSpPr/>
          <p:nvPr/>
        </p:nvSpPr>
        <p:spPr>
          <a:xfrm>
            <a:off x="4875993" y="2595314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>
            <a:extLst>
              <a:ext uri="{FF2B5EF4-FFF2-40B4-BE49-F238E27FC236}">
                <a16:creationId xmlns:a16="http://schemas.microsoft.com/office/drawing/2014/main" id="{3F956EC5-19B7-2D43-86F6-A868A4D507B3}"/>
              </a:ext>
            </a:extLst>
          </p:cNvPr>
          <p:cNvSpPr/>
          <p:nvPr/>
        </p:nvSpPr>
        <p:spPr>
          <a:xfrm>
            <a:off x="3474469" y="2315453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>
            <a:extLst>
              <a:ext uri="{FF2B5EF4-FFF2-40B4-BE49-F238E27FC236}">
                <a16:creationId xmlns:a16="http://schemas.microsoft.com/office/drawing/2014/main" id="{3E53AFD4-EB3A-3644-ABB6-12DE55419153}"/>
              </a:ext>
            </a:extLst>
          </p:cNvPr>
          <p:cNvSpPr/>
          <p:nvPr/>
        </p:nvSpPr>
        <p:spPr>
          <a:xfrm>
            <a:off x="3474467" y="2875175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下矢印 116">
            <a:extLst>
              <a:ext uri="{FF2B5EF4-FFF2-40B4-BE49-F238E27FC236}">
                <a16:creationId xmlns:a16="http://schemas.microsoft.com/office/drawing/2014/main" id="{6CDD49AD-9188-D340-BB58-491666D784EC}"/>
              </a:ext>
            </a:extLst>
          </p:cNvPr>
          <p:cNvSpPr/>
          <p:nvPr/>
        </p:nvSpPr>
        <p:spPr>
          <a:xfrm rot="6133029">
            <a:off x="3833869" y="2812052"/>
            <a:ext cx="146077" cy="740621"/>
          </a:xfrm>
          <a:prstGeom prst="downArrow">
            <a:avLst>
              <a:gd name="adj1" fmla="val 35096"/>
              <a:gd name="adj2" fmla="val 131972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5365B9E7-528F-A846-99EF-DFA9C2619539}"/>
              </a:ext>
            </a:extLst>
          </p:cNvPr>
          <p:cNvCxnSpPr>
            <a:cxnSpLocks/>
            <a:stCxn id="147" idx="5"/>
            <a:endCxn id="142" idx="5"/>
          </p:cNvCxnSpPr>
          <p:nvPr/>
        </p:nvCxnSpPr>
        <p:spPr>
          <a:xfrm>
            <a:off x="5811160" y="2392943"/>
            <a:ext cx="382940" cy="279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>
            <a:extLst>
              <a:ext uri="{FF2B5EF4-FFF2-40B4-BE49-F238E27FC236}">
                <a16:creationId xmlns:a16="http://schemas.microsoft.com/office/drawing/2014/main" id="{B8C459AB-009B-044A-B523-392DA58A997D}"/>
              </a:ext>
            </a:extLst>
          </p:cNvPr>
          <p:cNvCxnSpPr>
            <a:cxnSpLocks/>
            <a:stCxn id="148" idx="7"/>
            <a:endCxn id="142" idx="7"/>
          </p:cNvCxnSpPr>
          <p:nvPr/>
        </p:nvCxnSpPr>
        <p:spPr>
          <a:xfrm flipV="1">
            <a:off x="5811158" y="2608610"/>
            <a:ext cx="382942" cy="2798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822E8700-6339-0B40-A46C-BD2F2D44DBD7}"/>
              </a:ext>
            </a:extLst>
          </p:cNvPr>
          <p:cNvCxnSpPr>
            <a:cxnSpLocks/>
            <a:stCxn id="143" idx="2"/>
            <a:endCxn id="142" idx="6"/>
          </p:cNvCxnSpPr>
          <p:nvPr/>
        </p:nvCxnSpPr>
        <p:spPr>
          <a:xfrm flipH="1">
            <a:off x="6207395" y="2640708"/>
            <a:ext cx="4185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6A6B7662-ADE1-F148-B6D3-F77D1278BB06}"/>
              </a:ext>
            </a:extLst>
          </p:cNvPr>
          <p:cNvCxnSpPr>
            <a:cxnSpLocks/>
            <a:stCxn id="141" idx="4"/>
            <a:endCxn id="143" idx="0"/>
          </p:cNvCxnSpPr>
          <p:nvPr/>
        </p:nvCxnSpPr>
        <p:spPr>
          <a:xfrm flipH="1">
            <a:off x="6671295" y="2197865"/>
            <a:ext cx="1" cy="397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7B295CC6-80AC-0543-9614-CAD1215BDFD7}"/>
              </a:ext>
            </a:extLst>
          </p:cNvPr>
          <p:cNvCxnSpPr>
            <a:cxnSpLocks/>
            <a:stCxn id="143" idx="4"/>
            <a:endCxn id="145" idx="0"/>
          </p:cNvCxnSpPr>
          <p:nvPr/>
        </p:nvCxnSpPr>
        <p:spPr>
          <a:xfrm flipH="1">
            <a:off x="6671294" y="2686100"/>
            <a:ext cx="1" cy="397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38879548-997E-D744-B19A-A1F03FCC0B94}"/>
              </a:ext>
            </a:extLst>
          </p:cNvPr>
          <p:cNvCxnSpPr>
            <a:cxnSpLocks/>
            <a:stCxn id="146" idx="2"/>
            <a:endCxn id="143" idx="6"/>
          </p:cNvCxnSpPr>
          <p:nvPr/>
        </p:nvCxnSpPr>
        <p:spPr>
          <a:xfrm flipH="1">
            <a:off x="6716687" y="2640707"/>
            <a:ext cx="41850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>
            <a:extLst>
              <a:ext uri="{FF2B5EF4-FFF2-40B4-BE49-F238E27FC236}">
                <a16:creationId xmlns:a16="http://schemas.microsoft.com/office/drawing/2014/main" id="{8D1A2260-29AA-AF4F-B822-46FFC1A57E90}"/>
              </a:ext>
            </a:extLst>
          </p:cNvPr>
          <p:cNvCxnSpPr>
            <a:cxnSpLocks/>
            <a:stCxn id="141" idx="5"/>
            <a:endCxn id="146" idx="1"/>
          </p:cNvCxnSpPr>
          <p:nvPr/>
        </p:nvCxnSpPr>
        <p:spPr>
          <a:xfrm>
            <a:off x="6703393" y="2184570"/>
            <a:ext cx="445096" cy="4240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FB6455E4-FB8F-D84F-A55C-7A83B37BCF93}"/>
              </a:ext>
            </a:extLst>
          </p:cNvPr>
          <p:cNvSpPr/>
          <p:nvPr/>
        </p:nvSpPr>
        <p:spPr>
          <a:xfrm>
            <a:off x="6625903" y="2107080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>
            <a:extLst>
              <a:ext uri="{FF2B5EF4-FFF2-40B4-BE49-F238E27FC236}">
                <a16:creationId xmlns:a16="http://schemas.microsoft.com/office/drawing/2014/main" id="{9DBC7BFC-53AE-8843-98A4-88049FB194BE}"/>
              </a:ext>
            </a:extLst>
          </p:cNvPr>
          <p:cNvSpPr/>
          <p:nvPr/>
        </p:nvSpPr>
        <p:spPr>
          <a:xfrm>
            <a:off x="6116610" y="2595315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3" name="円/楕円 142">
            <a:extLst>
              <a:ext uri="{FF2B5EF4-FFF2-40B4-BE49-F238E27FC236}">
                <a16:creationId xmlns:a16="http://schemas.microsoft.com/office/drawing/2014/main" id="{2FE8833E-A6F6-F142-B219-621094CFBC15}"/>
              </a:ext>
            </a:extLst>
          </p:cNvPr>
          <p:cNvSpPr/>
          <p:nvPr/>
        </p:nvSpPr>
        <p:spPr>
          <a:xfrm>
            <a:off x="6625902" y="2595315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4" name="直線コネクタ 143">
            <a:extLst>
              <a:ext uri="{FF2B5EF4-FFF2-40B4-BE49-F238E27FC236}">
                <a16:creationId xmlns:a16="http://schemas.microsoft.com/office/drawing/2014/main" id="{0ABB7AAC-D347-414E-AE55-752D9341944E}"/>
              </a:ext>
            </a:extLst>
          </p:cNvPr>
          <p:cNvCxnSpPr>
            <a:cxnSpLocks/>
            <a:stCxn id="148" idx="5"/>
            <a:endCxn id="145" idx="2"/>
          </p:cNvCxnSpPr>
          <p:nvPr/>
        </p:nvCxnSpPr>
        <p:spPr>
          <a:xfrm>
            <a:off x="5811158" y="2952665"/>
            <a:ext cx="814743" cy="1762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円/楕円 144">
            <a:extLst>
              <a:ext uri="{FF2B5EF4-FFF2-40B4-BE49-F238E27FC236}">
                <a16:creationId xmlns:a16="http://schemas.microsoft.com/office/drawing/2014/main" id="{261E5548-91EC-104B-A059-9A41B827B198}"/>
              </a:ext>
            </a:extLst>
          </p:cNvPr>
          <p:cNvSpPr/>
          <p:nvPr/>
        </p:nvSpPr>
        <p:spPr>
          <a:xfrm>
            <a:off x="6625901" y="3083550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>
            <a:extLst>
              <a:ext uri="{FF2B5EF4-FFF2-40B4-BE49-F238E27FC236}">
                <a16:creationId xmlns:a16="http://schemas.microsoft.com/office/drawing/2014/main" id="{EFBDA73C-FBE8-2145-B4D7-EEEA7FFCB0BC}"/>
              </a:ext>
            </a:extLst>
          </p:cNvPr>
          <p:cNvSpPr/>
          <p:nvPr/>
        </p:nvSpPr>
        <p:spPr>
          <a:xfrm>
            <a:off x="7135194" y="2595314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>
            <a:extLst>
              <a:ext uri="{FF2B5EF4-FFF2-40B4-BE49-F238E27FC236}">
                <a16:creationId xmlns:a16="http://schemas.microsoft.com/office/drawing/2014/main" id="{076DB585-1D06-EC4E-9CE8-048B110CF3D5}"/>
              </a:ext>
            </a:extLst>
          </p:cNvPr>
          <p:cNvSpPr/>
          <p:nvPr/>
        </p:nvSpPr>
        <p:spPr>
          <a:xfrm>
            <a:off x="5733670" y="2315453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>
            <a:extLst>
              <a:ext uri="{FF2B5EF4-FFF2-40B4-BE49-F238E27FC236}">
                <a16:creationId xmlns:a16="http://schemas.microsoft.com/office/drawing/2014/main" id="{4F1CA4AB-93B7-C74F-A0E8-9DF8D5A3F928}"/>
              </a:ext>
            </a:extLst>
          </p:cNvPr>
          <p:cNvSpPr/>
          <p:nvPr/>
        </p:nvSpPr>
        <p:spPr>
          <a:xfrm>
            <a:off x="5733668" y="2875175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下矢印 148">
            <a:extLst>
              <a:ext uri="{FF2B5EF4-FFF2-40B4-BE49-F238E27FC236}">
                <a16:creationId xmlns:a16="http://schemas.microsoft.com/office/drawing/2014/main" id="{295B8246-0672-1E4C-A261-7DE01D6A6113}"/>
              </a:ext>
            </a:extLst>
          </p:cNvPr>
          <p:cNvSpPr/>
          <p:nvPr/>
        </p:nvSpPr>
        <p:spPr>
          <a:xfrm rot="7627945">
            <a:off x="5995854" y="2199864"/>
            <a:ext cx="146077" cy="354060"/>
          </a:xfrm>
          <a:prstGeom prst="downArrow">
            <a:avLst>
              <a:gd name="adj1" fmla="val 35096"/>
              <a:gd name="adj2" fmla="val 131972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上矢印 20">
            <a:extLst>
              <a:ext uri="{FF2B5EF4-FFF2-40B4-BE49-F238E27FC236}">
                <a16:creationId xmlns:a16="http://schemas.microsoft.com/office/drawing/2014/main" id="{0DEB83F6-11CE-F845-A8D8-5C2D785E866A}"/>
              </a:ext>
            </a:extLst>
          </p:cNvPr>
          <p:cNvSpPr/>
          <p:nvPr/>
        </p:nvSpPr>
        <p:spPr>
          <a:xfrm rot="20700410">
            <a:off x="1933205" y="3187122"/>
            <a:ext cx="343236" cy="1497837"/>
          </a:xfrm>
          <a:prstGeom prst="upArrow">
            <a:avLst>
              <a:gd name="adj1" fmla="val 50000"/>
              <a:gd name="adj2" fmla="val 187090"/>
            </a:avLst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右矢印 149">
            <a:extLst>
              <a:ext uri="{FF2B5EF4-FFF2-40B4-BE49-F238E27FC236}">
                <a16:creationId xmlns:a16="http://schemas.microsoft.com/office/drawing/2014/main" id="{44697C00-C01E-ED49-98F4-6BB9BBDBC857}"/>
              </a:ext>
            </a:extLst>
          </p:cNvPr>
          <p:cNvSpPr/>
          <p:nvPr/>
        </p:nvSpPr>
        <p:spPr>
          <a:xfrm>
            <a:off x="2982495" y="2595314"/>
            <a:ext cx="344027" cy="126639"/>
          </a:xfrm>
          <a:prstGeom prst="rightArrow">
            <a:avLst>
              <a:gd name="adj1" fmla="val 50000"/>
              <a:gd name="adj2" fmla="val 121251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右矢印 150">
            <a:extLst>
              <a:ext uri="{FF2B5EF4-FFF2-40B4-BE49-F238E27FC236}">
                <a16:creationId xmlns:a16="http://schemas.microsoft.com/office/drawing/2014/main" id="{10B6EDD1-07D0-9B4B-BDF5-B03EC321045B}"/>
              </a:ext>
            </a:extLst>
          </p:cNvPr>
          <p:cNvSpPr/>
          <p:nvPr/>
        </p:nvSpPr>
        <p:spPr>
          <a:xfrm>
            <a:off x="5211081" y="2595313"/>
            <a:ext cx="344027" cy="126639"/>
          </a:xfrm>
          <a:prstGeom prst="rightArrow">
            <a:avLst>
              <a:gd name="adj1" fmla="val 50000"/>
              <a:gd name="adj2" fmla="val 121251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上矢印 151">
            <a:extLst>
              <a:ext uri="{FF2B5EF4-FFF2-40B4-BE49-F238E27FC236}">
                <a16:creationId xmlns:a16="http://schemas.microsoft.com/office/drawing/2014/main" id="{27CE5D7C-EDFA-A842-AE0A-AF0B9B8E96EA}"/>
              </a:ext>
            </a:extLst>
          </p:cNvPr>
          <p:cNvSpPr/>
          <p:nvPr/>
        </p:nvSpPr>
        <p:spPr>
          <a:xfrm rot="10800000">
            <a:off x="6097392" y="3228893"/>
            <a:ext cx="343236" cy="1497837"/>
          </a:xfrm>
          <a:prstGeom prst="upArrow">
            <a:avLst>
              <a:gd name="adj1" fmla="val 50000"/>
              <a:gd name="adj2" fmla="val 187090"/>
            </a:avLst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99D97789-E4F0-8840-8BAC-7FE6E6CCA6D8}"/>
              </a:ext>
            </a:extLst>
          </p:cNvPr>
          <p:cNvGrpSpPr/>
          <p:nvPr/>
        </p:nvGrpSpPr>
        <p:grpSpPr>
          <a:xfrm>
            <a:off x="1439947" y="4574011"/>
            <a:ext cx="1947796" cy="1393004"/>
            <a:chOff x="1720353" y="4685678"/>
            <a:chExt cx="1492311" cy="1067255"/>
          </a:xfrm>
        </p:grpSpPr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440FC5AE-7D07-8341-91FD-0F3ACB218024}"/>
                </a:ext>
              </a:extLst>
            </p:cNvPr>
            <p:cNvCxnSpPr>
              <a:cxnSpLocks/>
              <a:stCxn id="122" idx="5"/>
              <a:endCxn id="101" idx="5"/>
            </p:cNvCxnSpPr>
            <p:nvPr/>
          </p:nvCxnSpPr>
          <p:spPr>
            <a:xfrm>
              <a:off x="1797845" y="4971541"/>
              <a:ext cx="382940" cy="2798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>
              <a:extLst>
                <a:ext uri="{FF2B5EF4-FFF2-40B4-BE49-F238E27FC236}">
                  <a16:creationId xmlns:a16="http://schemas.microsoft.com/office/drawing/2014/main" id="{073D40FE-0D0A-464D-BA16-FB6C192F97F1}"/>
                </a:ext>
              </a:extLst>
            </p:cNvPr>
            <p:cNvCxnSpPr>
              <a:cxnSpLocks/>
              <a:stCxn id="123" idx="7"/>
              <a:endCxn id="101" idx="7"/>
            </p:cNvCxnSpPr>
            <p:nvPr/>
          </p:nvCxnSpPr>
          <p:spPr>
            <a:xfrm flipV="1">
              <a:off x="1797843" y="5187208"/>
              <a:ext cx="382942" cy="2798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EDA135F0-D9FD-E84C-BD55-B627B0575A18}"/>
                </a:ext>
              </a:extLst>
            </p:cNvPr>
            <p:cNvCxnSpPr>
              <a:cxnSpLocks/>
              <a:stCxn id="118" idx="2"/>
              <a:endCxn id="101" idx="6"/>
            </p:cNvCxnSpPr>
            <p:nvPr/>
          </p:nvCxnSpPr>
          <p:spPr>
            <a:xfrm flipH="1">
              <a:off x="2194080" y="5219306"/>
              <a:ext cx="41850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CA15A4DD-545D-D240-96CD-9B2FCC236E60}"/>
                </a:ext>
              </a:extLst>
            </p:cNvPr>
            <p:cNvCxnSpPr>
              <a:cxnSpLocks/>
              <a:stCxn id="100" idx="4"/>
              <a:endCxn id="118" idx="0"/>
            </p:cNvCxnSpPr>
            <p:nvPr/>
          </p:nvCxnSpPr>
          <p:spPr>
            <a:xfrm flipH="1">
              <a:off x="2657980" y="4776463"/>
              <a:ext cx="1" cy="397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>
              <a:extLst>
                <a:ext uri="{FF2B5EF4-FFF2-40B4-BE49-F238E27FC236}">
                  <a16:creationId xmlns:a16="http://schemas.microsoft.com/office/drawing/2014/main" id="{8CF61715-2BBE-3D4E-A3D4-D786C60CCBE6}"/>
                </a:ext>
              </a:extLst>
            </p:cNvPr>
            <p:cNvCxnSpPr>
              <a:cxnSpLocks/>
              <a:stCxn id="118" idx="4"/>
              <a:endCxn id="120" idx="0"/>
            </p:cNvCxnSpPr>
            <p:nvPr/>
          </p:nvCxnSpPr>
          <p:spPr>
            <a:xfrm flipH="1">
              <a:off x="2657979" y="5264698"/>
              <a:ext cx="1" cy="397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>
              <a:extLst>
                <a:ext uri="{FF2B5EF4-FFF2-40B4-BE49-F238E27FC236}">
                  <a16:creationId xmlns:a16="http://schemas.microsoft.com/office/drawing/2014/main" id="{FA1800DF-360F-AA4A-85A0-C5F046E4BF0D}"/>
                </a:ext>
              </a:extLst>
            </p:cNvPr>
            <p:cNvCxnSpPr>
              <a:cxnSpLocks/>
              <a:stCxn id="121" idx="2"/>
              <a:endCxn id="118" idx="6"/>
            </p:cNvCxnSpPr>
            <p:nvPr/>
          </p:nvCxnSpPr>
          <p:spPr>
            <a:xfrm flipH="1">
              <a:off x="2703372" y="5219305"/>
              <a:ext cx="418507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>
              <a:extLst>
                <a:ext uri="{FF2B5EF4-FFF2-40B4-BE49-F238E27FC236}">
                  <a16:creationId xmlns:a16="http://schemas.microsoft.com/office/drawing/2014/main" id="{E2AB7AC8-69A2-1746-A5D6-479BA5050B67}"/>
                </a:ext>
              </a:extLst>
            </p:cNvPr>
            <p:cNvCxnSpPr>
              <a:cxnSpLocks/>
              <a:stCxn id="100" idx="5"/>
              <a:endCxn id="121" idx="1"/>
            </p:cNvCxnSpPr>
            <p:nvPr/>
          </p:nvCxnSpPr>
          <p:spPr>
            <a:xfrm>
              <a:off x="2690078" y="4763168"/>
              <a:ext cx="445096" cy="424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円/楕円 99">
              <a:extLst>
                <a:ext uri="{FF2B5EF4-FFF2-40B4-BE49-F238E27FC236}">
                  <a16:creationId xmlns:a16="http://schemas.microsoft.com/office/drawing/2014/main" id="{911EFAFC-39EE-A74F-9868-FD3F35B53DC8}"/>
                </a:ext>
              </a:extLst>
            </p:cNvPr>
            <p:cNvSpPr/>
            <p:nvPr/>
          </p:nvSpPr>
          <p:spPr>
            <a:xfrm>
              <a:off x="2612588" y="4685678"/>
              <a:ext cx="90785" cy="90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円/楕円 100">
              <a:extLst>
                <a:ext uri="{FF2B5EF4-FFF2-40B4-BE49-F238E27FC236}">
                  <a16:creationId xmlns:a16="http://schemas.microsoft.com/office/drawing/2014/main" id="{AA4BFDB9-5ADD-E64D-BE85-40B58AE64392}"/>
                </a:ext>
              </a:extLst>
            </p:cNvPr>
            <p:cNvSpPr/>
            <p:nvPr/>
          </p:nvSpPr>
          <p:spPr>
            <a:xfrm>
              <a:off x="2103295" y="5173913"/>
              <a:ext cx="90785" cy="90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円/楕円 117">
              <a:extLst>
                <a:ext uri="{FF2B5EF4-FFF2-40B4-BE49-F238E27FC236}">
                  <a16:creationId xmlns:a16="http://schemas.microsoft.com/office/drawing/2014/main" id="{FABF9212-9FB5-CC47-A585-CAF3B62CF163}"/>
                </a:ext>
              </a:extLst>
            </p:cNvPr>
            <p:cNvSpPr/>
            <p:nvPr/>
          </p:nvSpPr>
          <p:spPr>
            <a:xfrm>
              <a:off x="2612587" y="5173913"/>
              <a:ext cx="90785" cy="907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9" name="直線コネクタ 118">
              <a:extLst>
                <a:ext uri="{FF2B5EF4-FFF2-40B4-BE49-F238E27FC236}">
                  <a16:creationId xmlns:a16="http://schemas.microsoft.com/office/drawing/2014/main" id="{50180EAD-48F2-4342-BEAA-02D16D783C6D}"/>
                </a:ext>
              </a:extLst>
            </p:cNvPr>
            <p:cNvCxnSpPr>
              <a:cxnSpLocks/>
              <a:stCxn id="123" idx="5"/>
              <a:endCxn id="120" idx="2"/>
            </p:cNvCxnSpPr>
            <p:nvPr/>
          </p:nvCxnSpPr>
          <p:spPr>
            <a:xfrm>
              <a:off x="1797843" y="5531263"/>
              <a:ext cx="814743" cy="1762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円/楕円 119">
              <a:extLst>
                <a:ext uri="{FF2B5EF4-FFF2-40B4-BE49-F238E27FC236}">
                  <a16:creationId xmlns:a16="http://schemas.microsoft.com/office/drawing/2014/main" id="{30D3EA32-B2B7-214B-A253-01C7A3AC5AF7}"/>
                </a:ext>
              </a:extLst>
            </p:cNvPr>
            <p:cNvSpPr/>
            <p:nvPr/>
          </p:nvSpPr>
          <p:spPr>
            <a:xfrm>
              <a:off x="2612586" y="5662148"/>
              <a:ext cx="90785" cy="90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円/楕円 120">
              <a:extLst>
                <a:ext uri="{FF2B5EF4-FFF2-40B4-BE49-F238E27FC236}">
                  <a16:creationId xmlns:a16="http://schemas.microsoft.com/office/drawing/2014/main" id="{B6175456-BAA1-4948-A2C1-E16AADED9A46}"/>
                </a:ext>
              </a:extLst>
            </p:cNvPr>
            <p:cNvSpPr/>
            <p:nvPr/>
          </p:nvSpPr>
          <p:spPr>
            <a:xfrm>
              <a:off x="3121879" y="5173912"/>
              <a:ext cx="90785" cy="90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円/楕円 121">
              <a:extLst>
                <a:ext uri="{FF2B5EF4-FFF2-40B4-BE49-F238E27FC236}">
                  <a16:creationId xmlns:a16="http://schemas.microsoft.com/office/drawing/2014/main" id="{47C6C0D0-2C13-0642-BDE3-AF352C971090}"/>
                </a:ext>
              </a:extLst>
            </p:cNvPr>
            <p:cNvSpPr/>
            <p:nvPr/>
          </p:nvSpPr>
          <p:spPr>
            <a:xfrm>
              <a:off x="1720355" y="4894051"/>
              <a:ext cx="90785" cy="907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円/楕円 122">
              <a:extLst>
                <a:ext uri="{FF2B5EF4-FFF2-40B4-BE49-F238E27FC236}">
                  <a16:creationId xmlns:a16="http://schemas.microsoft.com/office/drawing/2014/main" id="{1A04D53A-E336-1E40-8819-409F11492EA2}"/>
                </a:ext>
              </a:extLst>
            </p:cNvPr>
            <p:cNvSpPr/>
            <p:nvPr/>
          </p:nvSpPr>
          <p:spPr>
            <a:xfrm>
              <a:off x="1720353" y="5453773"/>
              <a:ext cx="90785" cy="907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8BF2A133-66D7-D247-B7D7-B231AA2D57D1}"/>
              </a:ext>
            </a:extLst>
          </p:cNvPr>
          <p:cNvGrpSpPr/>
          <p:nvPr/>
        </p:nvGrpSpPr>
        <p:grpSpPr>
          <a:xfrm>
            <a:off x="5493473" y="4555598"/>
            <a:ext cx="1973543" cy="1411417"/>
            <a:chOff x="5548395" y="4691494"/>
            <a:chExt cx="1492311" cy="1067255"/>
          </a:xfrm>
        </p:grpSpPr>
        <p:cxnSp>
          <p:nvCxnSpPr>
            <p:cNvPr id="125" name="直線コネクタ 124">
              <a:extLst>
                <a:ext uri="{FF2B5EF4-FFF2-40B4-BE49-F238E27FC236}">
                  <a16:creationId xmlns:a16="http://schemas.microsoft.com/office/drawing/2014/main" id="{192E4F9D-4079-AC4E-81A1-F7F1E2684CC0}"/>
                </a:ext>
              </a:extLst>
            </p:cNvPr>
            <p:cNvCxnSpPr>
              <a:cxnSpLocks/>
              <a:stCxn id="157" idx="5"/>
              <a:endCxn id="133" idx="5"/>
            </p:cNvCxnSpPr>
            <p:nvPr/>
          </p:nvCxnSpPr>
          <p:spPr>
            <a:xfrm>
              <a:off x="5625887" y="4977357"/>
              <a:ext cx="382940" cy="2798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コネクタ 125">
              <a:extLst>
                <a:ext uri="{FF2B5EF4-FFF2-40B4-BE49-F238E27FC236}">
                  <a16:creationId xmlns:a16="http://schemas.microsoft.com/office/drawing/2014/main" id="{3103E78D-E16F-A94E-8684-A6E4A62A10D5}"/>
                </a:ext>
              </a:extLst>
            </p:cNvPr>
            <p:cNvCxnSpPr>
              <a:cxnSpLocks/>
              <a:stCxn id="158" idx="7"/>
              <a:endCxn id="133" idx="7"/>
            </p:cNvCxnSpPr>
            <p:nvPr/>
          </p:nvCxnSpPr>
          <p:spPr>
            <a:xfrm flipV="1">
              <a:off x="5625885" y="5193024"/>
              <a:ext cx="382942" cy="2798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コネクタ 126">
              <a:extLst>
                <a:ext uri="{FF2B5EF4-FFF2-40B4-BE49-F238E27FC236}">
                  <a16:creationId xmlns:a16="http://schemas.microsoft.com/office/drawing/2014/main" id="{9443CC71-7F3F-4543-918A-50ABAAD612A7}"/>
                </a:ext>
              </a:extLst>
            </p:cNvPr>
            <p:cNvCxnSpPr>
              <a:cxnSpLocks/>
              <a:stCxn id="153" idx="2"/>
              <a:endCxn id="133" idx="6"/>
            </p:cNvCxnSpPr>
            <p:nvPr/>
          </p:nvCxnSpPr>
          <p:spPr>
            <a:xfrm flipH="1">
              <a:off x="6022122" y="5225122"/>
              <a:ext cx="41850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コネクタ 127">
              <a:extLst>
                <a:ext uri="{FF2B5EF4-FFF2-40B4-BE49-F238E27FC236}">
                  <a16:creationId xmlns:a16="http://schemas.microsoft.com/office/drawing/2014/main" id="{4D13D479-0344-7240-A16B-B2628293085C}"/>
                </a:ext>
              </a:extLst>
            </p:cNvPr>
            <p:cNvCxnSpPr>
              <a:cxnSpLocks/>
              <a:stCxn id="132" idx="4"/>
              <a:endCxn id="153" idx="0"/>
            </p:cNvCxnSpPr>
            <p:nvPr/>
          </p:nvCxnSpPr>
          <p:spPr>
            <a:xfrm flipH="1">
              <a:off x="6486022" y="4782279"/>
              <a:ext cx="1" cy="397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>
              <a:extLst>
                <a:ext uri="{FF2B5EF4-FFF2-40B4-BE49-F238E27FC236}">
                  <a16:creationId xmlns:a16="http://schemas.microsoft.com/office/drawing/2014/main" id="{92B3E86D-5BC2-F84D-A26F-6CEABA2C098A}"/>
                </a:ext>
              </a:extLst>
            </p:cNvPr>
            <p:cNvCxnSpPr>
              <a:cxnSpLocks/>
              <a:stCxn id="153" idx="4"/>
              <a:endCxn id="155" idx="0"/>
            </p:cNvCxnSpPr>
            <p:nvPr/>
          </p:nvCxnSpPr>
          <p:spPr>
            <a:xfrm flipH="1">
              <a:off x="6486021" y="5270514"/>
              <a:ext cx="1" cy="397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コネクタ 129">
              <a:extLst>
                <a:ext uri="{FF2B5EF4-FFF2-40B4-BE49-F238E27FC236}">
                  <a16:creationId xmlns:a16="http://schemas.microsoft.com/office/drawing/2014/main" id="{64C55689-FE99-A44D-845C-311404F21644}"/>
                </a:ext>
              </a:extLst>
            </p:cNvPr>
            <p:cNvCxnSpPr>
              <a:cxnSpLocks/>
              <a:stCxn id="156" idx="2"/>
              <a:endCxn id="153" idx="6"/>
            </p:cNvCxnSpPr>
            <p:nvPr/>
          </p:nvCxnSpPr>
          <p:spPr>
            <a:xfrm flipH="1">
              <a:off x="6531414" y="5225121"/>
              <a:ext cx="418507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コネクタ 130">
              <a:extLst>
                <a:ext uri="{FF2B5EF4-FFF2-40B4-BE49-F238E27FC236}">
                  <a16:creationId xmlns:a16="http://schemas.microsoft.com/office/drawing/2014/main" id="{54FCF805-C095-7B4F-83EE-2BA81A4BD798}"/>
                </a:ext>
              </a:extLst>
            </p:cNvPr>
            <p:cNvCxnSpPr>
              <a:cxnSpLocks/>
              <a:stCxn id="132" idx="5"/>
              <a:endCxn id="156" idx="1"/>
            </p:cNvCxnSpPr>
            <p:nvPr/>
          </p:nvCxnSpPr>
          <p:spPr>
            <a:xfrm>
              <a:off x="6518120" y="4768984"/>
              <a:ext cx="445096" cy="424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円/楕円 131">
              <a:extLst>
                <a:ext uri="{FF2B5EF4-FFF2-40B4-BE49-F238E27FC236}">
                  <a16:creationId xmlns:a16="http://schemas.microsoft.com/office/drawing/2014/main" id="{08164EF3-166F-7349-90FA-A2C916FCB8C1}"/>
                </a:ext>
              </a:extLst>
            </p:cNvPr>
            <p:cNvSpPr/>
            <p:nvPr/>
          </p:nvSpPr>
          <p:spPr>
            <a:xfrm>
              <a:off x="6440630" y="4691494"/>
              <a:ext cx="90785" cy="907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円/楕円 132">
              <a:extLst>
                <a:ext uri="{FF2B5EF4-FFF2-40B4-BE49-F238E27FC236}">
                  <a16:creationId xmlns:a16="http://schemas.microsoft.com/office/drawing/2014/main" id="{4AA1B4D3-B660-9149-8907-E337CFC12150}"/>
                </a:ext>
              </a:extLst>
            </p:cNvPr>
            <p:cNvSpPr/>
            <p:nvPr/>
          </p:nvSpPr>
          <p:spPr>
            <a:xfrm>
              <a:off x="5931337" y="5179729"/>
              <a:ext cx="90785" cy="907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円/楕円 152">
              <a:extLst>
                <a:ext uri="{FF2B5EF4-FFF2-40B4-BE49-F238E27FC236}">
                  <a16:creationId xmlns:a16="http://schemas.microsoft.com/office/drawing/2014/main" id="{45DB2176-798B-6C47-B0FB-DC26E0CB9926}"/>
                </a:ext>
              </a:extLst>
            </p:cNvPr>
            <p:cNvSpPr/>
            <p:nvPr/>
          </p:nvSpPr>
          <p:spPr>
            <a:xfrm>
              <a:off x="6440629" y="5179729"/>
              <a:ext cx="90785" cy="90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4" name="直線コネクタ 153">
              <a:extLst>
                <a:ext uri="{FF2B5EF4-FFF2-40B4-BE49-F238E27FC236}">
                  <a16:creationId xmlns:a16="http://schemas.microsoft.com/office/drawing/2014/main" id="{78A459AB-DE91-EE45-94A3-107F4D838B24}"/>
                </a:ext>
              </a:extLst>
            </p:cNvPr>
            <p:cNvCxnSpPr>
              <a:cxnSpLocks/>
              <a:stCxn id="158" idx="5"/>
              <a:endCxn id="155" idx="2"/>
            </p:cNvCxnSpPr>
            <p:nvPr/>
          </p:nvCxnSpPr>
          <p:spPr>
            <a:xfrm>
              <a:off x="5625885" y="5537079"/>
              <a:ext cx="814743" cy="1762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円/楕円 154">
              <a:extLst>
                <a:ext uri="{FF2B5EF4-FFF2-40B4-BE49-F238E27FC236}">
                  <a16:creationId xmlns:a16="http://schemas.microsoft.com/office/drawing/2014/main" id="{830CCEC4-B8DD-EC4B-AB46-69306430251C}"/>
                </a:ext>
              </a:extLst>
            </p:cNvPr>
            <p:cNvSpPr/>
            <p:nvPr/>
          </p:nvSpPr>
          <p:spPr>
            <a:xfrm>
              <a:off x="6440628" y="5667964"/>
              <a:ext cx="90785" cy="907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円/楕円 155">
              <a:extLst>
                <a:ext uri="{FF2B5EF4-FFF2-40B4-BE49-F238E27FC236}">
                  <a16:creationId xmlns:a16="http://schemas.microsoft.com/office/drawing/2014/main" id="{D6B92FE8-7471-9D44-8031-9D10CB47A105}"/>
                </a:ext>
              </a:extLst>
            </p:cNvPr>
            <p:cNvSpPr/>
            <p:nvPr/>
          </p:nvSpPr>
          <p:spPr>
            <a:xfrm>
              <a:off x="6949921" y="5179728"/>
              <a:ext cx="90785" cy="90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円/楕円 156">
              <a:extLst>
                <a:ext uri="{FF2B5EF4-FFF2-40B4-BE49-F238E27FC236}">
                  <a16:creationId xmlns:a16="http://schemas.microsoft.com/office/drawing/2014/main" id="{BC7682A1-7DF0-8045-8A7E-E6E05E98278C}"/>
                </a:ext>
              </a:extLst>
            </p:cNvPr>
            <p:cNvSpPr/>
            <p:nvPr/>
          </p:nvSpPr>
          <p:spPr>
            <a:xfrm>
              <a:off x="5548397" y="4899867"/>
              <a:ext cx="90785" cy="90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円/楕円 157">
              <a:extLst>
                <a:ext uri="{FF2B5EF4-FFF2-40B4-BE49-F238E27FC236}">
                  <a16:creationId xmlns:a16="http://schemas.microsoft.com/office/drawing/2014/main" id="{A396D60C-170E-4D40-B772-36EDEE12A3B5}"/>
                </a:ext>
              </a:extLst>
            </p:cNvPr>
            <p:cNvSpPr/>
            <p:nvPr/>
          </p:nvSpPr>
          <p:spPr>
            <a:xfrm>
              <a:off x="5548395" y="5459589"/>
              <a:ext cx="90785" cy="907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9" name="右矢印 158">
            <a:extLst>
              <a:ext uri="{FF2B5EF4-FFF2-40B4-BE49-F238E27FC236}">
                <a16:creationId xmlns:a16="http://schemas.microsoft.com/office/drawing/2014/main" id="{ECB1AC23-9C85-D446-8F57-F79C9AA1DDE6}"/>
              </a:ext>
            </a:extLst>
          </p:cNvPr>
          <p:cNvSpPr/>
          <p:nvPr/>
        </p:nvSpPr>
        <p:spPr>
          <a:xfrm>
            <a:off x="3627059" y="5007284"/>
            <a:ext cx="1793787" cy="424039"/>
          </a:xfrm>
          <a:prstGeom prst="rightArrow">
            <a:avLst>
              <a:gd name="adj1" fmla="val 50000"/>
              <a:gd name="adj2" fmla="val 96528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雲 159">
            <a:extLst>
              <a:ext uri="{FF2B5EF4-FFF2-40B4-BE49-F238E27FC236}">
                <a16:creationId xmlns:a16="http://schemas.microsoft.com/office/drawing/2014/main" id="{A6B74351-E97D-0146-90CD-53814C9D8C64}"/>
              </a:ext>
            </a:extLst>
          </p:cNvPr>
          <p:cNvSpPr/>
          <p:nvPr/>
        </p:nvSpPr>
        <p:spPr>
          <a:xfrm>
            <a:off x="3991751" y="4877735"/>
            <a:ext cx="829550" cy="683136"/>
          </a:xfrm>
          <a:prstGeom prst="clou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8723669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en-US" altLang="ja-JP" dirty="0"/>
              <a:t>Reconfiguration on Graph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1800"/>
                  <a:t>遷移問題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少しずつの解変形で</a:t>
                </a:r>
                <a:r>
                  <a:rPr lang="en-US" altLang="ja-JP" sz="1800" dirty="0"/>
                  <a:t>, </a:t>
                </a:r>
                <a:r>
                  <a:rPr lang="ja-JP" altLang="en-US" sz="1800">
                    <a:solidFill>
                      <a:srgbClr val="FF0000"/>
                    </a:solidFill>
                  </a:rPr>
                  <a:t>途中でも解の性質を保ちながら</a:t>
                </a:r>
                <a:endParaRPr lang="en-US" altLang="ja-JP" sz="1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sz="1800"/>
                  <a:t>　　　　　</a:t>
                </a:r>
                <a:r>
                  <a:rPr lang="en-US" altLang="ja-JP" sz="1800" dirty="0"/>
                  <a:t>  1</a:t>
                </a:r>
                <a:r>
                  <a:rPr lang="ja-JP" altLang="en-US" sz="1800"/>
                  <a:t>つの実行可能解を別の実行可能解に変形できるか？</a:t>
                </a:r>
                <a:endParaRPr lang="en-US" altLang="ja-JP" sz="1800" dirty="0"/>
              </a:p>
              <a:p>
                <a:r>
                  <a:rPr lang="ja-JP" altLang="en-US" sz="1800"/>
                  <a:t>メジャーなルールは</a:t>
                </a:r>
                <a:r>
                  <a:rPr lang="en-US" altLang="ja-JP" sz="1800" dirty="0"/>
                  <a:t>3</a:t>
                </a:r>
                <a:r>
                  <a:rPr lang="ja-JP" altLang="en-US" sz="1800"/>
                  <a:t>つ</a:t>
                </a:r>
                <a:r>
                  <a:rPr lang="en-US" altLang="ja-JP" sz="1800" dirty="0"/>
                  <a:t>: </a:t>
                </a:r>
                <a:r>
                  <a:rPr lang="ja-JP" altLang="en-US" sz="1800"/>
                  <a:t>それぞれ</a:t>
                </a:r>
                <a:r>
                  <a:rPr lang="en-US" altLang="ja-JP" sz="1800" dirty="0"/>
                  <a:t>1</a:t>
                </a:r>
                <a:r>
                  <a:rPr lang="ja-JP" altLang="en-US" sz="1800"/>
                  <a:t>ステップで</a:t>
                </a:r>
                <a:r>
                  <a:rPr lang="en-US" altLang="ja-JP" sz="1800" dirty="0"/>
                  <a:t>1</a:t>
                </a:r>
                <a:r>
                  <a:rPr lang="ja-JP" altLang="en-US" sz="1800"/>
                  <a:t>つのトークンを</a:t>
                </a:r>
                <a:r>
                  <a:rPr lang="en-US" altLang="ja-JP" sz="1800" dirty="0"/>
                  <a:t>…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Sliding (TS) : </a:t>
                </a:r>
                <a:r>
                  <a:rPr lang="ja-JP" altLang="en-US" sz="1800"/>
                  <a:t>辺に沿ってスライドさせる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Jumping (TJ) : </a:t>
                </a:r>
                <a:r>
                  <a:rPr lang="ja-JP" altLang="en-US" sz="1800"/>
                  <a:t>ある点からある点へジャンプさせる</a:t>
                </a:r>
                <a:endParaRPr lang="en-US" altLang="ja-JP" sz="18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1800" dirty="0"/>
                  <a:t>Token Addition/Removal (TAR) : 1</a:t>
                </a:r>
                <a:r>
                  <a:rPr lang="ja-JP" altLang="en-US" sz="1800"/>
                  <a:t>つ加える</a:t>
                </a:r>
                <a:r>
                  <a:rPr lang="en-US" altLang="ja-JP" sz="1800" dirty="0"/>
                  <a:t>, </a:t>
                </a:r>
                <a:r>
                  <a:rPr lang="ja-JP" altLang="en-US" sz="1800"/>
                  <a:t>または</a:t>
                </a:r>
                <a:r>
                  <a:rPr lang="en-US" altLang="ja-JP" sz="1800" dirty="0"/>
                  <a:t> </a:t>
                </a:r>
                <a:r>
                  <a:rPr lang="ja-JP" altLang="en-US" sz="1800"/>
                  <a:t>削除する</a:t>
                </a:r>
                <a:endParaRPr lang="en-US" altLang="ja-JP" sz="1800" dirty="0"/>
              </a:p>
              <a:p>
                <a:pPr marL="457200" lvl="1" indent="0">
                  <a:buNone/>
                </a:pPr>
                <a:r>
                  <a:rPr lang="ja-JP" altLang="en-US" sz="1800"/>
                  <a:t>　</a:t>
                </a:r>
                <a:r>
                  <a:rPr lang="en-US" altLang="ja-JP" sz="1800" dirty="0"/>
                  <a:t>(TAR </a:t>
                </a:r>
                <a:r>
                  <a:rPr lang="ja-JP" altLang="en-US" sz="1800"/>
                  <a:t>はサイズが</a:t>
                </a:r>
                <a:r>
                  <a:rPr lang="en-US" altLang="ja-JP" sz="1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 </a:t>
                </a:r>
                <a:r>
                  <a:rPr lang="ja-JP" altLang="en-US" sz="1800" dirty="0"/>
                  <a:t>に指定されて</a:t>
                </a:r>
                <a:r>
                  <a:rPr lang="ja-JP" altLang="en-US" sz="1800"/>
                  <a:t>いるので</a:t>
                </a:r>
                <a:r>
                  <a:rPr lang="en-US" altLang="ja-JP" sz="1800" dirty="0"/>
                  <a:t>, TAR(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ja-JP" sz="1800" dirty="0"/>
                  <a:t>) </a:t>
                </a:r>
                <a:r>
                  <a:rPr lang="ja-JP" altLang="en-US" sz="1800"/>
                  <a:t>とも書く</a:t>
                </a:r>
                <a:r>
                  <a:rPr lang="en-US" altLang="ja-JP" sz="1800" dirty="0"/>
                  <a:t>)</a:t>
                </a:r>
              </a:p>
              <a:p>
                <a:pPr marL="0" indent="0">
                  <a:buNone/>
                </a:pPr>
                <a:r>
                  <a:rPr lang="ja-JP" altLang="en-US" sz="1800"/>
                  <a:t>　</a:t>
                </a:r>
                <a:r>
                  <a:rPr lang="en-US" altLang="ja-JP" sz="1800" dirty="0"/>
                  <a:t>(</a:t>
                </a:r>
                <a:r>
                  <a:rPr lang="ja-JP" altLang="en-US" sz="1800"/>
                  <a:t>例</a:t>
                </a:r>
                <a:r>
                  <a:rPr lang="en-US" altLang="ja-JP" sz="1800" dirty="0"/>
                  <a:t>) Vertex Cover Reconfiguration under 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endParaRPr lang="en-US" altLang="ja-JP" sz="1800" dirty="0"/>
              </a:p>
              <a:p>
                <a:pPr marL="0" indent="0">
                  <a:buNone/>
                </a:pPr>
                <a:r>
                  <a:rPr lang="en-US" altLang="ja-JP" sz="1800" dirty="0"/>
                  <a:t>	</a:t>
                </a:r>
                <a:r>
                  <a:rPr lang="ja-JP" altLang="en-US" sz="1800"/>
                  <a:t>左下の配置を点スライドで</a:t>
                </a:r>
                <a:r>
                  <a:rPr lang="en-US" altLang="ja-JP" sz="1800" dirty="0"/>
                  <a:t>, </a:t>
                </a:r>
                <a:r>
                  <a:rPr lang="en-US" altLang="ja-JP" sz="1800" dirty="0">
                    <a:solidFill>
                      <a:srgbClr val="FF0000"/>
                    </a:solidFill>
                  </a:rPr>
                  <a:t>VC</a:t>
                </a:r>
                <a:r>
                  <a:rPr lang="ja-JP" altLang="en-US" sz="1800">
                    <a:solidFill>
                      <a:srgbClr val="FF0000"/>
                    </a:solidFill>
                  </a:rPr>
                  <a:t>を保ちつつ</a:t>
                </a:r>
                <a:r>
                  <a:rPr lang="ja-JP" altLang="en-US" sz="1800"/>
                  <a:t>右に遷移できるか？</a:t>
                </a:r>
                <a:endParaRPr lang="en-US" altLang="ja-JP" sz="1800" dirty="0"/>
              </a:p>
              <a:p>
                <a:pPr marL="0" indent="0">
                  <a:buNone/>
                </a:pPr>
                <a:endParaRPr lang="en-US" altLang="ja-JP" sz="1800" dirty="0"/>
              </a:p>
              <a:p>
                <a:pPr marL="0" indent="0">
                  <a:buNone/>
                </a:pPr>
                <a:endParaRPr lang="en-US" altLang="ja-JP" sz="1800" dirty="0"/>
              </a:p>
              <a:p>
                <a:pPr marL="0" indent="0">
                  <a:buNone/>
                </a:pPr>
                <a:endParaRPr lang="en-US" altLang="ja-JP" sz="1800" dirty="0"/>
              </a:p>
              <a:p>
                <a:pPr marL="0" indent="0">
                  <a:buNone/>
                </a:pPr>
                <a:endParaRPr lang="en-US" altLang="ja-JP" sz="1800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ja-JP" sz="1800" dirty="0"/>
                  <a:t> </a:t>
                </a:r>
                <a:r>
                  <a:rPr lang="ja-JP" altLang="en-US" sz="1800"/>
                  <a:t>に対し</a:t>
                </a:r>
                <a:r>
                  <a:rPr lang="en-US" altLang="ja-JP" sz="1800" dirty="0"/>
                  <a:t> TJ </a:t>
                </a:r>
                <a:r>
                  <a:rPr lang="ja-JP" altLang="en-US" sz="1800"/>
                  <a:t>遷移可能</a:t>
                </a:r>
                <a:r>
                  <a:rPr lang="en-US" altLang="ja-JP" sz="1800" dirty="0"/>
                  <a:t> </a:t>
                </a:r>
                <a:r>
                  <a:rPr lang="ja-JP" altLang="en-US" sz="1800"/>
                  <a:t>⇔</a:t>
                </a:r>
                <a:r>
                  <a:rPr lang="en-US" altLang="ja-JP" sz="1800" dirty="0"/>
                  <a:t> TAR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altLang="ja-JP" sz="1800" dirty="0"/>
                  <a:t> </a:t>
                </a:r>
                <a:r>
                  <a:rPr lang="ja-JP" altLang="en-US" sz="1800" dirty="0"/>
                  <a:t>遷移可能</a:t>
                </a:r>
                <a:endParaRPr lang="en-US" altLang="ja-JP" sz="18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482" t="-1266" b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73D9AD0-7E2F-D340-A6AC-42901052CD11}"/>
              </a:ext>
            </a:extLst>
          </p:cNvPr>
          <p:cNvCxnSpPr>
            <a:cxnSpLocks/>
            <a:stCxn id="9" idx="5"/>
            <a:endCxn id="5" idx="5"/>
          </p:cNvCxnSpPr>
          <p:nvPr/>
        </p:nvCxnSpPr>
        <p:spPr>
          <a:xfrm>
            <a:off x="1797845" y="4971541"/>
            <a:ext cx="382940" cy="279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47624DD-BEC3-F643-8F18-A830697CF0BC}"/>
              </a:ext>
            </a:extLst>
          </p:cNvPr>
          <p:cNvCxnSpPr>
            <a:cxnSpLocks/>
            <a:stCxn id="11" idx="7"/>
            <a:endCxn id="5" idx="7"/>
          </p:cNvCxnSpPr>
          <p:nvPr/>
        </p:nvCxnSpPr>
        <p:spPr>
          <a:xfrm flipV="1">
            <a:off x="1797843" y="5187208"/>
            <a:ext cx="382942" cy="2798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A3F2BFCA-39A2-7B4E-B06C-6FBE1022FADA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2194080" y="5219306"/>
            <a:ext cx="4185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44077C19-5CB7-124C-8E5C-233B30DFAC50}"/>
              </a:ext>
            </a:extLst>
          </p:cNvPr>
          <p:cNvCxnSpPr>
            <a:cxnSpLocks/>
            <a:stCxn id="4" idx="4"/>
            <a:endCxn id="6" idx="0"/>
          </p:cNvCxnSpPr>
          <p:nvPr/>
        </p:nvCxnSpPr>
        <p:spPr>
          <a:xfrm flipH="1">
            <a:off x="2657980" y="4776463"/>
            <a:ext cx="1" cy="397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4A305967-538E-CE40-BC7D-46812940CF58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 flipH="1">
            <a:off x="2657979" y="5264698"/>
            <a:ext cx="1" cy="397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364A0BE1-5E44-054C-BD38-A37D133FD796}"/>
              </a:ext>
            </a:extLst>
          </p:cNvPr>
          <p:cNvCxnSpPr>
            <a:cxnSpLocks/>
            <a:stCxn id="8" idx="2"/>
            <a:endCxn id="6" idx="6"/>
          </p:cNvCxnSpPr>
          <p:nvPr/>
        </p:nvCxnSpPr>
        <p:spPr>
          <a:xfrm flipH="1">
            <a:off x="2703372" y="5219305"/>
            <a:ext cx="41850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85E865D9-C010-3640-9C6A-31FCCDD797B7}"/>
              </a:ext>
            </a:extLst>
          </p:cNvPr>
          <p:cNvCxnSpPr>
            <a:cxnSpLocks/>
            <a:stCxn id="4" idx="5"/>
            <a:endCxn id="8" idx="1"/>
          </p:cNvCxnSpPr>
          <p:nvPr/>
        </p:nvCxnSpPr>
        <p:spPr>
          <a:xfrm>
            <a:off x="2690078" y="4763168"/>
            <a:ext cx="445096" cy="4240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円/楕円 3">
            <a:extLst>
              <a:ext uri="{FF2B5EF4-FFF2-40B4-BE49-F238E27FC236}">
                <a16:creationId xmlns:a16="http://schemas.microsoft.com/office/drawing/2014/main" id="{C51E77E1-5040-4442-870A-DEB850BB38AA}"/>
              </a:ext>
            </a:extLst>
          </p:cNvPr>
          <p:cNvSpPr/>
          <p:nvPr/>
        </p:nvSpPr>
        <p:spPr>
          <a:xfrm>
            <a:off x="2612588" y="4685678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1090DC6B-9789-2F4F-884F-127AE156D26F}"/>
              </a:ext>
            </a:extLst>
          </p:cNvPr>
          <p:cNvSpPr/>
          <p:nvPr/>
        </p:nvSpPr>
        <p:spPr>
          <a:xfrm>
            <a:off x="2103295" y="5173913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91E775E1-0C65-154B-8C2F-B377E004455A}"/>
              </a:ext>
            </a:extLst>
          </p:cNvPr>
          <p:cNvSpPr/>
          <p:nvPr/>
        </p:nvSpPr>
        <p:spPr>
          <a:xfrm>
            <a:off x="2612587" y="5173913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B45A9225-D514-0541-925A-D00A3F13F7F8}"/>
              </a:ext>
            </a:extLst>
          </p:cNvPr>
          <p:cNvCxnSpPr>
            <a:cxnSpLocks/>
            <a:stCxn id="11" idx="5"/>
            <a:endCxn id="7" idx="2"/>
          </p:cNvCxnSpPr>
          <p:nvPr/>
        </p:nvCxnSpPr>
        <p:spPr>
          <a:xfrm>
            <a:off x="1797843" y="5531263"/>
            <a:ext cx="814743" cy="1762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/楕円 6">
            <a:extLst>
              <a:ext uri="{FF2B5EF4-FFF2-40B4-BE49-F238E27FC236}">
                <a16:creationId xmlns:a16="http://schemas.microsoft.com/office/drawing/2014/main" id="{DD0D9F54-8BD8-1C48-A738-12BDCA7C0E0B}"/>
              </a:ext>
            </a:extLst>
          </p:cNvPr>
          <p:cNvSpPr/>
          <p:nvPr/>
        </p:nvSpPr>
        <p:spPr>
          <a:xfrm>
            <a:off x="2612586" y="5662148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50EE0083-A6AB-3D44-B848-8FF3482728EA}"/>
              </a:ext>
            </a:extLst>
          </p:cNvPr>
          <p:cNvSpPr/>
          <p:nvPr/>
        </p:nvSpPr>
        <p:spPr>
          <a:xfrm>
            <a:off x="3121879" y="5173912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CBF77A80-F9F9-C94D-A2B1-90623E07FF17}"/>
              </a:ext>
            </a:extLst>
          </p:cNvPr>
          <p:cNvSpPr/>
          <p:nvPr/>
        </p:nvSpPr>
        <p:spPr>
          <a:xfrm>
            <a:off x="1720355" y="4894051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911416AA-F33E-4F46-B583-300E0615CB68}"/>
              </a:ext>
            </a:extLst>
          </p:cNvPr>
          <p:cNvSpPr/>
          <p:nvPr/>
        </p:nvSpPr>
        <p:spPr>
          <a:xfrm>
            <a:off x="1720353" y="5453773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BC48EDB9-1051-4045-AD60-0ECA2BC23B9B}"/>
              </a:ext>
            </a:extLst>
          </p:cNvPr>
          <p:cNvCxnSpPr>
            <a:cxnSpLocks/>
            <a:stCxn id="55" idx="5"/>
            <a:endCxn id="50" idx="5"/>
          </p:cNvCxnSpPr>
          <p:nvPr/>
        </p:nvCxnSpPr>
        <p:spPr>
          <a:xfrm>
            <a:off x="5625887" y="4977357"/>
            <a:ext cx="382940" cy="2798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B2BE15F9-387A-BA43-AF44-7E1DC59F30D3}"/>
              </a:ext>
            </a:extLst>
          </p:cNvPr>
          <p:cNvCxnSpPr>
            <a:cxnSpLocks/>
            <a:stCxn id="56" idx="7"/>
            <a:endCxn id="50" idx="7"/>
          </p:cNvCxnSpPr>
          <p:nvPr/>
        </p:nvCxnSpPr>
        <p:spPr>
          <a:xfrm flipV="1">
            <a:off x="5625885" y="5193024"/>
            <a:ext cx="382942" cy="2798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0F842C5D-098D-A348-AD89-148BBA40F185}"/>
              </a:ext>
            </a:extLst>
          </p:cNvPr>
          <p:cNvCxnSpPr>
            <a:cxnSpLocks/>
            <a:stCxn id="51" idx="2"/>
            <a:endCxn id="50" idx="6"/>
          </p:cNvCxnSpPr>
          <p:nvPr/>
        </p:nvCxnSpPr>
        <p:spPr>
          <a:xfrm flipH="1">
            <a:off x="6022122" y="5225122"/>
            <a:ext cx="4185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2D82933C-1C25-6040-963C-4D987751EA74}"/>
              </a:ext>
            </a:extLst>
          </p:cNvPr>
          <p:cNvCxnSpPr>
            <a:cxnSpLocks/>
            <a:stCxn id="49" idx="4"/>
            <a:endCxn id="51" idx="0"/>
          </p:cNvCxnSpPr>
          <p:nvPr/>
        </p:nvCxnSpPr>
        <p:spPr>
          <a:xfrm flipH="1">
            <a:off x="6486022" y="4782279"/>
            <a:ext cx="1" cy="397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F3966A89-2E23-E046-84D1-F51FD6CF3681}"/>
              </a:ext>
            </a:extLst>
          </p:cNvPr>
          <p:cNvCxnSpPr>
            <a:cxnSpLocks/>
            <a:stCxn id="51" idx="4"/>
            <a:endCxn id="53" idx="0"/>
          </p:cNvCxnSpPr>
          <p:nvPr/>
        </p:nvCxnSpPr>
        <p:spPr>
          <a:xfrm flipH="1">
            <a:off x="6486021" y="5270514"/>
            <a:ext cx="1" cy="397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5912458C-7F14-9D4C-ADF5-CDA3E5F99EEC}"/>
              </a:ext>
            </a:extLst>
          </p:cNvPr>
          <p:cNvCxnSpPr>
            <a:cxnSpLocks/>
            <a:stCxn id="54" idx="2"/>
            <a:endCxn id="51" idx="6"/>
          </p:cNvCxnSpPr>
          <p:nvPr/>
        </p:nvCxnSpPr>
        <p:spPr>
          <a:xfrm flipH="1">
            <a:off x="6531414" y="5225121"/>
            <a:ext cx="41850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259AB49E-B960-C546-83F8-8F2C7863E6FA}"/>
              </a:ext>
            </a:extLst>
          </p:cNvPr>
          <p:cNvCxnSpPr>
            <a:cxnSpLocks/>
            <a:stCxn id="49" idx="5"/>
            <a:endCxn id="54" idx="1"/>
          </p:cNvCxnSpPr>
          <p:nvPr/>
        </p:nvCxnSpPr>
        <p:spPr>
          <a:xfrm>
            <a:off x="6518120" y="4768984"/>
            <a:ext cx="445096" cy="4240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8">
            <a:extLst>
              <a:ext uri="{FF2B5EF4-FFF2-40B4-BE49-F238E27FC236}">
                <a16:creationId xmlns:a16="http://schemas.microsoft.com/office/drawing/2014/main" id="{0A47CCB6-80B6-8340-A5D4-3C44AC9EE435}"/>
              </a:ext>
            </a:extLst>
          </p:cNvPr>
          <p:cNvSpPr/>
          <p:nvPr/>
        </p:nvSpPr>
        <p:spPr>
          <a:xfrm>
            <a:off x="6440630" y="4691494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1D95E5D5-F64F-134D-90A8-5B2CB31BE413}"/>
              </a:ext>
            </a:extLst>
          </p:cNvPr>
          <p:cNvSpPr/>
          <p:nvPr/>
        </p:nvSpPr>
        <p:spPr>
          <a:xfrm>
            <a:off x="5931337" y="5179729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7FC35749-FD29-3B4A-9EA7-E41D345F089C}"/>
              </a:ext>
            </a:extLst>
          </p:cNvPr>
          <p:cNvSpPr/>
          <p:nvPr/>
        </p:nvSpPr>
        <p:spPr>
          <a:xfrm>
            <a:off x="6440629" y="5179729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E2CC6704-B7A8-9947-935E-B5462FFF54CC}"/>
              </a:ext>
            </a:extLst>
          </p:cNvPr>
          <p:cNvCxnSpPr>
            <a:cxnSpLocks/>
            <a:stCxn id="56" idx="5"/>
            <a:endCxn id="53" idx="2"/>
          </p:cNvCxnSpPr>
          <p:nvPr/>
        </p:nvCxnSpPr>
        <p:spPr>
          <a:xfrm>
            <a:off x="5625885" y="5537079"/>
            <a:ext cx="814743" cy="1762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円/楕円 52">
            <a:extLst>
              <a:ext uri="{FF2B5EF4-FFF2-40B4-BE49-F238E27FC236}">
                <a16:creationId xmlns:a16="http://schemas.microsoft.com/office/drawing/2014/main" id="{DAC17BEF-F3E9-484E-BAA3-9911080A17EF}"/>
              </a:ext>
            </a:extLst>
          </p:cNvPr>
          <p:cNvSpPr/>
          <p:nvPr/>
        </p:nvSpPr>
        <p:spPr>
          <a:xfrm>
            <a:off x="6440628" y="5667964"/>
            <a:ext cx="90785" cy="90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5D659EC8-00BA-1540-BFE7-AC01BE0D3C34}"/>
              </a:ext>
            </a:extLst>
          </p:cNvPr>
          <p:cNvSpPr/>
          <p:nvPr/>
        </p:nvSpPr>
        <p:spPr>
          <a:xfrm>
            <a:off x="6949921" y="5179728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6C583923-D254-234D-863E-F66E6F4776A1}"/>
              </a:ext>
            </a:extLst>
          </p:cNvPr>
          <p:cNvSpPr/>
          <p:nvPr/>
        </p:nvSpPr>
        <p:spPr>
          <a:xfrm>
            <a:off x="5548397" y="4899867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915F0C88-3895-D548-B013-E0593B743521}"/>
              </a:ext>
            </a:extLst>
          </p:cNvPr>
          <p:cNvSpPr/>
          <p:nvPr/>
        </p:nvSpPr>
        <p:spPr>
          <a:xfrm>
            <a:off x="5548395" y="5459589"/>
            <a:ext cx="90785" cy="907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右矢印 56">
            <a:extLst>
              <a:ext uri="{FF2B5EF4-FFF2-40B4-BE49-F238E27FC236}">
                <a16:creationId xmlns:a16="http://schemas.microsoft.com/office/drawing/2014/main" id="{3F081339-0B61-DA42-BF64-FAA6EF72FDF4}"/>
              </a:ext>
            </a:extLst>
          </p:cNvPr>
          <p:cNvSpPr/>
          <p:nvPr/>
        </p:nvSpPr>
        <p:spPr>
          <a:xfrm>
            <a:off x="3504820" y="5007284"/>
            <a:ext cx="1793787" cy="424039"/>
          </a:xfrm>
          <a:prstGeom prst="rightArrow">
            <a:avLst>
              <a:gd name="adj1" fmla="val 50000"/>
              <a:gd name="adj2" fmla="val 96528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2F125F7-31DF-A94C-869A-1424F02DD9A6}"/>
              </a:ext>
            </a:extLst>
          </p:cNvPr>
          <p:cNvSpPr txBox="1"/>
          <p:nvPr/>
        </p:nvSpPr>
        <p:spPr>
          <a:xfrm>
            <a:off x="3529338" y="4524719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Reconfigurable</a:t>
            </a:r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31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-PVCR</a:t>
                </a:r>
                <a:r>
                  <a:rPr kumimoji="1" lang="ja-JP" altLang="en-US"/>
                  <a:t>の問題定義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 l="-1447" t="-9589" b="-178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314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-PVCR</a:t>
                </a:r>
                <a:r>
                  <a:rPr kumimoji="1" lang="ja-JP" altLang="en-US"/>
                  <a:t>の問題定義</a:t>
                </a: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 l="-1447" t="-9589" b="-178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2400" b="1" dirty="0"/>
                  <a:t>[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400" b="1" dirty="0"/>
                  <a:t>-path vertex cover reconfiguration (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400" b="1" dirty="0"/>
                  <a:t>-PVCR)]</a:t>
                </a:r>
              </a:p>
              <a:p>
                <a:r>
                  <a:rPr lang="ja-JP" altLang="en-US" sz="2400"/>
                  <a:t>入力</a:t>
                </a:r>
                <a:r>
                  <a:rPr lang="en-US" altLang="ja-JP" sz="2400" dirty="0"/>
                  <a:t>: </a:t>
                </a:r>
              </a:p>
              <a:p>
                <a:pPr marL="0" indent="0">
                  <a:buNone/>
                </a:pPr>
                <a:r>
                  <a:rPr lang="ja-JP" altLang="en-US" sz="2400"/>
                  <a:t>　グラフ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と異なる</a:t>
                </a:r>
                <a:r>
                  <a:rPr lang="en-US" altLang="ja-JP" sz="2400" dirty="0"/>
                  <a:t>2</a:t>
                </a:r>
                <a:r>
                  <a:rPr lang="ja-JP" altLang="en-US" sz="2400"/>
                  <a:t>つの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-path VC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と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, </a:t>
                </a:r>
                <a:r>
                  <a:rPr lang="ja-JP" altLang="en-US" sz="2400"/>
                  <a:t>遷移ルール</a:t>
                </a:r>
                <a:endParaRPr lang="en-US" altLang="ja-JP" sz="2400" dirty="0"/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r>
                  <a:rPr lang="ja-JP" altLang="en-US" sz="2400"/>
                  <a:t>問題</a:t>
                </a:r>
                <a:r>
                  <a:rPr lang="en-US" altLang="ja-JP" sz="2400" dirty="0"/>
                  <a:t>: </a:t>
                </a:r>
              </a:p>
              <a:p>
                <a:pPr marL="0" indent="0">
                  <a:buNone/>
                </a:pPr>
                <a:r>
                  <a:rPr lang="ja-JP" altLang="en-US" sz="24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から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への遷移列は存在するか？</a:t>
                </a:r>
                <a:endParaRPr lang="en-US" altLang="ja-JP" sz="2400" dirty="0"/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r>
                  <a:rPr lang="ja-JP" altLang="en-US" sz="2400"/>
                  <a:t>遷移ルール</a:t>
                </a:r>
                <a:r>
                  <a:rPr lang="en-US" altLang="ja-JP" sz="2400" dirty="0"/>
                  <a:t>: 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dirty="0"/>
                  <a:t>Token Sliding (TS) : </a:t>
                </a:r>
                <a:r>
                  <a:rPr lang="ja-JP" altLang="en-US" sz="2000"/>
                  <a:t>辺に沿ってスライドさせる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dirty="0"/>
                  <a:t>Token Jumping (TJ) : </a:t>
                </a:r>
                <a:r>
                  <a:rPr lang="ja-JP" altLang="en-US" sz="2000"/>
                  <a:t>ある点からある点へジャンプさせる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dirty="0"/>
                  <a:t>Token Addition/Removal (TAR) : 1</a:t>
                </a:r>
                <a:r>
                  <a:rPr lang="ja-JP" altLang="en-US" sz="2000"/>
                  <a:t>つ加える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または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削除する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1286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233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VCR</a:t>
            </a:r>
            <a:r>
              <a:rPr lang="ja-JP" altLang="en-US"/>
              <a:t>のクラス</a:t>
            </a:r>
            <a:r>
              <a:rPr kumimoji="1" lang="ja-JP" altLang="en-US"/>
              <a:t>別困難性</a:t>
            </a:r>
          </a:p>
        </p:txBody>
      </p:sp>
    </p:spTree>
    <p:extLst>
      <p:ext uri="{BB962C8B-B14F-4D97-AF65-F5344CB8AC3E}">
        <p14:creationId xmlns:p14="http://schemas.microsoft.com/office/powerpoint/2010/main" val="27414465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VCR</a:t>
            </a:r>
            <a:r>
              <a:rPr lang="ja-JP" altLang="en-US"/>
              <a:t>のクラス</a:t>
            </a:r>
            <a:r>
              <a:rPr kumimoji="1" lang="ja-JP" altLang="en-US"/>
              <a:t>別困難性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TS, TJ, TAR </a:t>
            </a:r>
            <a:r>
              <a:rPr lang="ja-JP" altLang="en-US" sz="2000"/>
              <a:t>が全て</a:t>
            </a:r>
            <a:r>
              <a:rPr lang="en-US" altLang="ja-JP" sz="2000" dirty="0"/>
              <a:t>PSPACE </a:t>
            </a:r>
            <a:r>
              <a:rPr lang="ja-JP" altLang="en-US" sz="2000"/>
              <a:t>完全</a:t>
            </a:r>
            <a:r>
              <a:rPr lang="en-US" altLang="ja-JP" sz="2000" dirty="0"/>
              <a:t>: </a:t>
            </a:r>
          </a:p>
          <a:p>
            <a:pPr marL="0" indent="0">
              <a:buNone/>
            </a:pPr>
            <a:r>
              <a:rPr lang="ja-JP" altLang="en-US" sz="2000"/>
              <a:t>　一般</a:t>
            </a:r>
            <a:r>
              <a:rPr lang="en-US" altLang="ja-JP" sz="2000" dirty="0"/>
              <a:t>, </a:t>
            </a:r>
            <a:r>
              <a:rPr lang="ja-JP" altLang="en-US" sz="2000"/>
              <a:t>最大次数</a:t>
            </a:r>
            <a:r>
              <a:rPr lang="en-US" altLang="ja-JP" sz="2000" dirty="0"/>
              <a:t> 3 </a:t>
            </a:r>
            <a:r>
              <a:rPr lang="ja-JP" altLang="en-US" sz="2000"/>
              <a:t>の平面</a:t>
            </a:r>
            <a:r>
              <a:rPr lang="en-US" altLang="ja-JP" sz="2000" dirty="0"/>
              <a:t>, </a:t>
            </a:r>
            <a:r>
              <a:rPr lang="ja-JP" altLang="en-US" sz="2000"/>
              <a:t>理想</a:t>
            </a:r>
            <a:r>
              <a:rPr lang="en-US" altLang="ja-JP" sz="2000" dirty="0"/>
              <a:t>, </a:t>
            </a:r>
            <a:r>
              <a:rPr lang="ja-JP" altLang="en-US" sz="2000"/>
              <a:t>帯域幅制限グラフ</a:t>
            </a:r>
            <a:endParaRPr lang="en-US" altLang="ja-JP" sz="1600" dirty="0"/>
          </a:p>
          <a:p>
            <a:endParaRPr lang="en-US" altLang="ja-JP" sz="2000" dirty="0"/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 </a:t>
            </a: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 </a:t>
            </a: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 </a:t>
            </a:r>
          </a:p>
          <a:p>
            <a:r>
              <a:rPr lang="en-US" altLang="ja-JP" sz="2000" dirty="0"/>
              <a:t>TS, TJ, TAR </a:t>
            </a:r>
            <a:r>
              <a:rPr lang="ja-JP" altLang="en-US" sz="2000"/>
              <a:t>が全て</a:t>
            </a:r>
            <a:r>
              <a:rPr lang="en-US" altLang="ja-JP" sz="2000" dirty="0"/>
              <a:t> P: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cograph, claw-free, interval, tree </a:t>
            </a:r>
            <a:r>
              <a:rPr lang="ja-JP" altLang="en-US" sz="2000"/>
              <a:t>グラフ</a:t>
            </a:r>
            <a:endParaRPr lang="en-US" altLang="ja-JP" sz="2000" dirty="0"/>
          </a:p>
        </p:txBody>
      </p:sp>
      <p:sp>
        <p:nvSpPr>
          <p:cNvPr id="12" name="上下矢印 11">
            <a:extLst>
              <a:ext uri="{FF2B5EF4-FFF2-40B4-BE49-F238E27FC236}">
                <a16:creationId xmlns:a16="http://schemas.microsoft.com/office/drawing/2014/main" id="{9456F8C9-4AF8-CA49-A8DA-20606D5CB478}"/>
              </a:ext>
            </a:extLst>
          </p:cNvPr>
          <p:cNvSpPr/>
          <p:nvPr/>
        </p:nvSpPr>
        <p:spPr>
          <a:xfrm>
            <a:off x="7047286" y="1282535"/>
            <a:ext cx="564948" cy="4179321"/>
          </a:xfrm>
          <a:prstGeom prst="upDownArrow">
            <a:avLst>
              <a:gd name="adj1" fmla="val 39691"/>
              <a:gd name="adj2" fmla="val 50000"/>
            </a:avLst>
          </a:prstGeom>
          <a:gradFill>
            <a:gsLst>
              <a:gs pos="100000">
                <a:srgbClr val="FF0000"/>
              </a:gs>
              <a:gs pos="50000">
                <a:schemeClr val="accent1">
                  <a:lumMod val="5000"/>
                  <a:lumOff val="95000"/>
                </a:schemeClr>
              </a:gs>
              <a:gs pos="0">
                <a:srgbClr val="000FF0"/>
              </a:gs>
            </a:gsLst>
            <a:lin ang="5400000" scaled="1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FF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84FF283-3529-8141-B1AD-695CC3F54AA6}"/>
              </a:ext>
            </a:extLst>
          </p:cNvPr>
          <p:cNvSpPr txBox="1"/>
          <p:nvPr/>
        </p:nvSpPr>
        <p:spPr>
          <a:xfrm>
            <a:off x="7734543" y="1347848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0FF0"/>
                </a:solidFill>
              </a:rPr>
              <a:t>negative</a:t>
            </a:r>
            <a:endParaRPr kumimoji="1" lang="ja-JP" altLang="en-US" sz="2000">
              <a:solidFill>
                <a:srgbClr val="000FF0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51A978F-0761-9F48-9625-D2167CDD0F74}"/>
              </a:ext>
            </a:extLst>
          </p:cNvPr>
          <p:cNvSpPr txBox="1"/>
          <p:nvPr/>
        </p:nvSpPr>
        <p:spPr>
          <a:xfrm>
            <a:off x="7763396" y="4909988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positive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211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VCR</a:t>
            </a:r>
            <a:r>
              <a:rPr lang="ja-JP" altLang="en-US"/>
              <a:t>のクラス</a:t>
            </a:r>
            <a:r>
              <a:rPr kumimoji="1" lang="ja-JP" altLang="en-US"/>
              <a:t>別困難性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TS, TJ, TAR </a:t>
            </a:r>
            <a:r>
              <a:rPr lang="ja-JP" altLang="en-US" sz="2000"/>
              <a:t>が全て</a:t>
            </a:r>
            <a:r>
              <a:rPr lang="en-US" altLang="ja-JP" sz="2000" dirty="0"/>
              <a:t>PSPACE </a:t>
            </a:r>
            <a:r>
              <a:rPr lang="ja-JP" altLang="en-US" sz="2000"/>
              <a:t>完全</a:t>
            </a:r>
            <a:r>
              <a:rPr lang="en-US" altLang="ja-JP" sz="2000" dirty="0"/>
              <a:t>: </a:t>
            </a:r>
          </a:p>
          <a:p>
            <a:pPr marL="0" indent="0">
              <a:buNone/>
            </a:pPr>
            <a:r>
              <a:rPr lang="ja-JP" altLang="en-US" sz="2000"/>
              <a:t>　一般</a:t>
            </a:r>
            <a:r>
              <a:rPr lang="en-US" altLang="ja-JP" sz="2000" dirty="0"/>
              <a:t>, </a:t>
            </a:r>
            <a:r>
              <a:rPr lang="ja-JP" altLang="en-US" sz="2000"/>
              <a:t>最大次数</a:t>
            </a:r>
            <a:r>
              <a:rPr lang="en-US" altLang="ja-JP" sz="2000" dirty="0"/>
              <a:t> 3 </a:t>
            </a:r>
            <a:r>
              <a:rPr lang="ja-JP" altLang="en-US" sz="2000"/>
              <a:t>の平面</a:t>
            </a:r>
            <a:r>
              <a:rPr lang="en-US" altLang="ja-JP" sz="2000" dirty="0"/>
              <a:t>, </a:t>
            </a:r>
            <a:r>
              <a:rPr lang="ja-JP" altLang="en-US" sz="2000"/>
              <a:t>理想</a:t>
            </a:r>
            <a:r>
              <a:rPr lang="en-US" altLang="ja-JP" sz="2000" dirty="0"/>
              <a:t>, </a:t>
            </a:r>
            <a:r>
              <a:rPr lang="ja-JP" altLang="en-US" sz="2000"/>
              <a:t>帯域幅制限グラフ</a:t>
            </a:r>
            <a:endParaRPr lang="en-US" altLang="ja-JP" sz="1600" dirty="0"/>
          </a:p>
          <a:p>
            <a:r>
              <a:rPr lang="en-US" altLang="ja-JP" sz="2000" dirty="0"/>
              <a:t>TS </a:t>
            </a:r>
            <a:r>
              <a:rPr lang="ja-JP" altLang="en-US" sz="2000"/>
              <a:t>が</a:t>
            </a:r>
            <a:r>
              <a:rPr lang="en-US" altLang="ja-JP" sz="2000" dirty="0"/>
              <a:t>PSPACE </a:t>
            </a:r>
            <a:r>
              <a:rPr lang="ja-JP" altLang="en-US" sz="2000"/>
              <a:t>完全</a:t>
            </a:r>
            <a:r>
              <a:rPr lang="en-US" altLang="ja-JP" sz="2000" dirty="0"/>
              <a:t>, TJ </a:t>
            </a:r>
            <a:r>
              <a:rPr lang="ja-JP" altLang="en-US" sz="2000"/>
              <a:t>と</a:t>
            </a:r>
            <a:r>
              <a:rPr lang="en-US" altLang="ja-JP" sz="2000" dirty="0"/>
              <a:t> TAR </a:t>
            </a:r>
            <a:r>
              <a:rPr lang="ja-JP" altLang="en-US" sz="2000"/>
              <a:t>が</a:t>
            </a:r>
            <a:r>
              <a:rPr lang="en-US" altLang="ja-JP" sz="2000" dirty="0"/>
              <a:t> NP </a:t>
            </a:r>
            <a:r>
              <a:rPr lang="ja-JP" altLang="en-US" sz="2000"/>
              <a:t>完全</a:t>
            </a:r>
            <a:r>
              <a:rPr lang="en-US" altLang="ja-JP" sz="2000" dirty="0"/>
              <a:t>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bipartite </a:t>
            </a:r>
            <a:r>
              <a:rPr lang="ja-JP" altLang="en-US" sz="2000"/>
              <a:t>グラフ</a:t>
            </a:r>
            <a:endParaRPr lang="en-US" altLang="ja-JP" sz="2000" dirty="0"/>
          </a:p>
          <a:p>
            <a:r>
              <a:rPr lang="en-US" altLang="ja-JP" sz="2000" dirty="0"/>
              <a:t>TS </a:t>
            </a:r>
            <a:r>
              <a:rPr lang="ja-JP" altLang="en-US" sz="2000"/>
              <a:t>が</a:t>
            </a:r>
            <a:r>
              <a:rPr lang="en-US" altLang="ja-JP" sz="2000" dirty="0"/>
              <a:t>PSPACE </a:t>
            </a:r>
            <a:r>
              <a:rPr lang="ja-JP" altLang="en-US" sz="2000"/>
              <a:t>完全</a:t>
            </a:r>
            <a:r>
              <a:rPr lang="en-US" altLang="ja-JP" sz="2000" dirty="0"/>
              <a:t>, TJ </a:t>
            </a:r>
            <a:r>
              <a:rPr lang="ja-JP" altLang="en-US" sz="2000"/>
              <a:t>と</a:t>
            </a:r>
            <a:r>
              <a:rPr lang="en-US" altLang="ja-JP" sz="2000" dirty="0"/>
              <a:t> TAR </a:t>
            </a:r>
            <a:r>
              <a:rPr lang="ja-JP" altLang="en-US" sz="2000"/>
              <a:t>は</a:t>
            </a:r>
            <a:r>
              <a:rPr lang="en-US" altLang="ja-JP" sz="2000" dirty="0"/>
              <a:t> P: </a:t>
            </a:r>
          </a:p>
          <a:p>
            <a:pPr marL="0" indent="0">
              <a:buNone/>
            </a:pPr>
            <a:r>
              <a:rPr lang="ja-JP" altLang="en-US" sz="2000"/>
              <a:t>　弦グラフ</a:t>
            </a:r>
            <a:r>
              <a:rPr lang="en-US" altLang="ja-JP" sz="2000" dirty="0"/>
              <a:t> (</a:t>
            </a:r>
            <a:r>
              <a:rPr lang="ja-JP" altLang="en-US" sz="2000"/>
              <a:t>∵</a:t>
            </a:r>
            <a:r>
              <a:rPr lang="en-US" altLang="ja-JP" sz="2000" dirty="0"/>
              <a:t> TJ </a:t>
            </a:r>
            <a:r>
              <a:rPr lang="ja-JP" altLang="en-US" sz="2000"/>
              <a:t>と</a:t>
            </a:r>
            <a:r>
              <a:rPr lang="en-US" altLang="ja-JP" sz="2000" dirty="0"/>
              <a:t> TAR </a:t>
            </a:r>
            <a:r>
              <a:rPr lang="ja-JP" altLang="en-US" sz="2000"/>
              <a:t>は</a:t>
            </a:r>
            <a:r>
              <a:rPr lang="en-US" altLang="ja-JP" sz="2000" dirty="0"/>
              <a:t> even-hole-free </a:t>
            </a:r>
            <a:r>
              <a:rPr lang="ja-JP" altLang="en-US" sz="2000"/>
              <a:t>で</a:t>
            </a:r>
            <a:r>
              <a:rPr lang="en-US" altLang="ja-JP" sz="2000" dirty="0"/>
              <a:t> P)</a:t>
            </a:r>
          </a:p>
          <a:p>
            <a:r>
              <a:rPr lang="en-US" altLang="ja-JP" sz="2000" dirty="0"/>
              <a:t>TS </a:t>
            </a:r>
            <a:r>
              <a:rPr lang="ja-JP" altLang="en-US" sz="2000"/>
              <a:t>が</a:t>
            </a:r>
            <a:r>
              <a:rPr lang="en-US" altLang="ja-JP" sz="2000" dirty="0"/>
              <a:t> P: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bipartite permutation, bipartite distance hereditary </a:t>
            </a:r>
            <a:r>
              <a:rPr lang="ja-JP" altLang="en-US" sz="2000"/>
              <a:t>グラフ</a:t>
            </a:r>
            <a:endParaRPr lang="en-US" altLang="ja-JP" sz="2000" dirty="0"/>
          </a:p>
          <a:p>
            <a:r>
              <a:rPr lang="en-US" altLang="ja-JP" sz="2000" dirty="0"/>
              <a:t>TS, TJ, TAR </a:t>
            </a:r>
            <a:r>
              <a:rPr lang="ja-JP" altLang="en-US" sz="2000"/>
              <a:t>が全て</a:t>
            </a:r>
            <a:r>
              <a:rPr lang="en-US" altLang="ja-JP" sz="2000" dirty="0"/>
              <a:t> P: </a:t>
            </a:r>
          </a:p>
          <a:p>
            <a:pPr marL="0" indent="0">
              <a:buNone/>
            </a:pPr>
            <a:r>
              <a:rPr lang="ja-JP" altLang="en-US" sz="2000"/>
              <a:t>　</a:t>
            </a:r>
            <a:r>
              <a:rPr lang="en-US" altLang="ja-JP" sz="2000" dirty="0"/>
              <a:t>cograph, claw-free, interval, tree </a:t>
            </a:r>
            <a:r>
              <a:rPr lang="ja-JP" altLang="en-US" sz="2000"/>
              <a:t>グラフ</a:t>
            </a:r>
            <a:endParaRPr lang="en-US" altLang="ja-JP" sz="2000" dirty="0"/>
          </a:p>
        </p:txBody>
      </p:sp>
      <p:sp>
        <p:nvSpPr>
          <p:cNvPr id="12" name="上下矢印 11">
            <a:extLst>
              <a:ext uri="{FF2B5EF4-FFF2-40B4-BE49-F238E27FC236}">
                <a16:creationId xmlns:a16="http://schemas.microsoft.com/office/drawing/2014/main" id="{9456F8C9-4AF8-CA49-A8DA-20606D5CB478}"/>
              </a:ext>
            </a:extLst>
          </p:cNvPr>
          <p:cNvSpPr/>
          <p:nvPr/>
        </p:nvSpPr>
        <p:spPr>
          <a:xfrm>
            <a:off x="7047286" y="1282535"/>
            <a:ext cx="564948" cy="4179321"/>
          </a:xfrm>
          <a:prstGeom prst="upDownArrow">
            <a:avLst>
              <a:gd name="adj1" fmla="val 39691"/>
              <a:gd name="adj2" fmla="val 50000"/>
            </a:avLst>
          </a:prstGeom>
          <a:gradFill>
            <a:gsLst>
              <a:gs pos="100000">
                <a:srgbClr val="FF0000"/>
              </a:gs>
              <a:gs pos="50000">
                <a:schemeClr val="accent1">
                  <a:lumMod val="5000"/>
                  <a:lumOff val="95000"/>
                </a:schemeClr>
              </a:gs>
              <a:gs pos="0">
                <a:srgbClr val="000FF0"/>
              </a:gs>
            </a:gsLst>
            <a:lin ang="5400000" scaled="1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FF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84FF283-3529-8141-B1AD-695CC3F54AA6}"/>
              </a:ext>
            </a:extLst>
          </p:cNvPr>
          <p:cNvSpPr txBox="1"/>
          <p:nvPr/>
        </p:nvSpPr>
        <p:spPr>
          <a:xfrm>
            <a:off x="7734543" y="1347848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0FF0"/>
                </a:solidFill>
              </a:rPr>
              <a:t>negative</a:t>
            </a:r>
            <a:endParaRPr kumimoji="1" lang="ja-JP" altLang="en-US" sz="2000">
              <a:solidFill>
                <a:srgbClr val="000FF0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51A978F-0761-9F48-9625-D2167CDD0F74}"/>
              </a:ext>
            </a:extLst>
          </p:cNvPr>
          <p:cNvSpPr txBox="1"/>
          <p:nvPr/>
        </p:nvSpPr>
        <p:spPr>
          <a:xfrm>
            <a:off x="7763396" y="4909988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positive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235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4000" dirty="0">
                    <a:solidFill>
                      <a:srgbClr val="FF0000"/>
                    </a:solidFill>
                  </a:rPr>
                  <a:t>-PVCR</a:t>
                </a:r>
                <a:r>
                  <a:rPr lang="ja-JP" altLang="en-US" sz="4000"/>
                  <a:t>のクラス</a:t>
                </a:r>
                <a:r>
                  <a:rPr kumimoji="1" lang="ja-JP" altLang="en-US" sz="4000"/>
                  <a:t>別困難性</a:t>
                </a:r>
                <a:r>
                  <a:rPr kumimoji="1" lang="en-US" altLang="ja-JP" sz="4000" dirty="0"/>
                  <a:t> (</a:t>
                </a:r>
                <a:r>
                  <a:rPr lang="ja-JP" altLang="en-US" sz="4000">
                    <a:solidFill>
                      <a:srgbClr val="FF0000"/>
                    </a:solidFill>
                  </a:rPr>
                  <a:t>結果</a:t>
                </a:r>
                <a:r>
                  <a:rPr lang="en-US" altLang="ja-JP" sz="4000" dirty="0">
                    <a:solidFill>
                      <a:srgbClr val="FF0000"/>
                    </a:solidFill>
                  </a:rPr>
                  <a:t>1</a:t>
                </a:r>
                <a:r>
                  <a:rPr kumimoji="1" lang="en-US" altLang="ja-JP" sz="4000" dirty="0"/>
                  <a:t>)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TS, TJ, TAR </a:t>
                </a:r>
                <a:r>
                  <a:rPr lang="ja-JP" altLang="en-US" sz="2000"/>
                  <a:t>が全て</a:t>
                </a:r>
                <a:r>
                  <a:rPr lang="en-US" altLang="ja-JP" sz="2000" dirty="0"/>
                  <a:t>PSPACE </a:t>
                </a:r>
                <a:r>
                  <a:rPr lang="ja-JP" altLang="en-US" sz="2000"/>
                  <a:t>完全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ja-JP" altLang="en-US" sz="2000"/>
                  <a:t>　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一般</a:t>
                </a:r>
                <a:r>
                  <a:rPr lang="en-US" altLang="ja-JP" sz="2000" dirty="0"/>
                  <a:t>,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最大次数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 4 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の平面</a:t>
                </a:r>
                <a:r>
                  <a:rPr lang="en-US" altLang="ja-JP" sz="2000" dirty="0"/>
                  <a:t>,</a:t>
                </a:r>
                <a:r>
                  <a:rPr lang="en-US" altLang="ja-JP" sz="2000" dirty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ja-JP" altLang="en-US" sz="2000">
                    <a:solidFill>
                      <a:schemeClr val="bg1">
                        <a:lumMod val="95000"/>
                      </a:schemeClr>
                    </a:solidFill>
                  </a:rPr>
                  <a:t>理想</a:t>
                </a:r>
                <a:r>
                  <a:rPr lang="en-US" altLang="ja-JP" sz="2000" dirty="0">
                    <a:solidFill>
                      <a:schemeClr val="bg1">
                        <a:lumMod val="95000"/>
                      </a:schemeClr>
                    </a:solidFill>
                  </a:rPr>
                  <a:t>, 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帯域幅制限グラフ</a:t>
                </a:r>
                <a:endParaRPr lang="en-US" altLang="ja-JP" sz="1600" dirty="0">
                  <a:solidFill>
                    <a:srgbClr val="FF0000"/>
                  </a:solidFill>
                </a:endParaRPr>
              </a:p>
              <a:p>
                <a:r>
                  <a:rPr lang="en-US" altLang="ja-JP" sz="2000" dirty="0"/>
                  <a:t>TS </a:t>
                </a:r>
                <a:r>
                  <a:rPr lang="ja-JP" altLang="en-US" sz="2000"/>
                  <a:t>が</a:t>
                </a:r>
                <a:r>
                  <a:rPr lang="en-US" altLang="ja-JP" sz="2000" dirty="0"/>
                  <a:t>PSPACE </a:t>
                </a:r>
                <a:r>
                  <a:rPr lang="ja-JP" altLang="en-US" sz="2000"/>
                  <a:t>完全</a:t>
                </a:r>
                <a:r>
                  <a:rPr lang="en-US" altLang="ja-JP" sz="2000" dirty="0"/>
                  <a:t>, TJ </a:t>
                </a:r>
                <a:r>
                  <a:rPr lang="ja-JP" altLang="en-US" sz="2000"/>
                  <a:t>と</a:t>
                </a:r>
                <a:r>
                  <a:rPr lang="en-US" altLang="ja-JP" sz="2000" dirty="0"/>
                  <a:t> TAR </a:t>
                </a:r>
                <a:r>
                  <a:rPr lang="ja-JP" altLang="en-US" sz="2000"/>
                  <a:t>が</a:t>
                </a:r>
                <a:r>
                  <a:rPr lang="en-US" altLang="ja-JP" sz="2000" dirty="0"/>
                  <a:t> NP </a:t>
                </a:r>
                <a:r>
                  <a:rPr lang="ja-JP" altLang="en-US" sz="2000"/>
                  <a:t>完全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ja-JP" altLang="en-US" sz="2000"/>
                  <a:t>　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bipartite 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グラフ</a:t>
                </a:r>
                <a:endParaRPr lang="en-US" altLang="ja-JP" sz="2000" dirty="0">
                  <a:solidFill>
                    <a:srgbClr val="FF0000"/>
                  </a:solidFill>
                </a:endParaRPr>
              </a:p>
              <a:p>
                <a:r>
                  <a:rPr lang="en-US" altLang="ja-JP" sz="2000" dirty="0"/>
                  <a:t>TS </a:t>
                </a:r>
                <a:r>
                  <a:rPr lang="ja-JP" altLang="en-US" sz="2000"/>
                  <a:t>が</a:t>
                </a:r>
                <a:r>
                  <a:rPr lang="en-US" altLang="ja-JP" sz="2000" dirty="0"/>
                  <a:t>PSPACE </a:t>
                </a:r>
                <a:r>
                  <a:rPr lang="ja-JP" altLang="en-US" sz="2000"/>
                  <a:t>完全</a:t>
                </a:r>
                <a:r>
                  <a:rPr lang="en-US" altLang="ja-JP" sz="2000" dirty="0"/>
                  <a:t>: </a:t>
                </a:r>
                <a:r>
                  <a:rPr lang="en-US" altLang="ja-JP" sz="2000" dirty="0">
                    <a:solidFill>
                      <a:schemeClr val="bg1">
                        <a:lumMod val="95000"/>
                      </a:schemeClr>
                    </a:solidFill>
                  </a:rPr>
                  <a:t>, TJ </a:t>
                </a:r>
                <a:r>
                  <a:rPr lang="ja-JP" altLang="en-US" sz="2000">
                    <a:solidFill>
                      <a:schemeClr val="bg1">
                        <a:lumMod val="95000"/>
                      </a:schemeClr>
                    </a:solidFill>
                  </a:rPr>
                  <a:t>と</a:t>
                </a:r>
                <a:r>
                  <a:rPr lang="en-US" altLang="ja-JP" sz="2000" dirty="0">
                    <a:solidFill>
                      <a:schemeClr val="bg1">
                        <a:lumMod val="95000"/>
                      </a:schemeClr>
                    </a:solidFill>
                  </a:rPr>
                  <a:t> TAR </a:t>
                </a:r>
                <a:r>
                  <a:rPr lang="ja-JP" altLang="en-US" sz="2000">
                    <a:solidFill>
                      <a:schemeClr val="bg1">
                        <a:lumMod val="95000"/>
                      </a:schemeClr>
                    </a:solidFill>
                  </a:rPr>
                  <a:t>は</a:t>
                </a:r>
                <a:r>
                  <a:rPr lang="en-US" altLang="ja-JP" sz="2000" dirty="0">
                    <a:solidFill>
                      <a:schemeClr val="bg1">
                        <a:lumMod val="95000"/>
                      </a:schemeClr>
                    </a:solidFill>
                  </a:rPr>
                  <a:t> P: </a:t>
                </a:r>
              </a:p>
              <a:p>
                <a:pPr marL="0" indent="0">
                  <a:buNone/>
                </a:pPr>
                <a:r>
                  <a:rPr lang="ja-JP" altLang="en-US" sz="2000"/>
                  <a:t>　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弦グラフ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000" dirty="0">
                    <a:solidFill>
                      <a:schemeClr val="bg1">
                        <a:lumMod val="95000"/>
                      </a:schemeClr>
                    </a:solidFill>
                  </a:rPr>
                  <a:t>(</a:t>
                </a:r>
                <a:r>
                  <a:rPr lang="ja-JP" altLang="en-US" sz="2000">
                    <a:solidFill>
                      <a:schemeClr val="bg1">
                        <a:lumMod val="95000"/>
                      </a:schemeClr>
                    </a:solidFill>
                  </a:rPr>
                  <a:t>∵</a:t>
                </a:r>
                <a:r>
                  <a:rPr lang="en-US" altLang="ja-JP" sz="2000" dirty="0">
                    <a:solidFill>
                      <a:schemeClr val="bg1">
                        <a:lumMod val="95000"/>
                      </a:schemeClr>
                    </a:solidFill>
                  </a:rPr>
                  <a:t> TJ </a:t>
                </a:r>
                <a:r>
                  <a:rPr lang="ja-JP" altLang="en-US" sz="2000">
                    <a:solidFill>
                      <a:schemeClr val="bg1">
                        <a:lumMod val="95000"/>
                      </a:schemeClr>
                    </a:solidFill>
                  </a:rPr>
                  <a:t>と</a:t>
                </a:r>
                <a:r>
                  <a:rPr lang="en-US" altLang="ja-JP" sz="2000" dirty="0">
                    <a:solidFill>
                      <a:schemeClr val="bg1">
                        <a:lumMod val="95000"/>
                      </a:schemeClr>
                    </a:solidFill>
                  </a:rPr>
                  <a:t> TAR </a:t>
                </a:r>
                <a:r>
                  <a:rPr lang="ja-JP" altLang="en-US" sz="2000">
                    <a:solidFill>
                      <a:schemeClr val="bg1">
                        <a:lumMod val="95000"/>
                      </a:schemeClr>
                    </a:solidFill>
                  </a:rPr>
                  <a:t>は</a:t>
                </a:r>
                <a:r>
                  <a:rPr lang="en-US" altLang="ja-JP" sz="2000" dirty="0">
                    <a:solidFill>
                      <a:schemeClr val="bg1">
                        <a:lumMod val="95000"/>
                      </a:schemeClr>
                    </a:solidFill>
                  </a:rPr>
                  <a:t> even-hole-free </a:t>
                </a:r>
                <a:r>
                  <a:rPr lang="ja-JP" altLang="en-US" sz="2000">
                    <a:solidFill>
                      <a:schemeClr val="bg1">
                        <a:lumMod val="95000"/>
                      </a:schemeClr>
                    </a:solidFill>
                  </a:rPr>
                  <a:t>で</a:t>
                </a:r>
                <a:r>
                  <a:rPr lang="en-US" altLang="ja-JP" sz="2000" dirty="0">
                    <a:solidFill>
                      <a:schemeClr val="bg1">
                        <a:lumMod val="95000"/>
                      </a:schemeClr>
                    </a:solidFill>
                  </a:rPr>
                  <a:t> P)</a:t>
                </a:r>
              </a:p>
              <a:p>
                <a:r>
                  <a:rPr lang="en-US" altLang="ja-JP" sz="2000" dirty="0">
                    <a:solidFill>
                      <a:schemeClr val="bg1">
                        <a:lumMod val="95000"/>
                      </a:schemeClr>
                    </a:solidFill>
                  </a:rPr>
                  <a:t>TS </a:t>
                </a:r>
                <a:r>
                  <a:rPr lang="ja-JP" altLang="en-US" sz="2000">
                    <a:solidFill>
                      <a:schemeClr val="bg1">
                        <a:lumMod val="95000"/>
                      </a:schemeClr>
                    </a:solidFill>
                  </a:rPr>
                  <a:t>が</a:t>
                </a:r>
                <a:r>
                  <a:rPr lang="en-US" altLang="ja-JP" sz="2000" dirty="0">
                    <a:solidFill>
                      <a:schemeClr val="bg1">
                        <a:lumMod val="95000"/>
                      </a:schemeClr>
                    </a:solidFill>
                  </a:rPr>
                  <a:t> P: </a:t>
                </a:r>
              </a:p>
              <a:p>
                <a:pPr marL="0" indent="0">
                  <a:buNone/>
                </a:pPr>
                <a:r>
                  <a:rPr lang="ja-JP" altLang="en-US" sz="2000"/>
                  <a:t>　</a:t>
                </a:r>
                <a:r>
                  <a:rPr lang="en-US" altLang="ja-JP" sz="2000" dirty="0">
                    <a:solidFill>
                      <a:schemeClr val="bg1">
                        <a:lumMod val="95000"/>
                      </a:schemeClr>
                    </a:solidFill>
                  </a:rPr>
                  <a:t>bipartite permutation, bipartite distance hereditary </a:t>
                </a:r>
                <a:r>
                  <a:rPr lang="ja-JP" altLang="en-US" sz="2000">
                    <a:solidFill>
                      <a:schemeClr val="bg1">
                        <a:lumMod val="95000"/>
                      </a:schemeClr>
                    </a:solidFill>
                  </a:rPr>
                  <a:t>グラフ</a:t>
                </a:r>
                <a:endParaRPr lang="en-US" altLang="ja-JP" sz="2000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r>
                  <a:rPr lang="en-US" altLang="ja-JP" sz="2000" dirty="0">
                    <a:solidFill>
                      <a:schemeClr val="bg1">
                        <a:lumMod val="95000"/>
                      </a:schemeClr>
                    </a:solidFill>
                  </a:rPr>
                  <a:t>TS, TJ, TAR </a:t>
                </a:r>
                <a:r>
                  <a:rPr lang="ja-JP" altLang="en-US" sz="2000">
                    <a:solidFill>
                      <a:schemeClr val="bg1">
                        <a:lumMod val="95000"/>
                      </a:schemeClr>
                    </a:solidFill>
                  </a:rPr>
                  <a:t>が全て</a:t>
                </a:r>
                <a:r>
                  <a:rPr lang="en-US" altLang="ja-JP" sz="2000" dirty="0">
                    <a:solidFill>
                      <a:schemeClr val="bg1">
                        <a:lumMod val="95000"/>
                      </a:schemeClr>
                    </a:solidFill>
                  </a:rPr>
                  <a:t> P: </a:t>
                </a:r>
              </a:p>
              <a:p>
                <a:pPr marL="0" indent="0">
                  <a:buNone/>
                </a:pPr>
                <a:r>
                  <a:rPr lang="ja-JP" altLang="en-US" sz="2000">
                    <a:solidFill>
                      <a:schemeClr val="bg1">
                        <a:lumMod val="95000"/>
                      </a:schemeClr>
                    </a:solidFill>
                  </a:rPr>
                  <a:t>　</a:t>
                </a:r>
                <a:r>
                  <a:rPr lang="en-US" altLang="ja-JP" sz="2000" dirty="0">
                    <a:solidFill>
                      <a:schemeClr val="bg1">
                        <a:lumMod val="95000"/>
                      </a:schemeClr>
                    </a:solidFill>
                  </a:rPr>
                  <a:t>cograph, claw-free, interval, tree </a:t>
                </a:r>
                <a:r>
                  <a:rPr lang="ja-JP" altLang="en-US" sz="2000">
                    <a:solidFill>
                      <a:schemeClr val="bg1">
                        <a:lumMod val="95000"/>
                      </a:schemeClr>
                    </a:solidFill>
                  </a:rPr>
                  <a:t>グラフ</a:t>
                </a:r>
                <a:endParaRPr lang="en-US" altLang="ja-JP" sz="2000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r>
                  <a:rPr lang="ja-JP" altLang="en-US" sz="2000"/>
                  <a:t>これらの困難性を示した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en-US" altLang="ja-JP" sz="2000" dirty="0"/>
                  <a:t>   (</a:t>
                </a:r>
                <a:r>
                  <a:rPr lang="ja-JP" altLang="en-US" sz="2000"/>
                  <a:t>帰着は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 </a:t>
                </a:r>
                <a:r>
                  <a:rPr lang="ja-JP" altLang="en-US" sz="2000"/>
                  <a:t>の</a:t>
                </a:r>
                <a:r>
                  <a:rPr lang="en-US" altLang="ja-JP" sz="2000" dirty="0"/>
                  <a:t> NPC </a:t>
                </a:r>
                <a:r>
                  <a:rPr lang="ja-JP" altLang="en-US" sz="2000"/>
                  <a:t>の帰着を使う</a:t>
                </a:r>
                <a:r>
                  <a:rPr lang="en-US" altLang="ja-JP" sz="2000" dirty="0"/>
                  <a:t>)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上下矢印 11">
            <a:extLst>
              <a:ext uri="{FF2B5EF4-FFF2-40B4-BE49-F238E27FC236}">
                <a16:creationId xmlns:a16="http://schemas.microsoft.com/office/drawing/2014/main" id="{9456F8C9-4AF8-CA49-A8DA-20606D5CB478}"/>
              </a:ext>
            </a:extLst>
          </p:cNvPr>
          <p:cNvSpPr/>
          <p:nvPr/>
        </p:nvSpPr>
        <p:spPr>
          <a:xfrm>
            <a:off x="7047286" y="1282535"/>
            <a:ext cx="564948" cy="4179321"/>
          </a:xfrm>
          <a:prstGeom prst="upDownArrow">
            <a:avLst>
              <a:gd name="adj1" fmla="val 39691"/>
              <a:gd name="adj2" fmla="val 50000"/>
            </a:avLst>
          </a:prstGeom>
          <a:gradFill>
            <a:gsLst>
              <a:gs pos="100000">
                <a:srgbClr val="FF0000"/>
              </a:gs>
              <a:gs pos="50000">
                <a:schemeClr val="accent1">
                  <a:lumMod val="5000"/>
                  <a:lumOff val="95000"/>
                </a:schemeClr>
              </a:gs>
              <a:gs pos="0">
                <a:srgbClr val="000FF0"/>
              </a:gs>
            </a:gsLst>
            <a:lin ang="5400000" scaled="1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FF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84FF283-3529-8141-B1AD-695CC3F54AA6}"/>
              </a:ext>
            </a:extLst>
          </p:cNvPr>
          <p:cNvSpPr txBox="1"/>
          <p:nvPr/>
        </p:nvSpPr>
        <p:spPr>
          <a:xfrm>
            <a:off x="7734543" y="1347848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0FF0"/>
                </a:solidFill>
              </a:rPr>
              <a:t>negative</a:t>
            </a:r>
            <a:endParaRPr kumimoji="1" lang="ja-JP" altLang="en-US" sz="2000">
              <a:solidFill>
                <a:srgbClr val="000FF0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51A978F-0761-9F48-9625-D2167CDD0F74}"/>
              </a:ext>
            </a:extLst>
          </p:cNvPr>
          <p:cNvSpPr txBox="1"/>
          <p:nvPr/>
        </p:nvSpPr>
        <p:spPr>
          <a:xfrm>
            <a:off x="7763396" y="4909988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positive</a:t>
            </a:r>
            <a:endParaRPr kumimoji="1" lang="ja-JP" altLang="en-US" sz="2000">
              <a:solidFill>
                <a:srgbClr val="FF0000"/>
              </a:solidFill>
            </a:endParaRPr>
          </a:p>
        </p:txBody>
      </p:sp>
      <p:sp>
        <p:nvSpPr>
          <p:cNvPr id="4" name="環状矢印 3">
            <a:extLst>
              <a:ext uri="{FF2B5EF4-FFF2-40B4-BE49-F238E27FC236}">
                <a16:creationId xmlns:a16="http://schemas.microsoft.com/office/drawing/2014/main" id="{F0C7D585-1DEF-C44E-93D8-948318379482}"/>
              </a:ext>
            </a:extLst>
          </p:cNvPr>
          <p:cNvSpPr/>
          <p:nvPr/>
        </p:nvSpPr>
        <p:spPr>
          <a:xfrm rot="14681891">
            <a:off x="151728" y="3368734"/>
            <a:ext cx="2356320" cy="2289326"/>
          </a:xfrm>
          <a:prstGeom prst="circularArrow">
            <a:avLst>
              <a:gd name="adj1" fmla="val 6541"/>
              <a:gd name="adj2" fmla="val 1142319"/>
              <a:gd name="adj3" fmla="val 20394905"/>
              <a:gd name="adj4" fmla="val 14415687"/>
              <a:gd name="adj5" fmla="val 7724"/>
            </a:avLst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3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lang="ja-JP" altLang="en-US"/>
              <a:t>結果のまとめ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-path vertex cover </a:t>
                </a:r>
                <a:r>
                  <a:rPr kumimoji="1" lang="ja-JP" altLang="en-US" sz="2400"/>
                  <a:t>問題の遷移版</a:t>
                </a:r>
                <a:r>
                  <a:rPr kumimoji="1" lang="en-US" altLang="ja-JP" sz="2400" dirty="0"/>
                  <a:t> (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-PVCR) </a:t>
                </a:r>
                <a:r>
                  <a:rPr kumimoji="1" lang="ja-JP" altLang="en-US" sz="2400"/>
                  <a:t>をやった</a:t>
                </a:r>
                <a:endParaRPr kumimoji="1" lang="en-US" altLang="ja-JP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  <a:blipFill>
                <a:blip r:embed="rId2"/>
                <a:stretch>
                  <a:fillRect l="-965" t="-15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838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ja-JP" altLang="en-US" sz="4000" b="0">
                    <a:solidFill>
                      <a:srgbClr val="FF0000"/>
                    </a:solidFill>
                  </a:rPr>
                  <a:t>結果</a:t>
                </a:r>
                <a:r>
                  <a:rPr kumimoji="1" lang="en-US" altLang="ja-JP" sz="4000" b="0" dirty="0">
                    <a:solidFill>
                      <a:srgbClr val="FF0000"/>
                    </a:solidFill>
                  </a:rPr>
                  <a:t>2: </a:t>
                </a:r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4000" dirty="0">
                    <a:solidFill>
                      <a:schemeClr val="tx1"/>
                    </a:solidFill>
                  </a:rPr>
                  <a:t>-PVCR</a:t>
                </a:r>
                <a:r>
                  <a:rPr lang="ja-JP" altLang="en-US" sz="4000"/>
                  <a:t>の困難性</a:t>
                </a:r>
                <a:r>
                  <a:rPr lang="en-US" altLang="ja-JP" sz="4000" dirty="0"/>
                  <a:t> ver.2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694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3184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ja-JP" altLang="en-US" sz="4000" b="0">
                    <a:solidFill>
                      <a:srgbClr val="FF0000"/>
                    </a:solidFill>
                  </a:rPr>
                  <a:t>結果</a:t>
                </a:r>
                <a:r>
                  <a:rPr kumimoji="1" lang="en-US" altLang="ja-JP" sz="4000" b="0" dirty="0">
                    <a:solidFill>
                      <a:srgbClr val="FF0000"/>
                    </a:solidFill>
                  </a:rPr>
                  <a:t>2: </a:t>
                </a:r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4000" dirty="0">
                    <a:solidFill>
                      <a:schemeClr val="tx1"/>
                    </a:solidFill>
                  </a:rPr>
                  <a:t>-PVCR</a:t>
                </a:r>
                <a:r>
                  <a:rPr lang="ja-JP" altLang="en-US" sz="4000"/>
                  <a:t>の困難性</a:t>
                </a:r>
                <a:r>
                  <a:rPr lang="en-US" altLang="ja-JP" sz="4000" dirty="0"/>
                  <a:t> ver.2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694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別帰着により以下が得られる</a:t>
                </a:r>
                <a:r>
                  <a:rPr lang="en-US" altLang="ja-JP" sz="2000" dirty="0"/>
                  <a:t>:  </a:t>
                </a:r>
              </a:p>
              <a:p>
                <a:pPr marL="0" indent="0">
                  <a:buNone/>
                </a:pPr>
                <a:r>
                  <a:rPr lang="ja-JP" altLang="en-US" sz="2000" b="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under TS, TJ, TAR </a:t>
                </a:r>
                <a:r>
                  <a:rPr lang="ja-JP" altLang="en-US" sz="2000"/>
                  <a:t>は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/>
                  <a:t>　　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最大次数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3 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かつ帯域幅制限</a:t>
                </a:r>
                <a:r>
                  <a:rPr lang="ja-JP" altLang="en-US" sz="2000"/>
                  <a:t>の平面グラフですら</a:t>
                </a:r>
                <a:r>
                  <a:rPr lang="en-US" altLang="ja-JP" sz="2000" dirty="0"/>
                  <a:t>PSPACE-</a:t>
                </a:r>
                <a:r>
                  <a:rPr lang="ja-JP" altLang="en-US" sz="2000"/>
                  <a:t>完全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2989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ja-JP" altLang="en-US" sz="4000" b="0">
                    <a:solidFill>
                      <a:srgbClr val="FF0000"/>
                    </a:solidFill>
                  </a:rPr>
                  <a:t>結果</a:t>
                </a:r>
                <a:r>
                  <a:rPr kumimoji="1" lang="en-US" altLang="ja-JP" sz="4000" b="0" dirty="0">
                    <a:solidFill>
                      <a:srgbClr val="FF0000"/>
                    </a:solidFill>
                  </a:rPr>
                  <a:t>2: </a:t>
                </a:r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4000" dirty="0">
                    <a:solidFill>
                      <a:schemeClr val="tx1"/>
                    </a:solidFill>
                  </a:rPr>
                  <a:t>-PVCR</a:t>
                </a:r>
                <a:r>
                  <a:rPr lang="ja-JP" altLang="en-US" sz="4000"/>
                  <a:t>の困難性</a:t>
                </a:r>
                <a:r>
                  <a:rPr lang="en-US" altLang="ja-JP" sz="4000" dirty="0"/>
                  <a:t> ver.2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694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別帰着により以下が得られる</a:t>
                </a:r>
                <a:r>
                  <a:rPr lang="en-US" altLang="ja-JP" sz="2000" dirty="0"/>
                  <a:t>:  </a:t>
                </a:r>
              </a:p>
              <a:p>
                <a:pPr marL="0" indent="0">
                  <a:buNone/>
                </a:pPr>
                <a:r>
                  <a:rPr lang="ja-JP" altLang="en-US" sz="2000" b="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under TS, TJ, TAR </a:t>
                </a:r>
                <a:r>
                  <a:rPr lang="ja-JP" altLang="en-US" sz="2000"/>
                  <a:t>は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/>
                  <a:t>　　最大次数</a:t>
                </a:r>
                <a:r>
                  <a:rPr lang="en-US" altLang="ja-JP" sz="2000" dirty="0"/>
                  <a:t>3 </a:t>
                </a:r>
                <a:r>
                  <a:rPr lang="ja-JP" altLang="en-US" sz="2000"/>
                  <a:t>かつ帯域幅制限の平面グラフですら</a:t>
                </a:r>
                <a:r>
                  <a:rPr lang="en-US" altLang="ja-JP" sz="2000" dirty="0"/>
                  <a:t>PSPACE-</a:t>
                </a:r>
                <a:r>
                  <a:rPr lang="ja-JP" altLang="en-US" sz="2000"/>
                  <a:t>完全</a:t>
                </a:r>
                <a:endParaRPr lang="en-US" altLang="ja-JP" sz="2000" dirty="0"/>
              </a:p>
              <a:p>
                <a:r>
                  <a:rPr lang="ja-JP" altLang="en-US" sz="2000"/>
                  <a:t>概要</a:t>
                </a:r>
                <a:r>
                  <a:rPr lang="en-US" altLang="ja-JP" sz="2000" dirty="0"/>
                  <a:t>: 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7382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ja-JP" altLang="en-US" sz="4000" b="0">
                    <a:solidFill>
                      <a:srgbClr val="FF0000"/>
                    </a:solidFill>
                  </a:rPr>
                  <a:t>結果</a:t>
                </a:r>
                <a:r>
                  <a:rPr kumimoji="1" lang="en-US" altLang="ja-JP" sz="4000" b="0" dirty="0">
                    <a:solidFill>
                      <a:srgbClr val="FF0000"/>
                    </a:solidFill>
                  </a:rPr>
                  <a:t>2: </a:t>
                </a:r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4000" dirty="0">
                    <a:solidFill>
                      <a:schemeClr val="tx1"/>
                    </a:solidFill>
                  </a:rPr>
                  <a:t>-PVCR</a:t>
                </a:r>
                <a:r>
                  <a:rPr lang="ja-JP" altLang="en-US" sz="4000"/>
                  <a:t>の困難性</a:t>
                </a:r>
                <a:r>
                  <a:rPr lang="en-US" altLang="ja-JP" sz="4000" dirty="0"/>
                  <a:t> ver.2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694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別帰着により以下が得られる</a:t>
                </a:r>
                <a:r>
                  <a:rPr lang="en-US" altLang="ja-JP" sz="2000" dirty="0"/>
                  <a:t>:  </a:t>
                </a:r>
              </a:p>
              <a:p>
                <a:pPr marL="0" indent="0">
                  <a:buNone/>
                </a:pPr>
                <a:r>
                  <a:rPr lang="ja-JP" altLang="en-US" sz="2000" b="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under TS, TJ, TAR </a:t>
                </a:r>
                <a:r>
                  <a:rPr lang="ja-JP" altLang="en-US" sz="2000"/>
                  <a:t>は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/>
                  <a:t>　　最大次数</a:t>
                </a:r>
                <a:r>
                  <a:rPr lang="en-US" altLang="ja-JP" sz="2000" dirty="0"/>
                  <a:t>3 </a:t>
                </a:r>
                <a:r>
                  <a:rPr lang="ja-JP" altLang="en-US" sz="2000"/>
                  <a:t>かつ帯域幅制限の平面グラフですら</a:t>
                </a:r>
                <a:r>
                  <a:rPr lang="en-US" altLang="ja-JP" sz="2000" dirty="0"/>
                  <a:t>PSPACE-</a:t>
                </a:r>
                <a:r>
                  <a:rPr lang="ja-JP" altLang="en-US" sz="2000"/>
                  <a:t>完全</a:t>
                </a:r>
                <a:endParaRPr lang="en-US" altLang="ja-JP" sz="2000" dirty="0"/>
              </a:p>
              <a:p>
                <a:r>
                  <a:rPr lang="ja-JP" altLang="en-US" sz="2000"/>
                  <a:t>概要</a:t>
                </a:r>
                <a:r>
                  <a:rPr lang="en-US" altLang="ja-JP" sz="2000" dirty="0"/>
                  <a:t>: 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altLang="ja-JP" sz="2000" dirty="0"/>
                  <a:t> Nondeterministic Constraint Logic (NCL) </a:t>
                </a:r>
                <a:r>
                  <a:rPr lang="ja-JP" altLang="en-US" sz="2000"/>
                  <a:t>から帰着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509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ja-JP" altLang="en-US" sz="4000" b="0">
                    <a:solidFill>
                      <a:srgbClr val="FF0000"/>
                    </a:solidFill>
                  </a:rPr>
                  <a:t>結果</a:t>
                </a:r>
                <a:r>
                  <a:rPr kumimoji="1" lang="en-US" altLang="ja-JP" sz="4000" b="0" dirty="0">
                    <a:solidFill>
                      <a:srgbClr val="FF0000"/>
                    </a:solidFill>
                  </a:rPr>
                  <a:t>2: </a:t>
                </a:r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4000" dirty="0">
                    <a:solidFill>
                      <a:schemeClr val="tx1"/>
                    </a:solidFill>
                  </a:rPr>
                  <a:t>-PVCR</a:t>
                </a:r>
                <a:r>
                  <a:rPr lang="ja-JP" altLang="en-US" sz="4000"/>
                  <a:t>の困難性</a:t>
                </a:r>
                <a:r>
                  <a:rPr lang="en-US" altLang="ja-JP" sz="4000" dirty="0"/>
                  <a:t> ver.2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694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別帰着により以下が得られる</a:t>
                </a:r>
                <a:r>
                  <a:rPr lang="en-US" altLang="ja-JP" sz="2000" dirty="0"/>
                  <a:t>:  </a:t>
                </a:r>
              </a:p>
              <a:p>
                <a:pPr marL="0" indent="0">
                  <a:buNone/>
                </a:pPr>
                <a:r>
                  <a:rPr lang="ja-JP" altLang="en-US" sz="2000" b="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under TS, TJ, TAR </a:t>
                </a:r>
                <a:r>
                  <a:rPr lang="ja-JP" altLang="en-US" sz="2000"/>
                  <a:t>は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/>
                  <a:t>　　最大次数</a:t>
                </a:r>
                <a:r>
                  <a:rPr lang="en-US" altLang="ja-JP" sz="2000" dirty="0"/>
                  <a:t>3 </a:t>
                </a:r>
                <a:r>
                  <a:rPr lang="ja-JP" altLang="en-US" sz="2000"/>
                  <a:t>かつ帯域幅制限の平面グラフですら</a:t>
                </a:r>
                <a:r>
                  <a:rPr lang="en-US" altLang="ja-JP" sz="2000" dirty="0"/>
                  <a:t>PSPACE-</a:t>
                </a:r>
                <a:r>
                  <a:rPr lang="ja-JP" altLang="en-US" sz="2000"/>
                  <a:t>完全</a:t>
                </a:r>
                <a:endParaRPr lang="en-US" altLang="ja-JP" sz="2000" dirty="0"/>
              </a:p>
              <a:p>
                <a:r>
                  <a:rPr lang="ja-JP" altLang="en-US" sz="2000"/>
                  <a:t>概要</a:t>
                </a:r>
                <a:r>
                  <a:rPr lang="en-US" altLang="ja-JP" sz="2000" dirty="0"/>
                  <a:t>: 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altLang="ja-JP" sz="2000" dirty="0"/>
                  <a:t> Nondeterministic Constraint Logic (NCL) </a:t>
                </a:r>
                <a:r>
                  <a:rPr lang="ja-JP" altLang="en-US" sz="2000"/>
                  <a:t>から帰着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・</a:t>
                </a:r>
                <a:r>
                  <a:rPr lang="en-US" altLang="ja-JP" sz="2000" dirty="0"/>
                  <a:t>NCL </a:t>
                </a:r>
                <a:r>
                  <a:rPr lang="en-US" altLang="ja-JP" sz="2000" i="1" dirty="0"/>
                  <a:t>machine</a:t>
                </a:r>
                <a:r>
                  <a:rPr lang="en-US" altLang="ja-JP" sz="2000" dirty="0"/>
                  <a:t>: </a:t>
                </a:r>
                <a:r>
                  <a:rPr lang="ja-JP" altLang="en-US" sz="2000"/>
                  <a:t>枝重み</a:t>
                </a:r>
                <a:r>
                  <a:rPr lang="en-US" altLang="ja-JP" sz="2000" dirty="0"/>
                  <a:t>{1, 2}</a:t>
                </a:r>
                <a:r>
                  <a:rPr lang="ja-JP" altLang="en-US" sz="2000"/>
                  <a:t>付きの無向グラフ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0904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ja-JP" altLang="en-US" sz="4000" b="0">
                    <a:solidFill>
                      <a:srgbClr val="FF0000"/>
                    </a:solidFill>
                  </a:rPr>
                  <a:t>結果</a:t>
                </a:r>
                <a:r>
                  <a:rPr kumimoji="1" lang="en-US" altLang="ja-JP" sz="4000" b="0" dirty="0">
                    <a:solidFill>
                      <a:srgbClr val="FF0000"/>
                    </a:solidFill>
                  </a:rPr>
                  <a:t>2: </a:t>
                </a:r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4000" dirty="0">
                    <a:solidFill>
                      <a:schemeClr val="tx1"/>
                    </a:solidFill>
                  </a:rPr>
                  <a:t>-PVCR</a:t>
                </a:r>
                <a:r>
                  <a:rPr lang="ja-JP" altLang="en-US" sz="4000"/>
                  <a:t>の困難性</a:t>
                </a:r>
                <a:r>
                  <a:rPr lang="en-US" altLang="ja-JP" sz="4000" dirty="0"/>
                  <a:t> ver.2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694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別帰着により以下が得られる</a:t>
                </a:r>
                <a:r>
                  <a:rPr lang="en-US" altLang="ja-JP" sz="2000" dirty="0"/>
                  <a:t>:  </a:t>
                </a:r>
              </a:p>
              <a:p>
                <a:pPr marL="0" indent="0">
                  <a:buNone/>
                </a:pPr>
                <a:r>
                  <a:rPr lang="ja-JP" altLang="en-US" sz="2000" b="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under TS, TJ, TAR </a:t>
                </a:r>
                <a:r>
                  <a:rPr lang="ja-JP" altLang="en-US" sz="2000"/>
                  <a:t>は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/>
                  <a:t>　　最大次数</a:t>
                </a:r>
                <a:r>
                  <a:rPr lang="en-US" altLang="ja-JP" sz="2000" dirty="0"/>
                  <a:t>3 </a:t>
                </a:r>
                <a:r>
                  <a:rPr lang="ja-JP" altLang="en-US" sz="2000"/>
                  <a:t>かつ帯域幅制限の平面グラフですら</a:t>
                </a:r>
                <a:r>
                  <a:rPr lang="en-US" altLang="ja-JP" sz="2000" dirty="0"/>
                  <a:t>PSPACE-</a:t>
                </a:r>
                <a:r>
                  <a:rPr lang="ja-JP" altLang="en-US" sz="2000"/>
                  <a:t>完全</a:t>
                </a:r>
                <a:endParaRPr lang="en-US" altLang="ja-JP" sz="2000" dirty="0"/>
              </a:p>
              <a:p>
                <a:r>
                  <a:rPr lang="ja-JP" altLang="en-US" sz="2000"/>
                  <a:t>概要</a:t>
                </a:r>
                <a:r>
                  <a:rPr lang="en-US" altLang="ja-JP" sz="2000" dirty="0"/>
                  <a:t>: 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altLang="ja-JP" sz="2000" dirty="0"/>
                  <a:t> Nondeterministic Constraint Logic (NCL) </a:t>
                </a:r>
                <a:r>
                  <a:rPr lang="ja-JP" altLang="en-US" sz="2000"/>
                  <a:t>から帰着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・</a:t>
                </a:r>
                <a:r>
                  <a:rPr lang="en-US" altLang="ja-JP" sz="2000" dirty="0"/>
                  <a:t>NCL </a:t>
                </a:r>
                <a:r>
                  <a:rPr lang="en-US" altLang="ja-JP" sz="2000" i="1" dirty="0"/>
                  <a:t>machine</a:t>
                </a:r>
                <a:r>
                  <a:rPr lang="en-US" altLang="ja-JP" sz="2000" dirty="0"/>
                  <a:t>: </a:t>
                </a:r>
                <a:r>
                  <a:rPr lang="ja-JP" altLang="en-US" sz="2000"/>
                  <a:t>枝重み</a:t>
                </a:r>
                <a:r>
                  <a:rPr lang="en-US" altLang="ja-JP" sz="2000" dirty="0"/>
                  <a:t>{1, 2}</a:t>
                </a:r>
                <a:r>
                  <a:rPr lang="ja-JP" altLang="en-US" sz="2000"/>
                  <a:t>付きの無向グラフ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・以下のような枝の向き付け</a:t>
                </a:r>
                <a:r>
                  <a:rPr lang="en-US" altLang="ja-JP" sz="2000" dirty="0"/>
                  <a:t> (orientation) </a:t>
                </a:r>
                <a:r>
                  <a:rPr lang="ja-JP" altLang="en-US" sz="2000"/>
                  <a:t>を考える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各頂点に入る枝の重み合計が</a:t>
                </a:r>
                <a:r>
                  <a:rPr lang="en-US" altLang="ja-JP" sz="2000" dirty="0"/>
                  <a:t>2</a:t>
                </a:r>
                <a:r>
                  <a:rPr lang="ja-JP" altLang="en-US" sz="2000"/>
                  <a:t>以上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9598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ja-JP" altLang="en-US" sz="4000" b="0">
                    <a:solidFill>
                      <a:srgbClr val="FF0000"/>
                    </a:solidFill>
                  </a:rPr>
                  <a:t>結果</a:t>
                </a:r>
                <a:r>
                  <a:rPr kumimoji="1" lang="en-US" altLang="ja-JP" sz="4000" b="0" dirty="0">
                    <a:solidFill>
                      <a:srgbClr val="FF0000"/>
                    </a:solidFill>
                  </a:rPr>
                  <a:t>2: </a:t>
                </a:r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4000" dirty="0">
                    <a:solidFill>
                      <a:schemeClr val="tx1"/>
                    </a:solidFill>
                  </a:rPr>
                  <a:t>-PVCR</a:t>
                </a:r>
                <a:r>
                  <a:rPr lang="ja-JP" altLang="en-US" sz="4000"/>
                  <a:t>の困難性</a:t>
                </a:r>
                <a:r>
                  <a:rPr lang="en-US" altLang="ja-JP" sz="4000" dirty="0"/>
                  <a:t> ver.2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694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別帰着により以下が得られる</a:t>
                </a:r>
                <a:r>
                  <a:rPr lang="en-US" altLang="ja-JP" sz="2000" dirty="0"/>
                  <a:t>:  </a:t>
                </a:r>
              </a:p>
              <a:p>
                <a:pPr marL="0" indent="0">
                  <a:buNone/>
                </a:pPr>
                <a:r>
                  <a:rPr lang="ja-JP" altLang="en-US" sz="2000" b="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under TS, TJ, TAR </a:t>
                </a:r>
                <a:r>
                  <a:rPr lang="ja-JP" altLang="en-US" sz="2000"/>
                  <a:t>は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/>
                  <a:t>　　最大次数</a:t>
                </a:r>
                <a:r>
                  <a:rPr lang="en-US" altLang="ja-JP" sz="2000" dirty="0"/>
                  <a:t>3 </a:t>
                </a:r>
                <a:r>
                  <a:rPr lang="ja-JP" altLang="en-US" sz="2000"/>
                  <a:t>かつ帯域幅制限の平面グラフですら</a:t>
                </a:r>
                <a:r>
                  <a:rPr lang="en-US" altLang="ja-JP" sz="2000" dirty="0"/>
                  <a:t>PSPACE-</a:t>
                </a:r>
                <a:r>
                  <a:rPr lang="ja-JP" altLang="en-US" sz="2000"/>
                  <a:t>完全</a:t>
                </a:r>
                <a:endParaRPr lang="en-US" altLang="ja-JP" sz="2000" dirty="0"/>
              </a:p>
              <a:p>
                <a:r>
                  <a:rPr lang="ja-JP" altLang="en-US" sz="2000"/>
                  <a:t>概要</a:t>
                </a:r>
                <a:r>
                  <a:rPr lang="en-US" altLang="ja-JP" sz="2000" dirty="0"/>
                  <a:t>: 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altLang="ja-JP" sz="2000" dirty="0"/>
                  <a:t> Nondeterministic Constraint Logic (NCL) </a:t>
                </a:r>
                <a:r>
                  <a:rPr lang="ja-JP" altLang="en-US" sz="2000"/>
                  <a:t>から帰着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・</a:t>
                </a:r>
                <a:r>
                  <a:rPr lang="en-US" altLang="ja-JP" sz="2000" dirty="0"/>
                  <a:t>NCL </a:t>
                </a:r>
                <a:r>
                  <a:rPr lang="en-US" altLang="ja-JP" sz="2000" i="1" dirty="0"/>
                  <a:t>machine</a:t>
                </a:r>
                <a:r>
                  <a:rPr lang="en-US" altLang="ja-JP" sz="2000" dirty="0"/>
                  <a:t>: </a:t>
                </a:r>
                <a:r>
                  <a:rPr lang="ja-JP" altLang="en-US" sz="2000"/>
                  <a:t>枝重み</a:t>
                </a:r>
                <a:r>
                  <a:rPr lang="en-US" altLang="ja-JP" sz="2000" dirty="0"/>
                  <a:t>{1, 2}</a:t>
                </a:r>
                <a:r>
                  <a:rPr lang="ja-JP" altLang="en-US" sz="2000"/>
                  <a:t>付きの無向グラフ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・以下のような枝の向き付け</a:t>
                </a:r>
                <a:r>
                  <a:rPr lang="en-US" altLang="ja-JP" sz="2000" dirty="0"/>
                  <a:t> (orientation) </a:t>
                </a:r>
                <a:r>
                  <a:rPr lang="ja-JP" altLang="en-US" sz="2000"/>
                  <a:t>を考える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各頂点に入る枝の重み合計が</a:t>
                </a:r>
                <a:r>
                  <a:rPr lang="en-US" altLang="ja-JP" sz="2000" dirty="0"/>
                  <a:t>2</a:t>
                </a:r>
                <a:r>
                  <a:rPr lang="ja-JP" altLang="en-US" sz="2000"/>
                  <a:t>以上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・</a:t>
                </a:r>
                <a:r>
                  <a:rPr lang="en-US" altLang="ja-JP" sz="2000" dirty="0"/>
                  <a:t>“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のある向き付け</a:t>
                </a:r>
                <a:r>
                  <a:rPr lang="en-US" altLang="ja-JP" sz="2000" dirty="0"/>
                  <a:t>A </a:t>
                </a:r>
                <a:r>
                  <a:rPr lang="ja-JP" altLang="en-US" sz="2000"/>
                  <a:t>と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向き付け</a:t>
                </a:r>
                <a:r>
                  <a:rPr lang="en-US" altLang="ja-JP" sz="2000" dirty="0"/>
                  <a:t>B </a:t>
                </a:r>
                <a:r>
                  <a:rPr lang="ja-JP" altLang="en-US" sz="2000"/>
                  <a:t>が与えられて，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1</a:t>
                </a:r>
                <a:r>
                  <a:rPr lang="ja-JP" altLang="en-US" sz="2000"/>
                  <a:t>本ずつ向きを変えていくとき</a:t>
                </a:r>
                <a:r>
                  <a:rPr lang="en-US" altLang="ja-JP" sz="2000" dirty="0"/>
                  <a:t> A </a:t>
                </a:r>
                <a:r>
                  <a:rPr lang="ja-JP" altLang="en-US" sz="2000"/>
                  <a:t>→</a:t>
                </a:r>
                <a:r>
                  <a:rPr lang="en-US" altLang="ja-JP" sz="2000" dirty="0"/>
                  <a:t> B</a:t>
                </a:r>
                <a:r>
                  <a:rPr lang="ja-JP" altLang="en-US" sz="2000"/>
                  <a:t>は行けるか？</a:t>
                </a:r>
                <a:r>
                  <a:rPr lang="en-US" altLang="ja-JP" sz="2000" dirty="0"/>
                  <a:t>” </a:t>
                </a:r>
                <a:r>
                  <a:rPr lang="ja-JP" altLang="en-US" sz="2000"/>
                  <a:t>は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　帯域幅制限の平面グラフですら</a:t>
                </a:r>
                <a:r>
                  <a:rPr lang="en-US" altLang="ja-JP" sz="2000" dirty="0"/>
                  <a:t>PSPACE-</a:t>
                </a:r>
                <a:r>
                  <a:rPr lang="ja-JP" altLang="en-US" sz="2000"/>
                  <a:t>完全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5535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:r>
                  <a:rPr kumimoji="1" lang="ja-JP" altLang="en-US" sz="4000" b="0">
                    <a:solidFill>
                      <a:srgbClr val="FF0000"/>
                    </a:solidFill>
                  </a:rPr>
                  <a:t>結果</a:t>
                </a:r>
                <a:r>
                  <a:rPr kumimoji="1" lang="en-US" altLang="ja-JP" sz="4000" b="0" dirty="0">
                    <a:solidFill>
                      <a:srgbClr val="FF0000"/>
                    </a:solidFill>
                  </a:rPr>
                  <a:t>2: </a:t>
                </a:r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4000" dirty="0">
                    <a:solidFill>
                      <a:schemeClr val="tx1"/>
                    </a:solidFill>
                  </a:rPr>
                  <a:t>-PVCR</a:t>
                </a:r>
                <a:r>
                  <a:rPr lang="ja-JP" altLang="en-US" sz="4000"/>
                  <a:t>の困難性</a:t>
                </a:r>
                <a:r>
                  <a:rPr lang="en-US" altLang="ja-JP" sz="4000" dirty="0"/>
                  <a:t> ver.2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2694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別帰着により以下が得られる</a:t>
                </a:r>
                <a:r>
                  <a:rPr lang="en-US" altLang="ja-JP" sz="2000" dirty="0"/>
                  <a:t>:  </a:t>
                </a:r>
              </a:p>
              <a:p>
                <a:pPr marL="0" indent="0">
                  <a:buNone/>
                </a:pPr>
                <a:r>
                  <a:rPr lang="ja-JP" altLang="en-US" sz="2000" b="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under TS, TJ, TAR </a:t>
                </a:r>
                <a:r>
                  <a:rPr lang="ja-JP" altLang="en-US" sz="2000"/>
                  <a:t>は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/>
                  <a:t>　　最大次数</a:t>
                </a:r>
                <a:r>
                  <a:rPr lang="en-US" altLang="ja-JP" sz="2000" dirty="0"/>
                  <a:t>3 </a:t>
                </a:r>
                <a:r>
                  <a:rPr lang="ja-JP" altLang="en-US" sz="2000"/>
                  <a:t>かつ帯域幅制限の平面グラフですら</a:t>
                </a:r>
                <a:r>
                  <a:rPr lang="en-US" altLang="ja-JP" sz="2000" dirty="0"/>
                  <a:t>PSPACE-</a:t>
                </a:r>
                <a:r>
                  <a:rPr lang="ja-JP" altLang="en-US" sz="2000"/>
                  <a:t>完全</a:t>
                </a:r>
                <a:endParaRPr lang="en-US" altLang="ja-JP" sz="2000" dirty="0"/>
              </a:p>
              <a:p>
                <a:r>
                  <a:rPr lang="ja-JP" altLang="en-US" sz="2000"/>
                  <a:t>概要</a:t>
                </a:r>
                <a:r>
                  <a:rPr lang="en-US" altLang="ja-JP" sz="2000" dirty="0"/>
                  <a:t>: 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altLang="ja-JP" sz="2000" dirty="0"/>
                  <a:t> Nondeterministic Constraint Logic (NCL) </a:t>
                </a:r>
                <a:r>
                  <a:rPr lang="ja-JP" altLang="en-US" sz="2000"/>
                  <a:t>から帰着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・</a:t>
                </a:r>
                <a:r>
                  <a:rPr lang="en-US" altLang="ja-JP" sz="2000" dirty="0"/>
                  <a:t>NCL </a:t>
                </a:r>
                <a:r>
                  <a:rPr lang="en-US" altLang="ja-JP" sz="2000" i="1" dirty="0"/>
                  <a:t>machine</a:t>
                </a:r>
                <a:r>
                  <a:rPr lang="en-US" altLang="ja-JP" sz="2000" dirty="0"/>
                  <a:t>: </a:t>
                </a:r>
                <a:r>
                  <a:rPr lang="ja-JP" altLang="en-US" sz="2000"/>
                  <a:t>枝重み</a:t>
                </a:r>
                <a:r>
                  <a:rPr lang="en-US" altLang="ja-JP" sz="2000" dirty="0"/>
                  <a:t>{1, 2}</a:t>
                </a:r>
                <a:r>
                  <a:rPr lang="ja-JP" altLang="en-US" sz="2000"/>
                  <a:t>付きの無向グラフ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・以下のような枝の向き付け</a:t>
                </a:r>
                <a:r>
                  <a:rPr lang="en-US" altLang="ja-JP" sz="2000" dirty="0"/>
                  <a:t> (orientation) </a:t>
                </a:r>
                <a:r>
                  <a:rPr lang="ja-JP" altLang="en-US" sz="2000"/>
                  <a:t>を考える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各頂点に入る枝の重み合計が</a:t>
                </a:r>
                <a:r>
                  <a:rPr lang="en-US" altLang="ja-JP" sz="2000" dirty="0"/>
                  <a:t>2</a:t>
                </a:r>
                <a:r>
                  <a:rPr lang="ja-JP" altLang="en-US" sz="2000"/>
                  <a:t>以上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・</a:t>
                </a:r>
                <a:r>
                  <a:rPr lang="en-US" altLang="ja-JP" sz="2000" dirty="0"/>
                  <a:t>“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のある向き付け</a:t>
                </a:r>
                <a:r>
                  <a:rPr lang="en-US" altLang="ja-JP" sz="2000" dirty="0"/>
                  <a:t>A </a:t>
                </a:r>
                <a:r>
                  <a:rPr lang="ja-JP" altLang="en-US" sz="2000"/>
                  <a:t>と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向き付け</a:t>
                </a:r>
                <a:r>
                  <a:rPr lang="en-US" altLang="ja-JP" sz="2000" dirty="0"/>
                  <a:t>B </a:t>
                </a:r>
                <a:r>
                  <a:rPr lang="ja-JP" altLang="en-US" sz="2000"/>
                  <a:t>が与えられて，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1</a:t>
                </a:r>
                <a:r>
                  <a:rPr lang="ja-JP" altLang="en-US" sz="2000"/>
                  <a:t>本ずつ向きを変えていくとき</a:t>
                </a:r>
                <a:r>
                  <a:rPr lang="en-US" altLang="ja-JP" sz="2000" dirty="0"/>
                  <a:t> A </a:t>
                </a:r>
                <a:r>
                  <a:rPr lang="ja-JP" altLang="en-US" sz="2000"/>
                  <a:t>→</a:t>
                </a:r>
                <a:r>
                  <a:rPr lang="en-US" altLang="ja-JP" sz="2000" dirty="0"/>
                  <a:t> B</a:t>
                </a:r>
                <a:r>
                  <a:rPr lang="ja-JP" altLang="en-US" sz="2000"/>
                  <a:t>は行けるか？</a:t>
                </a:r>
                <a:r>
                  <a:rPr lang="en-US" altLang="ja-JP" sz="2000" dirty="0"/>
                  <a:t>” </a:t>
                </a:r>
                <a:r>
                  <a:rPr lang="ja-JP" altLang="en-US" sz="2000"/>
                  <a:t>は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　帯域幅制限の平面グラフですら</a:t>
                </a:r>
                <a:r>
                  <a:rPr lang="en-US" altLang="ja-JP" sz="2000" dirty="0"/>
                  <a:t>PSPACE-</a:t>
                </a:r>
                <a:r>
                  <a:rPr lang="ja-JP" altLang="en-US" sz="2000"/>
                  <a:t>完全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endParaRPr lang="en-US" altLang="ja-JP" sz="2000" dirty="0"/>
              </a:p>
              <a:p>
                <a:pPr lvl="1">
                  <a:buFont typeface="Wingdings" pitchFamily="2" charset="2"/>
                  <a:buChar char="Ø"/>
                </a:pPr>
                <a:r>
                  <a:rPr lang="en-US" altLang="ja-JP" sz="2000" b="1" dirty="0"/>
                  <a:t> </a:t>
                </a:r>
                <a:r>
                  <a:rPr lang="ja-JP" altLang="en-US" sz="2000" b="1"/>
                  <a:t>困難性証明のフレームワーク</a:t>
                </a:r>
                <a:endParaRPr lang="en-US" altLang="ja-JP" sz="2000" b="1" dirty="0"/>
              </a:p>
              <a:p>
                <a:pPr marL="457200" lvl="1" indent="0">
                  <a:buNone/>
                </a:pPr>
                <a:r>
                  <a:rPr lang="ja-JP" altLang="en-US" sz="2000">
                    <a:solidFill>
                      <a:srgbClr val="FF0000"/>
                    </a:solidFill>
                  </a:rPr>
                  <a:t>　</a:t>
                </a:r>
                <a:r>
                  <a:rPr lang="ja-JP" altLang="en-US" sz="2000"/>
                  <a:t>（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AND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点</a:t>
                </a:r>
                <a:r>
                  <a:rPr lang="en-US" altLang="ja-JP" sz="2000" dirty="0"/>
                  <a:t>,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OR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点</a:t>
                </a:r>
                <a:r>
                  <a:rPr lang="ja-JP" altLang="en-US" sz="2000"/>
                  <a:t>などに対応するガジェットづくり）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 t="-1013" b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6334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ja-JP" altLang="en-US" sz="4000" b="0">
                <a:solidFill>
                  <a:srgbClr val="FF0000"/>
                </a:solidFill>
              </a:rPr>
              <a:t>結果</a:t>
            </a:r>
            <a:r>
              <a:rPr kumimoji="1" lang="en-US" altLang="ja-JP" sz="4000" b="0" dirty="0">
                <a:solidFill>
                  <a:srgbClr val="FF0000"/>
                </a:solidFill>
              </a:rPr>
              <a:t>3:</a:t>
            </a:r>
            <a:r>
              <a:rPr lang="ja-JP" altLang="en-US" sz="4000"/>
              <a:t>各多項式時間アルゴリズム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以下クラス上の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</a:t>
                </a:r>
                <a:r>
                  <a:rPr lang="ja-JP" altLang="en-US" sz="2000"/>
                  <a:t>に関して以下を示した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パス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TJ, TAR, TS </a:t>
                </a:r>
                <a:r>
                  <a:rPr lang="ja-JP" altLang="en-US" sz="2000"/>
                  <a:t>各ルールで最短の遷移列が多項式時間で求まる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サイクル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TJ, TAR, TS </a:t>
                </a:r>
                <a:r>
                  <a:rPr lang="ja-JP" altLang="en-US" sz="2000"/>
                  <a:t>で解ける</a:t>
                </a:r>
                <a:r>
                  <a:rPr lang="en-US" altLang="ja-JP" sz="2000" dirty="0"/>
                  <a:t> (= no </a:t>
                </a:r>
                <a:r>
                  <a:rPr lang="ja-JP" altLang="en-US" sz="2000"/>
                  <a:t>もあるので</a:t>
                </a:r>
                <a:r>
                  <a:rPr lang="en-US" altLang="ja-JP" sz="2000" dirty="0"/>
                  <a:t>, no</a:t>
                </a:r>
                <a:r>
                  <a:rPr lang="ja-JP" altLang="en-US" sz="2000"/>
                  <a:t>の判定も出来る</a:t>
                </a:r>
                <a:r>
                  <a:rPr lang="en-US" altLang="ja-JP" sz="2000" dirty="0"/>
                  <a:t>)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木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 </a:t>
                </a:r>
                <a:r>
                  <a:rPr lang="ja-JP" altLang="en-US" sz="2000"/>
                  <a:t>は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ならば必ず遷移可能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かつ線形時間で求まる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TAR </a:t>
                </a:r>
                <a:r>
                  <a:rPr lang="ja-JP" altLang="en-US" sz="2000"/>
                  <a:t>は多項式時間で解ける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6662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ja-JP" altLang="en-US" sz="4000"/>
              <a:t>準備</a:t>
            </a:r>
            <a:endParaRPr kumimoji="1" lang="ja-JP" altLang="en-US" sz="4000"/>
          </a:p>
        </p:txBody>
      </p:sp>
    </p:spTree>
    <p:extLst>
      <p:ext uri="{BB962C8B-B14F-4D97-AF65-F5344CB8AC3E}">
        <p14:creationId xmlns:p14="http://schemas.microsoft.com/office/powerpoint/2010/main" val="141141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lang="ja-JP" altLang="en-US"/>
              <a:t>結果のまとめ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-path vertex cover </a:t>
                </a:r>
                <a:r>
                  <a:rPr kumimoji="1" lang="ja-JP" altLang="en-US" sz="2400"/>
                  <a:t>問題の遷移版</a:t>
                </a:r>
                <a:r>
                  <a:rPr kumimoji="1" lang="en-US" altLang="ja-JP" sz="2400" dirty="0"/>
                  <a:t> (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-PVCR) </a:t>
                </a:r>
                <a:r>
                  <a:rPr kumimoji="1" lang="ja-JP" altLang="en-US" sz="2400"/>
                  <a:t>をやった</a:t>
                </a:r>
                <a:endParaRPr kumimoji="1" lang="en-US" altLang="ja-JP" sz="2400" dirty="0"/>
              </a:p>
              <a:p>
                <a:r>
                  <a:rPr kumimoji="1" lang="ja-JP" altLang="en-US" sz="2400"/>
                  <a:t>以下を示した</a:t>
                </a:r>
                <a:endParaRPr kumimoji="1" lang="en-US" altLang="ja-JP" sz="2400" dirty="0"/>
              </a:p>
              <a:p>
                <a:pPr marL="0" indent="0">
                  <a:buNone/>
                </a:pPr>
                <a:r>
                  <a:rPr lang="ja-JP" altLang="en-US" sz="2400"/>
                  <a:t>　</a:t>
                </a:r>
                <a:r>
                  <a:rPr lang="en-US" altLang="ja-JP" sz="2400" dirty="0"/>
                  <a:t>[</a:t>
                </a:r>
                <a:r>
                  <a:rPr lang="en-US" altLang="ja-JP" sz="2400" dirty="0">
                    <a:solidFill>
                      <a:srgbClr val="000FF0"/>
                    </a:solidFill>
                  </a:rPr>
                  <a:t>Complexity</a:t>
                </a:r>
                <a:r>
                  <a:rPr lang="en-US" altLang="ja-JP" sz="2400" dirty="0"/>
                  <a:t>]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kumimoji="1" lang="ja-JP" altLang="en-US" sz="2000" b="0"/>
                  <a:t>今までの</a:t>
                </a:r>
                <a:r>
                  <a:rPr kumimoji="1" lang="en-US" altLang="ja-JP" sz="2000" b="0" dirty="0"/>
                  <a:t> VCR </a:t>
                </a:r>
                <a:r>
                  <a:rPr kumimoji="1" lang="ja-JP" altLang="en-US" sz="2000" b="0"/>
                  <a:t>のグラフクラス限定による困難性が</a:t>
                </a:r>
                <a:r>
                  <a:rPr kumimoji="1" lang="en-US" altLang="ja-JP" sz="2000" b="0" dirty="0"/>
                  <a:t>,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</a:t>
                </a:r>
                <a:r>
                  <a:rPr lang="ja-JP" altLang="en-US" sz="2000"/>
                  <a:t>にも同様に適用できることを示した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kumimoji="1" lang="ja-JP" altLang="en-US" sz="2000"/>
                  <a:t>上記以外</a:t>
                </a:r>
                <a:r>
                  <a:rPr lang="ja-JP" altLang="en-US" sz="2000"/>
                  <a:t>の帰着で</a:t>
                </a:r>
                <a:r>
                  <a:rPr lang="en-US" altLang="ja-JP" sz="2000" dirty="0"/>
                  <a:t> bounded bandwidth and planar of max deg. 3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</a:t>
                </a:r>
                <a:r>
                  <a:rPr lang="ja-JP" altLang="en-US" sz="2000"/>
                  <a:t>のグラフでも</a:t>
                </a:r>
                <a:r>
                  <a:rPr lang="en-US" altLang="ja-JP" sz="2000" dirty="0"/>
                  <a:t> PSPACE </a:t>
                </a:r>
                <a:r>
                  <a:rPr lang="ja-JP" altLang="en-US" sz="2000"/>
                  <a:t>完全だと示した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400"/>
                  <a:t>　</a:t>
                </a:r>
                <a:r>
                  <a:rPr lang="en-US" altLang="ja-JP" sz="2400" dirty="0"/>
                  <a:t>[</a:t>
                </a:r>
                <a:r>
                  <a:rPr lang="en-US" altLang="ja-JP" sz="2400" dirty="0">
                    <a:solidFill>
                      <a:srgbClr val="FF0000"/>
                    </a:solidFill>
                  </a:rPr>
                  <a:t>Poly-time </a:t>
                </a:r>
                <a:r>
                  <a:rPr lang="en-US" altLang="ja-JP" sz="2400" dirty="0" err="1">
                    <a:solidFill>
                      <a:srgbClr val="FF0000"/>
                    </a:solidFill>
                  </a:rPr>
                  <a:t>algo</a:t>
                </a:r>
                <a:r>
                  <a:rPr lang="en-US" altLang="ja-JP" sz="2400" dirty="0">
                    <a:solidFill>
                      <a:srgbClr val="FF0000"/>
                    </a:solidFill>
                  </a:rPr>
                  <a:t>.</a:t>
                </a:r>
                <a:r>
                  <a:rPr lang="en-US" altLang="ja-JP" sz="2400" dirty="0"/>
                  <a:t>]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パス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サイクル</a:t>
                </a:r>
                <a:r>
                  <a:rPr lang="en-US" altLang="ja-JP" sz="2000" dirty="0"/>
                  <a:t> (TS, TJ, TAR),  </a:t>
                </a:r>
                <a:r>
                  <a:rPr lang="ja-JP" altLang="en-US" sz="2000"/>
                  <a:t>木</a:t>
                </a:r>
                <a:r>
                  <a:rPr lang="en-US" altLang="ja-JP" sz="2000" dirty="0"/>
                  <a:t> (TJ, TAR) </a:t>
                </a:r>
                <a:r>
                  <a:rPr lang="ja-JP" altLang="en-US" sz="2000"/>
                  <a:t>上での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en-US" altLang="ja-JP" sz="2000" dirty="0"/>
                  <a:t>   </a:t>
                </a:r>
                <a:r>
                  <a:rPr lang="ja-JP" altLang="en-US" sz="2000"/>
                  <a:t>多項式時間</a:t>
                </a:r>
                <a:r>
                  <a:rPr lang="en-US" altLang="ja-JP" sz="2000" dirty="0" err="1"/>
                  <a:t>algo</a:t>
                </a:r>
                <a:r>
                  <a:rPr lang="en-US" altLang="ja-JP" sz="2000" dirty="0"/>
                  <a:t>. </a:t>
                </a:r>
                <a:r>
                  <a:rPr lang="ja-JP" altLang="en-US" sz="2000"/>
                  <a:t>を示した</a:t>
                </a:r>
                <a:r>
                  <a:rPr lang="en-US" altLang="ja-JP" sz="2000" dirty="0"/>
                  <a:t>. </a:t>
                </a:r>
                <a:r>
                  <a:rPr lang="ja-JP" altLang="en-US" sz="2000"/>
                  <a:t>パスは最短の遷移列も求まる</a:t>
                </a:r>
                <a:r>
                  <a:rPr lang="en-US" altLang="ja-JP" sz="2000" dirty="0"/>
                  <a:t>. 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dirty="0"/>
                  <a:t>“</a:t>
                </a:r>
                <a:r>
                  <a:rPr lang="ja-JP" altLang="en-US" sz="2000"/>
                  <a:t>サイクルでさえ最短は自明には求まらなそう</a:t>
                </a:r>
                <a:r>
                  <a:rPr lang="en-US" altLang="ja-JP" sz="2000" dirty="0"/>
                  <a:t>” </a:t>
                </a:r>
                <a:r>
                  <a:rPr lang="ja-JP" altLang="en-US" sz="2000"/>
                  <a:t>を示した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  <a:blipFill>
                <a:blip r:embed="rId2"/>
                <a:stretch>
                  <a:fillRect l="-965" t="-15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5984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ja-JP" altLang="en-US" sz="4000"/>
              <a:t>準備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</a:t>
                </a:r>
                <a:r>
                  <a:rPr lang="ja-JP" altLang="en-US" sz="2400"/>
                  <a:t>パス頂点被覆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と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が</a:t>
                </a:r>
                <a:r>
                  <a:rPr lang="ja-JP" altLang="en-US" sz="2400"/>
                  <a:t>与えられた時</a:t>
                </a:r>
                <a:r>
                  <a:rPr lang="en-US" altLang="ja-JP" sz="2400" dirty="0"/>
                  <a:t>, </a:t>
                </a:r>
              </a:p>
              <a:p>
                <a:pPr marL="0" indent="0">
                  <a:buNone/>
                </a:pPr>
                <a:r>
                  <a:rPr lang="en-US" altLang="ja-JP" sz="2400" dirty="0"/>
                  <a:t>   </a:t>
                </a:r>
                <a:r>
                  <a:rPr lang="ja-JP" altLang="en-US" sz="2400"/>
                  <a:t>その</a:t>
                </a:r>
                <a:r>
                  <a:rPr lang="ja-JP" altLang="en-US" sz="2400" b="1">
                    <a:solidFill>
                      <a:srgbClr val="FF0000"/>
                    </a:solidFill>
                  </a:rPr>
                  <a:t>対称差</a:t>
                </a:r>
                <a:r>
                  <a:rPr lang="ja-JP" altLang="en-US" sz="2400"/>
                  <a:t>を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で定義する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1286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9021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ja-JP" altLang="en-US" sz="4000"/>
              <a:t>準備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</a:t>
                </a:r>
                <a:r>
                  <a:rPr lang="ja-JP" altLang="en-US" sz="2400"/>
                  <a:t>パス頂点被覆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と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が</a:t>
                </a:r>
                <a:r>
                  <a:rPr lang="ja-JP" altLang="en-US" sz="2400"/>
                  <a:t>与えられた時</a:t>
                </a:r>
                <a:r>
                  <a:rPr lang="en-US" altLang="ja-JP" sz="2400" dirty="0"/>
                  <a:t>, </a:t>
                </a:r>
              </a:p>
              <a:p>
                <a:pPr marL="0" indent="0">
                  <a:buNone/>
                </a:pPr>
                <a:r>
                  <a:rPr lang="en-US" altLang="ja-JP" sz="2400" dirty="0"/>
                  <a:t>   </a:t>
                </a:r>
                <a:r>
                  <a:rPr lang="ja-JP" altLang="en-US" sz="2400"/>
                  <a:t>その</a:t>
                </a:r>
                <a:r>
                  <a:rPr lang="ja-JP" altLang="en-US" sz="2400" b="1">
                    <a:solidFill>
                      <a:srgbClr val="FF0000"/>
                    </a:solidFill>
                  </a:rPr>
                  <a:t>対称差</a:t>
                </a:r>
                <a:r>
                  <a:rPr lang="ja-JP" altLang="en-US" sz="2400"/>
                  <a:t>を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で</a:t>
                </a:r>
                <a:r>
                  <a:rPr lang="ja-JP" altLang="en-US" sz="2400"/>
                  <a:t>定義する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1286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EF4DFFA-A7B3-6F4A-94D9-676C61D2DC75}"/>
              </a:ext>
            </a:extLst>
          </p:cNvPr>
          <p:cNvSpPr/>
          <p:nvPr/>
        </p:nvSpPr>
        <p:spPr>
          <a:xfrm>
            <a:off x="6818124" y="542896"/>
            <a:ext cx="1697226" cy="1111828"/>
          </a:xfrm>
          <a:custGeom>
            <a:avLst/>
            <a:gdLst>
              <a:gd name="connsiteX0" fmla="*/ 1141312 w 1697226"/>
              <a:gd name="connsiteY0" fmla="*/ 0 h 1111828"/>
              <a:gd name="connsiteX1" fmla="*/ 1697226 w 1697226"/>
              <a:gd name="connsiteY1" fmla="*/ 555914 h 1111828"/>
              <a:gd name="connsiteX2" fmla="*/ 1141312 w 1697226"/>
              <a:gd name="connsiteY2" fmla="*/ 1111828 h 1111828"/>
              <a:gd name="connsiteX3" fmla="*/ 924925 w 1697226"/>
              <a:gd name="connsiteY3" fmla="*/ 1068142 h 1111828"/>
              <a:gd name="connsiteX4" fmla="*/ 848613 w 1697226"/>
              <a:gd name="connsiteY4" fmla="*/ 1026721 h 1111828"/>
              <a:gd name="connsiteX5" fmla="*/ 866731 w 1697226"/>
              <a:gd name="connsiteY5" fmla="*/ 1016887 h 1111828"/>
              <a:gd name="connsiteX6" fmla="*/ 1111828 w 1697226"/>
              <a:gd name="connsiteY6" fmla="*/ 555914 h 1111828"/>
              <a:gd name="connsiteX7" fmla="*/ 866731 w 1697226"/>
              <a:gd name="connsiteY7" fmla="*/ 94941 h 1111828"/>
              <a:gd name="connsiteX8" fmla="*/ 848613 w 1697226"/>
              <a:gd name="connsiteY8" fmla="*/ 85107 h 1111828"/>
              <a:gd name="connsiteX9" fmla="*/ 924925 w 1697226"/>
              <a:gd name="connsiteY9" fmla="*/ 43686 h 1111828"/>
              <a:gd name="connsiteX10" fmla="*/ 1141312 w 1697226"/>
              <a:gd name="connsiteY10" fmla="*/ 0 h 1111828"/>
              <a:gd name="connsiteX11" fmla="*/ 555914 w 1697226"/>
              <a:gd name="connsiteY11" fmla="*/ 0 h 1111828"/>
              <a:gd name="connsiteX12" fmla="*/ 772301 w 1697226"/>
              <a:gd name="connsiteY12" fmla="*/ 43686 h 1111828"/>
              <a:gd name="connsiteX13" fmla="*/ 848613 w 1697226"/>
              <a:gd name="connsiteY13" fmla="*/ 85107 h 1111828"/>
              <a:gd name="connsiteX14" fmla="*/ 830495 w 1697226"/>
              <a:gd name="connsiteY14" fmla="*/ 94941 h 1111828"/>
              <a:gd name="connsiteX15" fmla="*/ 585398 w 1697226"/>
              <a:gd name="connsiteY15" fmla="*/ 555914 h 1111828"/>
              <a:gd name="connsiteX16" fmla="*/ 830495 w 1697226"/>
              <a:gd name="connsiteY16" fmla="*/ 1016887 h 1111828"/>
              <a:gd name="connsiteX17" fmla="*/ 848613 w 1697226"/>
              <a:gd name="connsiteY17" fmla="*/ 1026721 h 1111828"/>
              <a:gd name="connsiteX18" fmla="*/ 772301 w 1697226"/>
              <a:gd name="connsiteY18" fmla="*/ 1068142 h 1111828"/>
              <a:gd name="connsiteX19" fmla="*/ 555914 w 1697226"/>
              <a:gd name="connsiteY19" fmla="*/ 1111828 h 1111828"/>
              <a:gd name="connsiteX20" fmla="*/ 0 w 1697226"/>
              <a:gd name="connsiteY20" fmla="*/ 555914 h 1111828"/>
              <a:gd name="connsiteX21" fmla="*/ 555914 w 1697226"/>
              <a:gd name="connsiteY21" fmla="*/ 0 h 111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97226" h="1111828">
                <a:moveTo>
                  <a:pt x="1141312" y="0"/>
                </a:moveTo>
                <a:cubicBezTo>
                  <a:pt x="1448335" y="0"/>
                  <a:pt x="1697226" y="248891"/>
                  <a:pt x="1697226" y="555914"/>
                </a:cubicBezTo>
                <a:cubicBezTo>
                  <a:pt x="1697226" y="862937"/>
                  <a:pt x="1448335" y="1111828"/>
                  <a:pt x="1141312" y="1111828"/>
                </a:cubicBezTo>
                <a:cubicBezTo>
                  <a:pt x="1064557" y="1111828"/>
                  <a:pt x="991434" y="1096272"/>
                  <a:pt x="924925" y="1068142"/>
                </a:cubicBezTo>
                <a:lnTo>
                  <a:pt x="848613" y="1026721"/>
                </a:lnTo>
                <a:lnTo>
                  <a:pt x="866731" y="1016887"/>
                </a:lnTo>
                <a:cubicBezTo>
                  <a:pt x="1014605" y="916985"/>
                  <a:pt x="1111828" y="747803"/>
                  <a:pt x="1111828" y="555914"/>
                </a:cubicBezTo>
                <a:cubicBezTo>
                  <a:pt x="1111828" y="364025"/>
                  <a:pt x="1014605" y="194843"/>
                  <a:pt x="866731" y="94941"/>
                </a:cubicBezTo>
                <a:lnTo>
                  <a:pt x="848613" y="85107"/>
                </a:lnTo>
                <a:lnTo>
                  <a:pt x="924925" y="43686"/>
                </a:lnTo>
                <a:cubicBezTo>
                  <a:pt x="991434" y="15556"/>
                  <a:pt x="1064557" y="0"/>
                  <a:pt x="1141312" y="0"/>
                </a:cubicBezTo>
                <a:close/>
                <a:moveTo>
                  <a:pt x="555914" y="0"/>
                </a:moveTo>
                <a:cubicBezTo>
                  <a:pt x="632670" y="0"/>
                  <a:pt x="705793" y="15556"/>
                  <a:pt x="772301" y="43686"/>
                </a:cubicBezTo>
                <a:lnTo>
                  <a:pt x="848613" y="85107"/>
                </a:lnTo>
                <a:lnTo>
                  <a:pt x="830495" y="94941"/>
                </a:lnTo>
                <a:cubicBezTo>
                  <a:pt x="682621" y="194843"/>
                  <a:pt x="585398" y="364025"/>
                  <a:pt x="585398" y="555914"/>
                </a:cubicBezTo>
                <a:cubicBezTo>
                  <a:pt x="585398" y="747803"/>
                  <a:pt x="682621" y="916985"/>
                  <a:pt x="830495" y="1016887"/>
                </a:cubicBezTo>
                <a:lnTo>
                  <a:pt x="848613" y="1026721"/>
                </a:lnTo>
                <a:lnTo>
                  <a:pt x="772301" y="1068142"/>
                </a:lnTo>
                <a:cubicBezTo>
                  <a:pt x="705793" y="1096272"/>
                  <a:pt x="632670" y="1111828"/>
                  <a:pt x="555914" y="1111828"/>
                </a:cubicBezTo>
                <a:cubicBezTo>
                  <a:pt x="248891" y="1111828"/>
                  <a:pt x="0" y="862937"/>
                  <a:pt x="0" y="555914"/>
                </a:cubicBezTo>
                <a:cubicBezTo>
                  <a:pt x="0" y="248891"/>
                  <a:pt x="248891" y="0"/>
                  <a:pt x="555914" y="0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360B2DC-5FFD-A744-8228-5B6AFF5A2F9D}"/>
                  </a:ext>
                </a:extLst>
              </p:cNvPr>
              <p:cNvSpPr txBox="1"/>
              <p:nvPr/>
            </p:nvSpPr>
            <p:spPr>
              <a:xfrm>
                <a:off x="7076210" y="110132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360B2DC-5FFD-A744-8228-5B6AFF5A2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210" y="110132"/>
                <a:ext cx="3883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D411CE-70A0-E648-BB43-48EA8F25DED8}"/>
                  </a:ext>
                </a:extLst>
              </p:cNvPr>
              <p:cNvSpPr txBox="1"/>
              <p:nvPr/>
            </p:nvSpPr>
            <p:spPr>
              <a:xfrm>
                <a:off x="7855699" y="78959"/>
                <a:ext cx="3846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D411CE-70A0-E648-BB43-48EA8F25D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699" y="78959"/>
                <a:ext cx="384657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8549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ja-JP" altLang="en-US" sz="4000"/>
              <a:t>準備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</a:t>
                </a:r>
                <a:r>
                  <a:rPr lang="ja-JP" altLang="en-US" sz="2400"/>
                  <a:t>パス頂点被覆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と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が</a:t>
                </a:r>
                <a:r>
                  <a:rPr lang="ja-JP" altLang="en-US" sz="2400"/>
                  <a:t>与えられた時</a:t>
                </a:r>
                <a:r>
                  <a:rPr lang="en-US" altLang="ja-JP" sz="2400" dirty="0"/>
                  <a:t>, </a:t>
                </a:r>
              </a:p>
              <a:p>
                <a:pPr marL="0" indent="0">
                  <a:buNone/>
                </a:pPr>
                <a:r>
                  <a:rPr lang="en-US" altLang="ja-JP" sz="2400" dirty="0"/>
                  <a:t>   </a:t>
                </a:r>
                <a:r>
                  <a:rPr lang="ja-JP" altLang="en-US" sz="2400"/>
                  <a:t>その</a:t>
                </a:r>
                <a:r>
                  <a:rPr lang="ja-JP" altLang="en-US" sz="2400" b="1">
                    <a:solidFill>
                      <a:srgbClr val="FF0000"/>
                    </a:solidFill>
                  </a:rPr>
                  <a:t>対称差</a:t>
                </a:r>
                <a:r>
                  <a:rPr lang="ja-JP" altLang="en-US" sz="2400"/>
                  <a:t>を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で</a:t>
                </a:r>
                <a:r>
                  <a:rPr lang="ja-JP" altLang="en-US" sz="2400"/>
                  <a:t>定義する</a:t>
                </a:r>
                <a:endParaRPr lang="en-US" altLang="ja-JP" sz="2400" dirty="0"/>
              </a:p>
              <a:p>
                <a:pPr marL="0" indent="0">
                  <a:buNone/>
                </a:pPr>
                <a:r>
                  <a:rPr lang="en-US" altLang="ja-JP" sz="2400" dirty="0"/>
                  <a:t>   </a:t>
                </a:r>
                <a:r>
                  <a:rPr lang="ja-JP" altLang="en-US" sz="2400"/>
                  <a:t>→</a:t>
                </a:r>
                <a:r>
                  <a:rPr lang="en-US" altLang="ja-JP" sz="2400" dirty="0"/>
                  <a:t> </a:t>
                </a:r>
                <a:r>
                  <a:rPr lang="ja-JP" altLang="en-US" sz="2400"/>
                  <a:t>互いに違う部分が見えてくるのでよく使う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1286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EF4DFFA-A7B3-6F4A-94D9-676C61D2DC75}"/>
              </a:ext>
            </a:extLst>
          </p:cNvPr>
          <p:cNvSpPr/>
          <p:nvPr/>
        </p:nvSpPr>
        <p:spPr>
          <a:xfrm>
            <a:off x="6818124" y="542896"/>
            <a:ext cx="1697226" cy="1111828"/>
          </a:xfrm>
          <a:custGeom>
            <a:avLst/>
            <a:gdLst>
              <a:gd name="connsiteX0" fmla="*/ 1141312 w 1697226"/>
              <a:gd name="connsiteY0" fmla="*/ 0 h 1111828"/>
              <a:gd name="connsiteX1" fmla="*/ 1697226 w 1697226"/>
              <a:gd name="connsiteY1" fmla="*/ 555914 h 1111828"/>
              <a:gd name="connsiteX2" fmla="*/ 1141312 w 1697226"/>
              <a:gd name="connsiteY2" fmla="*/ 1111828 h 1111828"/>
              <a:gd name="connsiteX3" fmla="*/ 924925 w 1697226"/>
              <a:gd name="connsiteY3" fmla="*/ 1068142 h 1111828"/>
              <a:gd name="connsiteX4" fmla="*/ 848613 w 1697226"/>
              <a:gd name="connsiteY4" fmla="*/ 1026721 h 1111828"/>
              <a:gd name="connsiteX5" fmla="*/ 866731 w 1697226"/>
              <a:gd name="connsiteY5" fmla="*/ 1016887 h 1111828"/>
              <a:gd name="connsiteX6" fmla="*/ 1111828 w 1697226"/>
              <a:gd name="connsiteY6" fmla="*/ 555914 h 1111828"/>
              <a:gd name="connsiteX7" fmla="*/ 866731 w 1697226"/>
              <a:gd name="connsiteY7" fmla="*/ 94941 h 1111828"/>
              <a:gd name="connsiteX8" fmla="*/ 848613 w 1697226"/>
              <a:gd name="connsiteY8" fmla="*/ 85107 h 1111828"/>
              <a:gd name="connsiteX9" fmla="*/ 924925 w 1697226"/>
              <a:gd name="connsiteY9" fmla="*/ 43686 h 1111828"/>
              <a:gd name="connsiteX10" fmla="*/ 1141312 w 1697226"/>
              <a:gd name="connsiteY10" fmla="*/ 0 h 1111828"/>
              <a:gd name="connsiteX11" fmla="*/ 555914 w 1697226"/>
              <a:gd name="connsiteY11" fmla="*/ 0 h 1111828"/>
              <a:gd name="connsiteX12" fmla="*/ 772301 w 1697226"/>
              <a:gd name="connsiteY12" fmla="*/ 43686 h 1111828"/>
              <a:gd name="connsiteX13" fmla="*/ 848613 w 1697226"/>
              <a:gd name="connsiteY13" fmla="*/ 85107 h 1111828"/>
              <a:gd name="connsiteX14" fmla="*/ 830495 w 1697226"/>
              <a:gd name="connsiteY14" fmla="*/ 94941 h 1111828"/>
              <a:gd name="connsiteX15" fmla="*/ 585398 w 1697226"/>
              <a:gd name="connsiteY15" fmla="*/ 555914 h 1111828"/>
              <a:gd name="connsiteX16" fmla="*/ 830495 w 1697226"/>
              <a:gd name="connsiteY16" fmla="*/ 1016887 h 1111828"/>
              <a:gd name="connsiteX17" fmla="*/ 848613 w 1697226"/>
              <a:gd name="connsiteY17" fmla="*/ 1026721 h 1111828"/>
              <a:gd name="connsiteX18" fmla="*/ 772301 w 1697226"/>
              <a:gd name="connsiteY18" fmla="*/ 1068142 h 1111828"/>
              <a:gd name="connsiteX19" fmla="*/ 555914 w 1697226"/>
              <a:gd name="connsiteY19" fmla="*/ 1111828 h 1111828"/>
              <a:gd name="connsiteX20" fmla="*/ 0 w 1697226"/>
              <a:gd name="connsiteY20" fmla="*/ 555914 h 1111828"/>
              <a:gd name="connsiteX21" fmla="*/ 555914 w 1697226"/>
              <a:gd name="connsiteY21" fmla="*/ 0 h 111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97226" h="1111828">
                <a:moveTo>
                  <a:pt x="1141312" y="0"/>
                </a:moveTo>
                <a:cubicBezTo>
                  <a:pt x="1448335" y="0"/>
                  <a:pt x="1697226" y="248891"/>
                  <a:pt x="1697226" y="555914"/>
                </a:cubicBezTo>
                <a:cubicBezTo>
                  <a:pt x="1697226" y="862937"/>
                  <a:pt x="1448335" y="1111828"/>
                  <a:pt x="1141312" y="1111828"/>
                </a:cubicBezTo>
                <a:cubicBezTo>
                  <a:pt x="1064557" y="1111828"/>
                  <a:pt x="991434" y="1096272"/>
                  <a:pt x="924925" y="1068142"/>
                </a:cubicBezTo>
                <a:lnTo>
                  <a:pt x="848613" y="1026721"/>
                </a:lnTo>
                <a:lnTo>
                  <a:pt x="866731" y="1016887"/>
                </a:lnTo>
                <a:cubicBezTo>
                  <a:pt x="1014605" y="916985"/>
                  <a:pt x="1111828" y="747803"/>
                  <a:pt x="1111828" y="555914"/>
                </a:cubicBezTo>
                <a:cubicBezTo>
                  <a:pt x="1111828" y="364025"/>
                  <a:pt x="1014605" y="194843"/>
                  <a:pt x="866731" y="94941"/>
                </a:cubicBezTo>
                <a:lnTo>
                  <a:pt x="848613" y="85107"/>
                </a:lnTo>
                <a:lnTo>
                  <a:pt x="924925" y="43686"/>
                </a:lnTo>
                <a:cubicBezTo>
                  <a:pt x="991434" y="15556"/>
                  <a:pt x="1064557" y="0"/>
                  <a:pt x="1141312" y="0"/>
                </a:cubicBezTo>
                <a:close/>
                <a:moveTo>
                  <a:pt x="555914" y="0"/>
                </a:moveTo>
                <a:cubicBezTo>
                  <a:pt x="632670" y="0"/>
                  <a:pt x="705793" y="15556"/>
                  <a:pt x="772301" y="43686"/>
                </a:cubicBezTo>
                <a:lnTo>
                  <a:pt x="848613" y="85107"/>
                </a:lnTo>
                <a:lnTo>
                  <a:pt x="830495" y="94941"/>
                </a:lnTo>
                <a:cubicBezTo>
                  <a:pt x="682621" y="194843"/>
                  <a:pt x="585398" y="364025"/>
                  <a:pt x="585398" y="555914"/>
                </a:cubicBezTo>
                <a:cubicBezTo>
                  <a:pt x="585398" y="747803"/>
                  <a:pt x="682621" y="916985"/>
                  <a:pt x="830495" y="1016887"/>
                </a:cubicBezTo>
                <a:lnTo>
                  <a:pt x="848613" y="1026721"/>
                </a:lnTo>
                <a:lnTo>
                  <a:pt x="772301" y="1068142"/>
                </a:lnTo>
                <a:cubicBezTo>
                  <a:pt x="705793" y="1096272"/>
                  <a:pt x="632670" y="1111828"/>
                  <a:pt x="555914" y="1111828"/>
                </a:cubicBezTo>
                <a:cubicBezTo>
                  <a:pt x="248891" y="1111828"/>
                  <a:pt x="0" y="862937"/>
                  <a:pt x="0" y="555914"/>
                </a:cubicBezTo>
                <a:cubicBezTo>
                  <a:pt x="0" y="248891"/>
                  <a:pt x="248891" y="0"/>
                  <a:pt x="555914" y="0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360B2DC-5FFD-A744-8228-5B6AFF5A2F9D}"/>
                  </a:ext>
                </a:extLst>
              </p:cNvPr>
              <p:cNvSpPr txBox="1"/>
              <p:nvPr/>
            </p:nvSpPr>
            <p:spPr>
              <a:xfrm>
                <a:off x="7076210" y="110132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360B2DC-5FFD-A744-8228-5B6AFF5A2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210" y="110132"/>
                <a:ext cx="3883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D411CE-70A0-E648-BB43-48EA8F25DED8}"/>
                  </a:ext>
                </a:extLst>
              </p:cNvPr>
              <p:cNvSpPr txBox="1"/>
              <p:nvPr/>
            </p:nvSpPr>
            <p:spPr>
              <a:xfrm>
                <a:off x="7855699" y="78959"/>
                <a:ext cx="3846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D411CE-70A0-E648-BB43-48EA8F25D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699" y="78959"/>
                <a:ext cx="384657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9554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ja-JP" altLang="en-US" sz="4000"/>
              <a:t>準備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</a:t>
                </a:r>
                <a:r>
                  <a:rPr lang="ja-JP" altLang="en-US" sz="2400"/>
                  <a:t>パス頂点被覆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と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が</a:t>
                </a:r>
                <a:r>
                  <a:rPr lang="ja-JP" altLang="en-US" sz="2400"/>
                  <a:t>与えられた時</a:t>
                </a:r>
                <a:r>
                  <a:rPr lang="en-US" altLang="ja-JP" sz="2400" dirty="0"/>
                  <a:t>, </a:t>
                </a:r>
              </a:p>
              <a:p>
                <a:pPr marL="0" indent="0">
                  <a:buNone/>
                </a:pPr>
                <a:r>
                  <a:rPr lang="en-US" altLang="ja-JP" sz="2400" dirty="0"/>
                  <a:t>   </a:t>
                </a:r>
                <a:r>
                  <a:rPr lang="ja-JP" altLang="en-US" sz="2400"/>
                  <a:t>その</a:t>
                </a:r>
                <a:r>
                  <a:rPr lang="ja-JP" altLang="en-US" sz="2400" b="1">
                    <a:solidFill>
                      <a:srgbClr val="FF0000"/>
                    </a:solidFill>
                  </a:rPr>
                  <a:t>対称差</a:t>
                </a:r>
                <a:r>
                  <a:rPr lang="ja-JP" altLang="en-US" sz="2400"/>
                  <a:t>を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で</a:t>
                </a:r>
                <a:r>
                  <a:rPr lang="ja-JP" altLang="en-US" sz="2400"/>
                  <a:t>定義する</a:t>
                </a:r>
                <a:endParaRPr lang="en-US" altLang="ja-JP" sz="2400" dirty="0"/>
              </a:p>
              <a:p>
                <a:pPr marL="0" indent="0">
                  <a:buNone/>
                </a:pPr>
                <a:r>
                  <a:rPr lang="en-US" altLang="ja-JP" sz="2400" dirty="0"/>
                  <a:t>   </a:t>
                </a:r>
                <a:r>
                  <a:rPr lang="ja-JP" altLang="en-US" sz="2400"/>
                  <a:t>→</a:t>
                </a:r>
                <a:r>
                  <a:rPr lang="en-US" altLang="ja-JP" sz="2400" dirty="0"/>
                  <a:t> </a:t>
                </a:r>
                <a:r>
                  <a:rPr lang="ja-JP" altLang="en-US" sz="2400"/>
                  <a:t>互いに違う部分が見えてくるのでよく使う</a:t>
                </a:r>
                <a:endParaRPr lang="en-US" altLang="ja-JP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ja-JP" sz="2400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400" dirty="0"/>
                  <a:t>: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により誘導される部分グラフ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1286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EF4DFFA-A7B3-6F4A-94D9-676C61D2DC75}"/>
              </a:ext>
            </a:extLst>
          </p:cNvPr>
          <p:cNvSpPr/>
          <p:nvPr/>
        </p:nvSpPr>
        <p:spPr>
          <a:xfrm>
            <a:off x="6818124" y="542896"/>
            <a:ext cx="1697226" cy="1111828"/>
          </a:xfrm>
          <a:custGeom>
            <a:avLst/>
            <a:gdLst>
              <a:gd name="connsiteX0" fmla="*/ 1141312 w 1697226"/>
              <a:gd name="connsiteY0" fmla="*/ 0 h 1111828"/>
              <a:gd name="connsiteX1" fmla="*/ 1697226 w 1697226"/>
              <a:gd name="connsiteY1" fmla="*/ 555914 h 1111828"/>
              <a:gd name="connsiteX2" fmla="*/ 1141312 w 1697226"/>
              <a:gd name="connsiteY2" fmla="*/ 1111828 h 1111828"/>
              <a:gd name="connsiteX3" fmla="*/ 924925 w 1697226"/>
              <a:gd name="connsiteY3" fmla="*/ 1068142 h 1111828"/>
              <a:gd name="connsiteX4" fmla="*/ 848613 w 1697226"/>
              <a:gd name="connsiteY4" fmla="*/ 1026721 h 1111828"/>
              <a:gd name="connsiteX5" fmla="*/ 866731 w 1697226"/>
              <a:gd name="connsiteY5" fmla="*/ 1016887 h 1111828"/>
              <a:gd name="connsiteX6" fmla="*/ 1111828 w 1697226"/>
              <a:gd name="connsiteY6" fmla="*/ 555914 h 1111828"/>
              <a:gd name="connsiteX7" fmla="*/ 866731 w 1697226"/>
              <a:gd name="connsiteY7" fmla="*/ 94941 h 1111828"/>
              <a:gd name="connsiteX8" fmla="*/ 848613 w 1697226"/>
              <a:gd name="connsiteY8" fmla="*/ 85107 h 1111828"/>
              <a:gd name="connsiteX9" fmla="*/ 924925 w 1697226"/>
              <a:gd name="connsiteY9" fmla="*/ 43686 h 1111828"/>
              <a:gd name="connsiteX10" fmla="*/ 1141312 w 1697226"/>
              <a:gd name="connsiteY10" fmla="*/ 0 h 1111828"/>
              <a:gd name="connsiteX11" fmla="*/ 555914 w 1697226"/>
              <a:gd name="connsiteY11" fmla="*/ 0 h 1111828"/>
              <a:gd name="connsiteX12" fmla="*/ 772301 w 1697226"/>
              <a:gd name="connsiteY12" fmla="*/ 43686 h 1111828"/>
              <a:gd name="connsiteX13" fmla="*/ 848613 w 1697226"/>
              <a:gd name="connsiteY13" fmla="*/ 85107 h 1111828"/>
              <a:gd name="connsiteX14" fmla="*/ 830495 w 1697226"/>
              <a:gd name="connsiteY14" fmla="*/ 94941 h 1111828"/>
              <a:gd name="connsiteX15" fmla="*/ 585398 w 1697226"/>
              <a:gd name="connsiteY15" fmla="*/ 555914 h 1111828"/>
              <a:gd name="connsiteX16" fmla="*/ 830495 w 1697226"/>
              <a:gd name="connsiteY16" fmla="*/ 1016887 h 1111828"/>
              <a:gd name="connsiteX17" fmla="*/ 848613 w 1697226"/>
              <a:gd name="connsiteY17" fmla="*/ 1026721 h 1111828"/>
              <a:gd name="connsiteX18" fmla="*/ 772301 w 1697226"/>
              <a:gd name="connsiteY18" fmla="*/ 1068142 h 1111828"/>
              <a:gd name="connsiteX19" fmla="*/ 555914 w 1697226"/>
              <a:gd name="connsiteY19" fmla="*/ 1111828 h 1111828"/>
              <a:gd name="connsiteX20" fmla="*/ 0 w 1697226"/>
              <a:gd name="connsiteY20" fmla="*/ 555914 h 1111828"/>
              <a:gd name="connsiteX21" fmla="*/ 555914 w 1697226"/>
              <a:gd name="connsiteY21" fmla="*/ 0 h 111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97226" h="1111828">
                <a:moveTo>
                  <a:pt x="1141312" y="0"/>
                </a:moveTo>
                <a:cubicBezTo>
                  <a:pt x="1448335" y="0"/>
                  <a:pt x="1697226" y="248891"/>
                  <a:pt x="1697226" y="555914"/>
                </a:cubicBezTo>
                <a:cubicBezTo>
                  <a:pt x="1697226" y="862937"/>
                  <a:pt x="1448335" y="1111828"/>
                  <a:pt x="1141312" y="1111828"/>
                </a:cubicBezTo>
                <a:cubicBezTo>
                  <a:pt x="1064557" y="1111828"/>
                  <a:pt x="991434" y="1096272"/>
                  <a:pt x="924925" y="1068142"/>
                </a:cubicBezTo>
                <a:lnTo>
                  <a:pt x="848613" y="1026721"/>
                </a:lnTo>
                <a:lnTo>
                  <a:pt x="866731" y="1016887"/>
                </a:lnTo>
                <a:cubicBezTo>
                  <a:pt x="1014605" y="916985"/>
                  <a:pt x="1111828" y="747803"/>
                  <a:pt x="1111828" y="555914"/>
                </a:cubicBezTo>
                <a:cubicBezTo>
                  <a:pt x="1111828" y="364025"/>
                  <a:pt x="1014605" y="194843"/>
                  <a:pt x="866731" y="94941"/>
                </a:cubicBezTo>
                <a:lnTo>
                  <a:pt x="848613" y="85107"/>
                </a:lnTo>
                <a:lnTo>
                  <a:pt x="924925" y="43686"/>
                </a:lnTo>
                <a:cubicBezTo>
                  <a:pt x="991434" y="15556"/>
                  <a:pt x="1064557" y="0"/>
                  <a:pt x="1141312" y="0"/>
                </a:cubicBezTo>
                <a:close/>
                <a:moveTo>
                  <a:pt x="555914" y="0"/>
                </a:moveTo>
                <a:cubicBezTo>
                  <a:pt x="632670" y="0"/>
                  <a:pt x="705793" y="15556"/>
                  <a:pt x="772301" y="43686"/>
                </a:cubicBezTo>
                <a:lnTo>
                  <a:pt x="848613" y="85107"/>
                </a:lnTo>
                <a:lnTo>
                  <a:pt x="830495" y="94941"/>
                </a:lnTo>
                <a:cubicBezTo>
                  <a:pt x="682621" y="194843"/>
                  <a:pt x="585398" y="364025"/>
                  <a:pt x="585398" y="555914"/>
                </a:cubicBezTo>
                <a:cubicBezTo>
                  <a:pt x="585398" y="747803"/>
                  <a:pt x="682621" y="916985"/>
                  <a:pt x="830495" y="1016887"/>
                </a:cubicBezTo>
                <a:lnTo>
                  <a:pt x="848613" y="1026721"/>
                </a:lnTo>
                <a:lnTo>
                  <a:pt x="772301" y="1068142"/>
                </a:lnTo>
                <a:cubicBezTo>
                  <a:pt x="705793" y="1096272"/>
                  <a:pt x="632670" y="1111828"/>
                  <a:pt x="555914" y="1111828"/>
                </a:cubicBezTo>
                <a:cubicBezTo>
                  <a:pt x="248891" y="1111828"/>
                  <a:pt x="0" y="862937"/>
                  <a:pt x="0" y="555914"/>
                </a:cubicBezTo>
                <a:cubicBezTo>
                  <a:pt x="0" y="248891"/>
                  <a:pt x="248891" y="0"/>
                  <a:pt x="555914" y="0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360B2DC-5FFD-A744-8228-5B6AFF5A2F9D}"/>
                  </a:ext>
                </a:extLst>
              </p:cNvPr>
              <p:cNvSpPr txBox="1"/>
              <p:nvPr/>
            </p:nvSpPr>
            <p:spPr>
              <a:xfrm>
                <a:off x="7076210" y="110132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360B2DC-5FFD-A744-8228-5B6AFF5A2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210" y="110132"/>
                <a:ext cx="3883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D411CE-70A0-E648-BB43-48EA8F25DED8}"/>
                  </a:ext>
                </a:extLst>
              </p:cNvPr>
              <p:cNvSpPr txBox="1"/>
              <p:nvPr/>
            </p:nvSpPr>
            <p:spPr>
              <a:xfrm>
                <a:off x="7855699" y="78959"/>
                <a:ext cx="3846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D411CE-70A0-E648-BB43-48EA8F25D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699" y="78959"/>
                <a:ext cx="384657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9294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ja-JP" altLang="en-US" sz="4000"/>
              <a:t>準備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</a:t>
                </a:r>
                <a:r>
                  <a:rPr lang="ja-JP" altLang="en-US" sz="2400"/>
                  <a:t>パス頂点被覆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と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が</a:t>
                </a:r>
                <a:r>
                  <a:rPr lang="ja-JP" altLang="en-US" sz="2400"/>
                  <a:t>与えられた時</a:t>
                </a:r>
                <a:r>
                  <a:rPr lang="en-US" altLang="ja-JP" sz="2400" dirty="0"/>
                  <a:t>, </a:t>
                </a:r>
              </a:p>
              <a:p>
                <a:pPr marL="0" indent="0">
                  <a:buNone/>
                </a:pPr>
                <a:r>
                  <a:rPr lang="en-US" altLang="ja-JP" sz="2400" dirty="0"/>
                  <a:t>   </a:t>
                </a:r>
                <a:r>
                  <a:rPr lang="ja-JP" altLang="en-US" sz="2400"/>
                  <a:t>その</a:t>
                </a:r>
                <a:r>
                  <a:rPr lang="ja-JP" altLang="en-US" sz="2400" b="1">
                    <a:solidFill>
                      <a:srgbClr val="FF0000"/>
                    </a:solidFill>
                  </a:rPr>
                  <a:t>対称差</a:t>
                </a:r>
                <a:r>
                  <a:rPr lang="ja-JP" altLang="en-US" sz="2400"/>
                  <a:t>を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で</a:t>
                </a:r>
                <a:r>
                  <a:rPr lang="ja-JP" altLang="en-US" sz="2400"/>
                  <a:t>定義する</a:t>
                </a:r>
                <a:endParaRPr lang="en-US" altLang="ja-JP" sz="2400" dirty="0"/>
              </a:p>
              <a:p>
                <a:pPr marL="0" indent="0">
                  <a:buNone/>
                </a:pPr>
                <a:r>
                  <a:rPr lang="en-US" altLang="ja-JP" sz="2400" dirty="0"/>
                  <a:t>   </a:t>
                </a:r>
                <a:r>
                  <a:rPr lang="ja-JP" altLang="en-US" sz="2400"/>
                  <a:t>→</a:t>
                </a:r>
                <a:r>
                  <a:rPr lang="en-US" altLang="ja-JP" sz="2400" dirty="0"/>
                  <a:t> </a:t>
                </a:r>
                <a:r>
                  <a:rPr lang="ja-JP" altLang="en-US" sz="2400"/>
                  <a:t>互いに違う部分が見えてくるのでよく使う</a:t>
                </a:r>
                <a:endParaRPr lang="en-US" altLang="ja-JP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ja-JP" sz="2400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400" dirty="0"/>
                  <a:t>: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により誘導される部分グラフ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1286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EF4DFFA-A7B3-6F4A-94D9-676C61D2DC75}"/>
              </a:ext>
            </a:extLst>
          </p:cNvPr>
          <p:cNvSpPr/>
          <p:nvPr/>
        </p:nvSpPr>
        <p:spPr>
          <a:xfrm>
            <a:off x="6818124" y="542896"/>
            <a:ext cx="1697226" cy="1111828"/>
          </a:xfrm>
          <a:custGeom>
            <a:avLst/>
            <a:gdLst>
              <a:gd name="connsiteX0" fmla="*/ 1141312 w 1697226"/>
              <a:gd name="connsiteY0" fmla="*/ 0 h 1111828"/>
              <a:gd name="connsiteX1" fmla="*/ 1697226 w 1697226"/>
              <a:gd name="connsiteY1" fmla="*/ 555914 h 1111828"/>
              <a:gd name="connsiteX2" fmla="*/ 1141312 w 1697226"/>
              <a:gd name="connsiteY2" fmla="*/ 1111828 h 1111828"/>
              <a:gd name="connsiteX3" fmla="*/ 924925 w 1697226"/>
              <a:gd name="connsiteY3" fmla="*/ 1068142 h 1111828"/>
              <a:gd name="connsiteX4" fmla="*/ 848613 w 1697226"/>
              <a:gd name="connsiteY4" fmla="*/ 1026721 h 1111828"/>
              <a:gd name="connsiteX5" fmla="*/ 866731 w 1697226"/>
              <a:gd name="connsiteY5" fmla="*/ 1016887 h 1111828"/>
              <a:gd name="connsiteX6" fmla="*/ 1111828 w 1697226"/>
              <a:gd name="connsiteY6" fmla="*/ 555914 h 1111828"/>
              <a:gd name="connsiteX7" fmla="*/ 866731 w 1697226"/>
              <a:gd name="connsiteY7" fmla="*/ 94941 h 1111828"/>
              <a:gd name="connsiteX8" fmla="*/ 848613 w 1697226"/>
              <a:gd name="connsiteY8" fmla="*/ 85107 h 1111828"/>
              <a:gd name="connsiteX9" fmla="*/ 924925 w 1697226"/>
              <a:gd name="connsiteY9" fmla="*/ 43686 h 1111828"/>
              <a:gd name="connsiteX10" fmla="*/ 1141312 w 1697226"/>
              <a:gd name="connsiteY10" fmla="*/ 0 h 1111828"/>
              <a:gd name="connsiteX11" fmla="*/ 555914 w 1697226"/>
              <a:gd name="connsiteY11" fmla="*/ 0 h 1111828"/>
              <a:gd name="connsiteX12" fmla="*/ 772301 w 1697226"/>
              <a:gd name="connsiteY12" fmla="*/ 43686 h 1111828"/>
              <a:gd name="connsiteX13" fmla="*/ 848613 w 1697226"/>
              <a:gd name="connsiteY13" fmla="*/ 85107 h 1111828"/>
              <a:gd name="connsiteX14" fmla="*/ 830495 w 1697226"/>
              <a:gd name="connsiteY14" fmla="*/ 94941 h 1111828"/>
              <a:gd name="connsiteX15" fmla="*/ 585398 w 1697226"/>
              <a:gd name="connsiteY15" fmla="*/ 555914 h 1111828"/>
              <a:gd name="connsiteX16" fmla="*/ 830495 w 1697226"/>
              <a:gd name="connsiteY16" fmla="*/ 1016887 h 1111828"/>
              <a:gd name="connsiteX17" fmla="*/ 848613 w 1697226"/>
              <a:gd name="connsiteY17" fmla="*/ 1026721 h 1111828"/>
              <a:gd name="connsiteX18" fmla="*/ 772301 w 1697226"/>
              <a:gd name="connsiteY18" fmla="*/ 1068142 h 1111828"/>
              <a:gd name="connsiteX19" fmla="*/ 555914 w 1697226"/>
              <a:gd name="connsiteY19" fmla="*/ 1111828 h 1111828"/>
              <a:gd name="connsiteX20" fmla="*/ 0 w 1697226"/>
              <a:gd name="connsiteY20" fmla="*/ 555914 h 1111828"/>
              <a:gd name="connsiteX21" fmla="*/ 555914 w 1697226"/>
              <a:gd name="connsiteY21" fmla="*/ 0 h 111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97226" h="1111828">
                <a:moveTo>
                  <a:pt x="1141312" y="0"/>
                </a:moveTo>
                <a:cubicBezTo>
                  <a:pt x="1448335" y="0"/>
                  <a:pt x="1697226" y="248891"/>
                  <a:pt x="1697226" y="555914"/>
                </a:cubicBezTo>
                <a:cubicBezTo>
                  <a:pt x="1697226" y="862937"/>
                  <a:pt x="1448335" y="1111828"/>
                  <a:pt x="1141312" y="1111828"/>
                </a:cubicBezTo>
                <a:cubicBezTo>
                  <a:pt x="1064557" y="1111828"/>
                  <a:pt x="991434" y="1096272"/>
                  <a:pt x="924925" y="1068142"/>
                </a:cubicBezTo>
                <a:lnTo>
                  <a:pt x="848613" y="1026721"/>
                </a:lnTo>
                <a:lnTo>
                  <a:pt x="866731" y="1016887"/>
                </a:lnTo>
                <a:cubicBezTo>
                  <a:pt x="1014605" y="916985"/>
                  <a:pt x="1111828" y="747803"/>
                  <a:pt x="1111828" y="555914"/>
                </a:cubicBezTo>
                <a:cubicBezTo>
                  <a:pt x="1111828" y="364025"/>
                  <a:pt x="1014605" y="194843"/>
                  <a:pt x="866731" y="94941"/>
                </a:cubicBezTo>
                <a:lnTo>
                  <a:pt x="848613" y="85107"/>
                </a:lnTo>
                <a:lnTo>
                  <a:pt x="924925" y="43686"/>
                </a:lnTo>
                <a:cubicBezTo>
                  <a:pt x="991434" y="15556"/>
                  <a:pt x="1064557" y="0"/>
                  <a:pt x="1141312" y="0"/>
                </a:cubicBezTo>
                <a:close/>
                <a:moveTo>
                  <a:pt x="555914" y="0"/>
                </a:moveTo>
                <a:cubicBezTo>
                  <a:pt x="632670" y="0"/>
                  <a:pt x="705793" y="15556"/>
                  <a:pt x="772301" y="43686"/>
                </a:cubicBezTo>
                <a:lnTo>
                  <a:pt x="848613" y="85107"/>
                </a:lnTo>
                <a:lnTo>
                  <a:pt x="830495" y="94941"/>
                </a:lnTo>
                <a:cubicBezTo>
                  <a:pt x="682621" y="194843"/>
                  <a:pt x="585398" y="364025"/>
                  <a:pt x="585398" y="555914"/>
                </a:cubicBezTo>
                <a:cubicBezTo>
                  <a:pt x="585398" y="747803"/>
                  <a:pt x="682621" y="916985"/>
                  <a:pt x="830495" y="1016887"/>
                </a:cubicBezTo>
                <a:lnTo>
                  <a:pt x="848613" y="1026721"/>
                </a:lnTo>
                <a:lnTo>
                  <a:pt x="772301" y="1068142"/>
                </a:lnTo>
                <a:cubicBezTo>
                  <a:pt x="705793" y="1096272"/>
                  <a:pt x="632670" y="1111828"/>
                  <a:pt x="555914" y="1111828"/>
                </a:cubicBezTo>
                <a:cubicBezTo>
                  <a:pt x="248891" y="1111828"/>
                  <a:pt x="0" y="862937"/>
                  <a:pt x="0" y="555914"/>
                </a:cubicBezTo>
                <a:cubicBezTo>
                  <a:pt x="0" y="248891"/>
                  <a:pt x="248891" y="0"/>
                  <a:pt x="555914" y="0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360B2DC-5FFD-A744-8228-5B6AFF5A2F9D}"/>
                  </a:ext>
                </a:extLst>
              </p:cNvPr>
              <p:cNvSpPr txBox="1"/>
              <p:nvPr/>
            </p:nvSpPr>
            <p:spPr>
              <a:xfrm>
                <a:off x="7076210" y="110132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360B2DC-5FFD-A744-8228-5B6AFF5A2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210" y="110132"/>
                <a:ext cx="3883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D411CE-70A0-E648-BB43-48EA8F25DED8}"/>
                  </a:ext>
                </a:extLst>
              </p:cNvPr>
              <p:cNvSpPr txBox="1"/>
              <p:nvPr/>
            </p:nvSpPr>
            <p:spPr>
              <a:xfrm>
                <a:off x="7855699" y="78959"/>
                <a:ext cx="3846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D411CE-70A0-E648-BB43-48EA8F25D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699" y="78959"/>
                <a:ext cx="384657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DBBFF7D-0FB1-9047-8DB5-090FDB6518A9}"/>
              </a:ext>
            </a:extLst>
          </p:cNvPr>
          <p:cNvCxnSpPr>
            <a:stCxn id="30" idx="4"/>
            <a:endCxn id="33" idx="0"/>
          </p:cNvCxnSpPr>
          <p:nvPr/>
        </p:nvCxnSpPr>
        <p:spPr>
          <a:xfrm>
            <a:off x="2978674" y="4516378"/>
            <a:ext cx="0" cy="9352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7B9BBA3E-EB4F-0949-B927-98C778B153FB}"/>
              </a:ext>
            </a:extLst>
          </p:cNvPr>
          <p:cNvCxnSpPr>
            <a:cxnSpLocks/>
            <a:stCxn id="32" idx="4"/>
            <a:endCxn id="35" idx="0"/>
          </p:cNvCxnSpPr>
          <p:nvPr/>
        </p:nvCxnSpPr>
        <p:spPr>
          <a:xfrm>
            <a:off x="4326028" y="4516378"/>
            <a:ext cx="0" cy="9352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78F24066-BE92-A547-AF08-0CAD9A2A60E0}"/>
              </a:ext>
            </a:extLst>
          </p:cNvPr>
          <p:cNvCxnSpPr>
            <a:cxnSpLocks/>
            <a:stCxn id="32" idx="2"/>
            <a:endCxn id="30" idx="6"/>
          </p:cNvCxnSpPr>
          <p:nvPr/>
        </p:nvCxnSpPr>
        <p:spPr>
          <a:xfrm flipH="1">
            <a:off x="3068674" y="4426378"/>
            <a:ext cx="11673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FD57D63-7BD4-1947-B9AC-D006B2F35AB8}"/>
              </a:ext>
            </a:extLst>
          </p:cNvPr>
          <p:cNvCxnSpPr>
            <a:cxnSpLocks/>
            <a:stCxn id="35" idx="2"/>
            <a:endCxn id="33" idx="6"/>
          </p:cNvCxnSpPr>
          <p:nvPr/>
        </p:nvCxnSpPr>
        <p:spPr>
          <a:xfrm flipH="1">
            <a:off x="3068674" y="5541657"/>
            <a:ext cx="11673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1BA62D69-644C-E945-9B0F-A17E09265624}"/>
              </a:ext>
            </a:extLst>
          </p:cNvPr>
          <p:cNvCxnSpPr>
            <a:cxnSpLocks/>
            <a:stCxn id="36" idx="1"/>
            <a:endCxn id="32" idx="1"/>
          </p:cNvCxnSpPr>
          <p:nvPr/>
        </p:nvCxnSpPr>
        <p:spPr>
          <a:xfrm flipH="1" flipV="1">
            <a:off x="4262388" y="4362738"/>
            <a:ext cx="771624" cy="5570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CDE84E1-4620-AC42-B990-68CCB2F321F9}"/>
              </a:ext>
            </a:extLst>
          </p:cNvPr>
          <p:cNvCxnSpPr>
            <a:cxnSpLocks/>
            <a:stCxn id="36" idx="3"/>
            <a:endCxn id="35" idx="3"/>
          </p:cNvCxnSpPr>
          <p:nvPr/>
        </p:nvCxnSpPr>
        <p:spPr>
          <a:xfrm flipH="1">
            <a:off x="4262388" y="5047040"/>
            <a:ext cx="771624" cy="558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D05DA8B4-8E75-F04B-A93C-01D63B65D2C2}"/>
              </a:ext>
            </a:extLst>
          </p:cNvPr>
          <p:cNvCxnSpPr>
            <a:cxnSpLocks/>
            <a:stCxn id="37" idx="2"/>
            <a:endCxn id="36" idx="6"/>
          </p:cNvCxnSpPr>
          <p:nvPr/>
        </p:nvCxnSpPr>
        <p:spPr>
          <a:xfrm flipH="1">
            <a:off x="5187652" y="4983400"/>
            <a:ext cx="591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円/楕円 29">
            <a:extLst>
              <a:ext uri="{FF2B5EF4-FFF2-40B4-BE49-F238E27FC236}">
                <a16:creationId xmlns:a16="http://schemas.microsoft.com/office/drawing/2014/main" id="{0AD94EFD-6748-1844-BD86-160B96DCA81F}"/>
              </a:ext>
            </a:extLst>
          </p:cNvPr>
          <p:cNvSpPr/>
          <p:nvPr/>
        </p:nvSpPr>
        <p:spPr>
          <a:xfrm>
            <a:off x="2888674" y="4336378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>
            <a:extLst>
              <a:ext uri="{FF2B5EF4-FFF2-40B4-BE49-F238E27FC236}">
                <a16:creationId xmlns:a16="http://schemas.microsoft.com/office/drawing/2014/main" id="{8348A39B-DE19-EB40-A331-A20001E7331B}"/>
              </a:ext>
            </a:extLst>
          </p:cNvPr>
          <p:cNvSpPr/>
          <p:nvPr/>
        </p:nvSpPr>
        <p:spPr>
          <a:xfrm>
            <a:off x="4236028" y="4336378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>
            <a:extLst>
              <a:ext uri="{FF2B5EF4-FFF2-40B4-BE49-F238E27FC236}">
                <a16:creationId xmlns:a16="http://schemas.microsoft.com/office/drawing/2014/main" id="{89FC7A22-0538-3940-A0A8-C5B1D9884637}"/>
              </a:ext>
            </a:extLst>
          </p:cNvPr>
          <p:cNvSpPr/>
          <p:nvPr/>
        </p:nvSpPr>
        <p:spPr>
          <a:xfrm>
            <a:off x="2888674" y="5451657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1EE6355C-A9E3-C046-BACC-30BBBE045D7A}"/>
              </a:ext>
            </a:extLst>
          </p:cNvPr>
          <p:cNvSpPr/>
          <p:nvPr/>
        </p:nvSpPr>
        <p:spPr>
          <a:xfrm>
            <a:off x="4236028" y="5451657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>
            <a:extLst>
              <a:ext uri="{FF2B5EF4-FFF2-40B4-BE49-F238E27FC236}">
                <a16:creationId xmlns:a16="http://schemas.microsoft.com/office/drawing/2014/main" id="{4E37C86E-4A0F-B14B-B8ED-B200D1B5CFB7}"/>
              </a:ext>
            </a:extLst>
          </p:cNvPr>
          <p:cNvSpPr/>
          <p:nvPr/>
        </p:nvSpPr>
        <p:spPr>
          <a:xfrm>
            <a:off x="5007652" y="48934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2AA80E6C-CD0C-DA45-9C3F-5D9D652731C7}"/>
              </a:ext>
            </a:extLst>
          </p:cNvPr>
          <p:cNvSpPr/>
          <p:nvPr/>
        </p:nvSpPr>
        <p:spPr>
          <a:xfrm>
            <a:off x="5779276" y="48934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5600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ja-JP" altLang="en-US" sz="4000"/>
              <a:t>準備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</a:t>
                </a:r>
                <a:r>
                  <a:rPr lang="ja-JP" altLang="en-US" sz="2400"/>
                  <a:t>パス頂点被覆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と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が</a:t>
                </a:r>
                <a:r>
                  <a:rPr lang="ja-JP" altLang="en-US" sz="2400"/>
                  <a:t>与えられた時</a:t>
                </a:r>
                <a:r>
                  <a:rPr lang="en-US" altLang="ja-JP" sz="2400" dirty="0"/>
                  <a:t>, </a:t>
                </a:r>
              </a:p>
              <a:p>
                <a:pPr marL="0" indent="0">
                  <a:buNone/>
                </a:pPr>
                <a:r>
                  <a:rPr lang="en-US" altLang="ja-JP" sz="2400" dirty="0"/>
                  <a:t>   </a:t>
                </a:r>
                <a:r>
                  <a:rPr lang="ja-JP" altLang="en-US" sz="2400"/>
                  <a:t>その</a:t>
                </a:r>
                <a:r>
                  <a:rPr lang="ja-JP" altLang="en-US" sz="2400" b="1">
                    <a:solidFill>
                      <a:srgbClr val="FF0000"/>
                    </a:solidFill>
                  </a:rPr>
                  <a:t>対称差</a:t>
                </a:r>
                <a:r>
                  <a:rPr lang="ja-JP" altLang="en-US" sz="2400"/>
                  <a:t>を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で</a:t>
                </a:r>
                <a:r>
                  <a:rPr lang="ja-JP" altLang="en-US" sz="2400"/>
                  <a:t>定義する</a:t>
                </a:r>
                <a:endParaRPr lang="en-US" altLang="ja-JP" sz="2400" dirty="0"/>
              </a:p>
              <a:p>
                <a:pPr marL="0" indent="0">
                  <a:buNone/>
                </a:pPr>
                <a:r>
                  <a:rPr lang="en-US" altLang="ja-JP" sz="2400" dirty="0"/>
                  <a:t>   </a:t>
                </a:r>
                <a:r>
                  <a:rPr lang="ja-JP" altLang="en-US" sz="2400"/>
                  <a:t>→</a:t>
                </a:r>
                <a:r>
                  <a:rPr lang="en-US" altLang="ja-JP" sz="2400" dirty="0"/>
                  <a:t> </a:t>
                </a:r>
                <a:r>
                  <a:rPr lang="ja-JP" altLang="en-US" sz="2400"/>
                  <a:t>互いに違う部分が見えてくるのでよく使う</a:t>
                </a:r>
                <a:endParaRPr lang="en-US" altLang="ja-JP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ja-JP" sz="2400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400" dirty="0"/>
                  <a:t>: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000FF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により誘導される部分グラフ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1286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EF4DFFA-A7B3-6F4A-94D9-676C61D2DC75}"/>
              </a:ext>
            </a:extLst>
          </p:cNvPr>
          <p:cNvSpPr/>
          <p:nvPr/>
        </p:nvSpPr>
        <p:spPr>
          <a:xfrm>
            <a:off x="6818124" y="542896"/>
            <a:ext cx="1697226" cy="1111828"/>
          </a:xfrm>
          <a:custGeom>
            <a:avLst/>
            <a:gdLst>
              <a:gd name="connsiteX0" fmla="*/ 1141312 w 1697226"/>
              <a:gd name="connsiteY0" fmla="*/ 0 h 1111828"/>
              <a:gd name="connsiteX1" fmla="*/ 1697226 w 1697226"/>
              <a:gd name="connsiteY1" fmla="*/ 555914 h 1111828"/>
              <a:gd name="connsiteX2" fmla="*/ 1141312 w 1697226"/>
              <a:gd name="connsiteY2" fmla="*/ 1111828 h 1111828"/>
              <a:gd name="connsiteX3" fmla="*/ 924925 w 1697226"/>
              <a:gd name="connsiteY3" fmla="*/ 1068142 h 1111828"/>
              <a:gd name="connsiteX4" fmla="*/ 848613 w 1697226"/>
              <a:gd name="connsiteY4" fmla="*/ 1026721 h 1111828"/>
              <a:gd name="connsiteX5" fmla="*/ 866731 w 1697226"/>
              <a:gd name="connsiteY5" fmla="*/ 1016887 h 1111828"/>
              <a:gd name="connsiteX6" fmla="*/ 1111828 w 1697226"/>
              <a:gd name="connsiteY6" fmla="*/ 555914 h 1111828"/>
              <a:gd name="connsiteX7" fmla="*/ 866731 w 1697226"/>
              <a:gd name="connsiteY7" fmla="*/ 94941 h 1111828"/>
              <a:gd name="connsiteX8" fmla="*/ 848613 w 1697226"/>
              <a:gd name="connsiteY8" fmla="*/ 85107 h 1111828"/>
              <a:gd name="connsiteX9" fmla="*/ 924925 w 1697226"/>
              <a:gd name="connsiteY9" fmla="*/ 43686 h 1111828"/>
              <a:gd name="connsiteX10" fmla="*/ 1141312 w 1697226"/>
              <a:gd name="connsiteY10" fmla="*/ 0 h 1111828"/>
              <a:gd name="connsiteX11" fmla="*/ 555914 w 1697226"/>
              <a:gd name="connsiteY11" fmla="*/ 0 h 1111828"/>
              <a:gd name="connsiteX12" fmla="*/ 772301 w 1697226"/>
              <a:gd name="connsiteY12" fmla="*/ 43686 h 1111828"/>
              <a:gd name="connsiteX13" fmla="*/ 848613 w 1697226"/>
              <a:gd name="connsiteY13" fmla="*/ 85107 h 1111828"/>
              <a:gd name="connsiteX14" fmla="*/ 830495 w 1697226"/>
              <a:gd name="connsiteY14" fmla="*/ 94941 h 1111828"/>
              <a:gd name="connsiteX15" fmla="*/ 585398 w 1697226"/>
              <a:gd name="connsiteY15" fmla="*/ 555914 h 1111828"/>
              <a:gd name="connsiteX16" fmla="*/ 830495 w 1697226"/>
              <a:gd name="connsiteY16" fmla="*/ 1016887 h 1111828"/>
              <a:gd name="connsiteX17" fmla="*/ 848613 w 1697226"/>
              <a:gd name="connsiteY17" fmla="*/ 1026721 h 1111828"/>
              <a:gd name="connsiteX18" fmla="*/ 772301 w 1697226"/>
              <a:gd name="connsiteY18" fmla="*/ 1068142 h 1111828"/>
              <a:gd name="connsiteX19" fmla="*/ 555914 w 1697226"/>
              <a:gd name="connsiteY19" fmla="*/ 1111828 h 1111828"/>
              <a:gd name="connsiteX20" fmla="*/ 0 w 1697226"/>
              <a:gd name="connsiteY20" fmla="*/ 555914 h 1111828"/>
              <a:gd name="connsiteX21" fmla="*/ 555914 w 1697226"/>
              <a:gd name="connsiteY21" fmla="*/ 0 h 111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97226" h="1111828">
                <a:moveTo>
                  <a:pt x="1141312" y="0"/>
                </a:moveTo>
                <a:cubicBezTo>
                  <a:pt x="1448335" y="0"/>
                  <a:pt x="1697226" y="248891"/>
                  <a:pt x="1697226" y="555914"/>
                </a:cubicBezTo>
                <a:cubicBezTo>
                  <a:pt x="1697226" y="862937"/>
                  <a:pt x="1448335" y="1111828"/>
                  <a:pt x="1141312" y="1111828"/>
                </a:cubicBezTo>
                <a:cubicBezTo>
                  <a:pt x="1064557" y="1111828"/>
                  <a:pt x="991434" y="1096272"/>
                  <a:pt x="924925" y="1068142"/>
                </a:cubicBezTo>
                <a:lnTo>
                  <a:pt x="848613" y="1026721"/>
                </a:lnTo>
                <a:lnTo>
                  <a:pt x="866731" y="1016887"/>
                </a:lnTo>
                <a:cubicBezTo>
                  <a:pt x="1014605" y="916985"/>
                  <a:pt x="1111828" y="747803"/>
                  <a:pt x="1111828" y="555914"/>
                </a:cubicBezTo>
                <a:cubicBezTo>
                  <a:pt x="1111828" y="364025"/>
                  <a:pt x="1014605" y="194843"/>
                  <a:pt x="866731" y="94941"/>
                </a:cubicBezTo>
                <a:lnTo>
                  <a:pt x="848613" y="85107"/>
                </a:lnTo>
                <a:lnTo>
                  <a:pt x="924925" y="43686"/>
                </a:lnTo>
                <a:cubicBezTo>
                  <a:pt x="991434" y="15556"/>
                  <a:pt x="1064557" y="0"/>
                  <a:pt x="1141312" y="0"/>
                </a:cubicBezTo>
                <a:close/>
                <a:moveTo>
                  <a:pt x="555914" y="0"/>
                </a:moveTo>
                <a:cubicBezTo>
                  <a:pt x="632670" y="0"/>
                  <a:pt x="705793" y="15556"/>
                  <a:pt x="772301" y="43686"/>
                </a:cubicBezTo>
                <a:lnTo>
                  <a:pt x="848613" y="85107"/>
                </a:lnTo>
                <a:lnTo>
                  <a:pt x="830495" y="94941"/>
                </a:lnTo>
                <a:cubicBezTo>
                  <a:pt x="682621" y="194843"/>
                  <a:pt x="585398" y="364025"/>
                  <a:pt x="585398" y="555914"/>
                </a:cubicBezTo>
                <a:cubicBezTo>
                  <a:pt x="585398" y="747803"/>
                  <a:pt x="682621" y="916985"/>
                  <a:pt x="830495" y="1016887"/>
                </a:cubicBezTo>
                <a:lnTo>
                  <a:pt x="848613" y="1026721"/>
                </a:lnTo>
                <a:lnTo>
                  <a:pt x="772301" y="1068142"/>
                </a:lnTo>
                <a:cubicBezTo>
                  <a:pt x="705793" y="1096272"/>
                  <a:pt x="632670" y="1111828"/>
                  <a:pt x="555914" y="1111828"/>
                </a:cubicBezTo>
                <a:cubicBezTo>
                  <a:pt x="248891" y="1111828"/>
                  <a:pt x="0" y="862937"/>
                  <a:pt x="0" y="555914"/>
                </a:cubicBezTo>
                <a:cubicBezTo>
                  <a:pt x="0" y="248891"/>
                  <a:pt x="248891" y="0"/>
                  <a:pt x="555914" y="0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360B2DC-5FFD-A744-8228-5B6AFF5A2F9D}"/>
                  </a:ext>
                </a:extLst>
              </p:cNvPr>
              <p:cNvSpPr txBox="1"/>
              <p:nvPr/>
            </p:nvSpPr>
            <p:spPr>
              <a:xfrm>
                <a:off x="7076210" y="110132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360B2DC-5FFD-A744-8228-5B6AFF5A2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210" y="110132"/>
                <a:ext cx="3883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D411CE-70A0-E648-BB43-48EA8F25DED8}"/>
                  </a:ext>
                </a:extLst>
              </p:cNvPr>
              <p:cNvSpPr txBox="1"/>
              <p:nvPr/>
            </p:nvSpPr>
            <p:spPr>
              <a:xfrm>
                <a:off x="7855699" y="78959"/>
                <a:ext cx="3846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D411CE-70A0-E648-BB43-48EA8F25D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699" y="78959"/>
                <a:ext cx="384657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円/楕円 19">
            <a:extLst>
              <a:ext uri="{FF2B5EF4-FFF2-40B4-BE49-F238E27FC236}">
                <a16:creationId xmlns:a16="http://schemas.microsoft.com/office/drawing/2014/main" id="{7427171D-1411-6C45-9A89-7235C7A90158}"/>
              </a:ext>
            </a:extLst>
          </p:cNvPr>
          <p:cNvSpPr/>
          <p:nvPr/>
        </p:nvSpPr>
        <p:spPr>
          <a:xfrm>
            <a:off x="2045476" y="366828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8C5959CB-2FEA-6A49-B696-CC05E9DC6029}"/>
              </a:ext>
            </a:extLst>
          </p:cNvPr>
          <p:cNvSpPr/>
          <p:nvPr/>
        </p:nvSpPr>
        <p:spPr>
          <a:xfrm>
            <a:off x="2481893" y="3668280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146EED79-FC25-A14A-9535-598C38FFBFC3}"/>
              </a:ext>
            </a:extLst>
          </p:cNvPr>
          <p:cNvCxnSpPr>
            <a:stCxn id="55" idx="4"/>
            <a:endCxn id="57" idx="0"/>
          </p:cNvCxnSpPr>
          <p:nvPr/>
        </p:nvCxnSpPr>
        <p:spPr>
          <a:xfrm>
            <a:off x="2978674" y="4516378"/>
            <a:ext cx="0" cy="9352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CF73F2C5-3507-5C41-9967-CEA00001D3B6}"/>
              </a:ext>
            </a:extLst>
          </p:cNvPr>
          <p:cNvCxnSpPr>
            <a:cxnSpLocks/>
            <a:stCxn id="56" idx="4"/>
            <a:endCxn id="58" idx="0"/>
          </p:cNvCxnSpPr>
          <p:nvPr/>
        </p:nvCxnSpPr>
        <p:spPr>
          <a:xfrm>
            <a:off x="4326028" y="4516378"/>
            <a:ext cx="0" cy="9352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8AD9BB9D-266A-324C-9325-6ECC9479A77F}"/>
              </a:ext>
            </a:extLst>
          </p:cNvPr>
          <p:cNvCxnSpPr>
            <a:cxnSpLocks/>
            <a:stCxn id="56" idx="2"/>
            <a:endCxn id="55" idx="6"/>
          </p:cNvCxnSpPr>
          <p:nvPr/>
        </p:nvCxnSpPr>
        <p:spPr>
          <a:xfrm flipH="1">
            <a:off x="3068674" y="4426378"/>
            <a:ext cx="11673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5394EAAF-D6BC-F742-9C27-E1B4FDBBBC96}"/>
              </a:ext>
            </a:extLst>
          </p:cNvPr>
          <p:cNvCxnSpPr>
            <a:cxnSpLocks/>
            <a:stCxn id="58" idx="2"/>
            <a:endCxn id="57" idx="6"/>
          </p:cNvCxnSpPr>
          <p:nvPr/>
        </p:nvCxnSpPr>
        <p:spPr>
          <a:xfrm flipH="1">
            <a:off x="3068674" y="5541657"/>
            <a:ext cx="11673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F60E6C23-EDB9-C043-9F17-8D21F134F037}"/>
              </a:ext>
            </a:extLst>
          </p:cNvPr>
          <p:cNvCxnSpPr>
            <a:cxnSpLocks/>
            <a:stCxn id="59" idx="1"/>
            <a:endCxn id="56" idx="1"/>
          </p:cNvCxnSpPr>
          <p:nvPr/>
        </p:nvCxnSpPr>
        <p:spPr>
          <a:xfrm flipH="1" flipV="1">
            <a:off x="4262388" y="4362738"/>
            <a:ext cx="771624" cy="5570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9B8ADCA-7DE7-644A-8B76-2BDA7F3769C4}"/>
              </a:ext>
            </a:extLst>
          </p:cNvPr>
          <p:cNvCxnSpPr>
            <a:cxnSpLocks/>
            <a:stCxn id="59" idx="3"/>
            <a:endCxn id="58" idx="3"/>
          </p:cNvCxnSpPr>
          <p:nvPr/>
        </p:nvCxnSpPr>
        <p:spPr>
          <a:xfrm flipH="1">
            <a:off x="4262388" y="5047040"/>
            <a:ext cx="771624" cy="558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F243ACDD-E1D7-CF4C-A6A1-8EF5E8CCBAD4}"/>
              </a:ext>
            </a:extLst>
          </p:cNvPr>
          <p:cNvCxnSpPr>
            <a:cxnSpLocks/>
            <a:stCxn id="60" idx="2"/>
            <a:endCxn id="59" idx="6"/>
          </p:cNvCxnSpPr>
          <p:nvPr/>
        </p:nvCxnSpPr>
        <p:spPr>
          <a:xfrm flipH="1">
            <a:off x="5187652" y="4983400"/>
            <a:ext cx="591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円/楕円 54">
            <a:extLst>
              <a:ext uri="{FF2B5EF4-FFF2-40B4-BE49-F238E27FC236}">
                <a16:creationId xmlns:a16="http://schemas.microsoft.com/office/drawing/2014/main" id="{1791E927-5EFD-8D43-A83D-988C0E67B0CD}"/>
              </a:ext>
            </a:extLst>
          </p:cNvPr>
          <p:cNvSpPr/>
          <p:nvPr/>
        </p:nvSpPr>
        <p:spPr>
          <a:xfrm>
            <a:off x="2888674" y="4336378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5B0A9565-6739-2F4D-A41D-E6948A3FBDAE}"/>
              </a:ext>
            </a:extLst>
          </p:cNvPr>
          <p:cNvSpPr/>
          <p:nvPr/>
        </p:nvSpPr>
        <p:spPr>
          <a:xfrm>
            <a:off x="4236028" y="4336378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65E965D6-DD92-7243-8FC8-56080093BFBD}"/>
              </a:ext>
            </a:extLst>
          </p:cNvPr>
          <p:cNvSpPr/>
          <p:nvPr/>
        </p:nvSpPr>
        <p:spPr>
          <a:xfrm>
            <a:off x="2888674" y="5451657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FB232334-45FA-E443-9D36-22F71137C816}"/>
              </a:ext>
            </a:extLst>
          </p:cNvPr>
          <p:cNvSpPr/>
          <p:nvPr/>
        </p:nvSpPr>
        <p:spPr>
          <a:xfrm>
            <a:off x="4236028" y="5451657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F2AFEED9-3595-7340-940F-B57C3CB5ECB0}"/>
              </a:ext>
            </a:extLst>
          </p:cNvPr>
          <p:cNvSpPr/>
          <p:nvPr/>
        </p:nvSpPr>
        <p:spPr>
          <a:xfrm>
            <a:off x="5007652" y="48934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D2D69EA7-EAB8-FE45-BA99-FE1536A3F391}"/>
              </a:ext>
            </a:extLst>
          </p:cNvPr>
          <p:cNvSpPr/>
          <p:nvPr/>
        </p:nvSpPr>
        <p:spPr>
          <a:xfrm>
            <a:off x="5779276" y="48934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2E69A1FC-6B71-194E-BB75-6401F7C2A39C}"/>
              </a:ext>
            </a:extLst>
          </p:cNvPr>
          <p:cNvSpPr/>
          <p:nvPr/>
        </p:nvSpPr>
        <p:spPr>
          <a:xfrm>
            <a:off x="2617701" y="4430507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71091B00-DBDD-2945-94A3-B50E4F5A4D96}"/>
              </a:ext>
            </a:extLst>
          </p:cNvPr>
          <p:cNvSpPr/>
          <p:nvPr/>
        </p:nvSpPr>
        <p:spPr>
          <a:xfrm>
            <a:off x="2626737" y="563165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DCD7EB2B-ED29-4F4F-B738-25FDFFADE78C}"/>
              </a:ext>
            </a:extLst>
          </p:cNvPr>
          <p:cNvSpPr/>
          <p:nvPr/>
        </p:nvSpPr>
        <p:spPr>
          <a:xfrm>
            <a:off x="4374356" y="5676490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>
            <a:extLst>
              <a:ext uri="{FF2B5EF4-FFF2-40B4-BE49-F238E27FC236}">
                <a16:creationId xmlns:a16="http://schemas.microsoft.com/office/drawing/2014/main" id="{C8925F67-D60E-534A-9A89-F2B5943CA767}"/>
              </a:ext>
            </a:extLst>
          </p:cNvPr>
          <p:cNvSpPr/>
          <p:nvPr/>
        </p:nvSpPr>
        <p:spPr>
          <a:xfrm>
            <a:off x="4101527" y="567649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65" name="円/楕円 64">
            <a:extLst>
              <a:ext uri="{FF2B5EF4-FFF2-40B4-BE49-F238E27FC236}">
                <a16:creationId xmlns:a16="http://schemas.microsoft.com/office/drawing/2014/main" id="{AB8F7CC5-05BA-0249-BA9E-03078BC08BF3}"/>
              </a:ext>
            </a:extLst>
          </p:cNvPr>
          <p:cNvSpPr/>
          <p:nvPr/>
        </p:nvSpPr>
        <p:spPr>
          <a:xfrm>
            <a:off x="4051071" y="4143123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>
            <a:extLst>
              <a:ext uri="{FF2B5EF4-FFF2-40B4-BE49-F238E27FC236}">
                <a16:creationId xmlns:a16="http://schemas.microsoft.com/office/drawing/2014/main" id="{54EF9EA5-2F5D-3E4A-A391-3FAA5AB6F654}"/>
              </a:ext>
            </a:extLst>
          </p:cNvPr>
          <p:cNvSpPr/>
          <p:nvPr/>
        </p:nvSpPr>
        <p:spPr>
          <a:xfrm>
            <a:off x="5673382" y="46405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420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lang="ja-JP" altLang="en-US" sz="4000"/>
              <a:t>準備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/>
                  <a:t>-</a:t>
                </a:r>
                <a:r>
                  <a:rPr lang="ja-JP" altLang="en-US" sz="2400"/>
                  <a:t>パス頂点被覆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と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が</a:t>
                </a:r>
                <a:r>
                  <a:rPr lang="ja-JP" altLang="en-US" sz="2400"/>
                  <a:t>与えられた時</a:t>
                </a:r>
                <a:r>
                  <a:rPr lang="en-US" altLang="ja-JP" sz="2400" dirty="0"/>
                  <a:t>, </a:t>
                </a:r>
              </a:p>
              <a:p>
                <a:pPr marL="0" indent="0">
                  <a:buNone/>
                </a:pPr>
                <a:r>
                  <a:rPr lang="en-US" altLang="ja-JP" sz="2400" dirty="0"/>
                  <a:t>   </a:t>
                </a:r>
                <a:r>
                  <a:rPr lang="ja-JP" altLang="en-US" sz="2400"/>
                  <a:t>その</a:t>
                </a:r>
                <a:r>
                  <a:rPr lang="ja-JP" altLang="en-US" sz="2400" b="1">
                    <a:solidFill>
                      <a:srgbClr val="FF0000"/>
                    </a:solidFill>
                  </a:rPr>
                  <a:t>対称差</a:t>
                </a:r>
                <a:r>
                  <a:rPr lang="ja-JP" altLang="en-US" sz="2400"/>
                  <a:t>を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で</a:t>
                </a:r>
                <a:r>
                  <a:rPr lang="ja-JP" altLang="en-US" sz="2400"/>
                  <a:t>定義する</a:t>
                </a:r>
                <a:endParaRPr lang="en-US" altLang="ja-JP" sz="2400" dirty="0"/>
              </a:p>
              <a:p>
                <a:pPr marL="0" indent="0">
                  <a:buNone/>
                </a:pPr>
                <a:r>
                  <a:rPr lang="en-US" altLang="ja-JP" sz="2400" dirty="0"/>
                  <a:t>   </a:t>
                </a:r>
                <a:r>
                  <a:rPr lang="ja-JP" altLang="en-US" sz="2400"/>
                  <a:t>→</a:t>
                </a:r>
                <a:r>
                  <a:rPr lang="en-US" altLang="ja-JP" sz="2400" dirty="0"/>
                  <a:t> </a:t>
                </a:r>
                <a:r>
                  <a:rPr lang="ja-JP" altLang="en-US" sz="2400"/>
                  <a:t>互いに違う部分が見えてくるのでよく使う</a:t>
                </a:r>
                <a:endParaRPr lang="en-US" altLang="ja-JP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ja-JP" sz="2400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400" dirty="0"/>
                  <a:t>: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000FF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/>
                  <a:t>により誘導される部分グラフ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1286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EF4DFFA-A7B3-6F4A-94D9-676C61D2DC75}"/>
              </a:ext>
            </a:extLst>
          </p:cNvPr>
          <p:cNvSpPr/>
          <p:nvPr/>
        </p:nvSpPr>
        <p:spPr>
          <a:xfrm>
            <a:off x="6818124" y="542896"/>
            <a:ext cx="1697226" cy="1111828"/>
          </a:xfrm>
          <a:custGeom>
            <a:avLst/>
            <a:gdLst>
              <a:gd name="connsiteX0" fmla="*/ 1141312 w 1697226"/>
              <a:gd name="connsiteY0" fmla="*/ 0 h 1111828"/>
              <a:gd name="connsiteX1" fmla="*/ 1697226 w 1697226"/>
              <a:gd name="connsiteY1" fmla="*/ 555914 h 1111828"/>
              <a:gd name="connsiteX2" fmla="*/ 1141312 w 1697226"/>
              <a:gd name="connsiteY2" fmla="*/ 1111828 h 1111828"/>
              <a:gd name="connsiteX3" fmla="*/ 924925 w 1697226"/>
              <a:gd name="connsiteY3" fmla="*/ 1068142 h 1111828"/>
              <a:gd name="connsiteX4" fmla="*/ 848613 w 1697226"/>
              <a:gd name="connsiteY4" fmla="*/ 1026721 h 1111828"/>
              <a:gd name="connsiteX5" fmla="*/ 866731 w 1697226"/>
              <a:gd name="connsiteY5" fmla="*/ 1016887 h 1111828"/>
              <a:gd name="connsiteX6" fmla="*/ 1111828 w 1697226"/>
              <a:gd name="connsiteY6" fmla="*/ 555914 h 1111828"/>
              <a:gd name="connsiteX7" fmla="*/ 866731 w 1697226"/>
              <a:gd name="connsiteY7" fmla="*/ 94941 h 1111828"/>
              <a:gd name="connsiteX8" fmla="*/ 848613 w 1697226"/>
              <a:gd name="connsiteY8" fmla="*/ 85107 h 1111828"/>
              <a:gd name="connsiteX9" fmla="*/ 924925 w 1697226"/>
              <a:gd name="connsiteY9" fmla="*/ 43686 h 1111828"/>
              <a:gd name="connsiteX10" fmla="*/ 1141312 w 1697226"/>
              <a:gd name="connsiteY10" fmla="*/ 0 h 1111828"/>
              <a:gd name="connsiteX11" fmla="*/ 555914 w 1697226"/>
              <a:gd name="connsiteY11" fmla="*/ 0 h 1111828"/>
              <a:gd name="connsiteX12" fmla="*/ 772301 w 1697226"/>
              <a:gd name="connsiteY12" fmla="*/ 43686 h 1111828"/>
              <a:gd name="connsiteX13" fmla="*/ 848613 w 1697226"/>
              <a:gd name="connsiteY13" fmla="*/ 85107 h 1111828"/>
              <a:gd name="connsiteX14" fmla="*/ 830495 w 1697226"/>
              <a:gd name="connsiteY14" fmla="*/ 94941 h 1111828"/>
              <a:gd name="connsiteX15" fmla="*/ 585398 w 1697226"/>
              <a:gd name="connsiteY15" fmla="*/ 555914 h 1111828"/>
              <a:gd name="connsiteX16" fmla="*/ 830495 w 1697226"/>
              <a:gd name="connsiteY16" fmla="*/ 1016887 h 1111828"/>
              <a:gd name="connsiteX17" fmla="*/ 848613 w 1697226"/>
              <a:gd name="connsiteY17" fmla="*/ 1026721 h 1111828"/>
              <a:gd name="connsiteX18" fmla="*/ 772301 w 1697226"/>
              <a:gd name="connsiteY18" fmla="*/ 1068142 h 1111828"/>
              <a:gd name="connsiteX19" fmla="*/ 555914 w 1697226"/>
              <a:gd name="connsiteY19" fmla="*/ 1111828 h 1111828"/>
              <a:gd name="connsiteX20" fmla="*/ 0 w 1697226"/>
              <a:gd name="connsiteY20" fmla="*/ 555914 h 1111828"/>
              <a:gd name="connsiteX21" fmla="*/ 555914 w 1697226"/>
              <a:gd name="connsiteY21" fmla="*/ 0 h 111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97226" h="1111828">
                <a:moveTo>
                  <a:pt x="1141312" y="0"/>
                </a:moveTo>
                <a:cubicBezTo>
                  <a:pt x="1448335" y="0"/>
                  <a:pt x="1697226" y="248891"/>
                  <a:pt x="1697226" y="555914"/>
                </a:cubicBezTo>
                <a:cubicBezTo>
                  <a:pt x="1697226" y="862937"/>
                  <a:pt x="1448335" y="1111828"/>
                  <a:pt x="1141312" y="1111828"/>
                </a:cubicBezTo>
                <a:cubicBezTo>
                  <a:pt x="1064557" y="1111828"/>
                  <a:pt x="991434" y="1096272"/>
                  <a:pt x="924925" y="1068142"/>
                </a:cubicBezTo>
                <a:lnTo>
                  <a:pt x="848613" y="1026721"/>
                </a:lnTo>
                <a:lnTo>
                  <a:pt x="866731" y="1016887"/>
                </a:lnTo>
                <a:cubicBezTo>
                  <a:pt x="1014605" y="916985"/>
                  <a:pt x="1111828" y="747803"/>
                  <a:pt x="1111828" y="555914"/>
                </a:cubicBezTo>
                <a:cubicBezTo>
                  <a:pt x="1111828" y="364025"/>
                  <a:pt x="1014605" y="194843"/>
                  <a:pt x="866731" y="94941"/>
                </a:cubicBezTo>
                <a:lnTo>
                  <a:pt x="848613" y="85107"/>
                </a:lnTo>
                <a:lnTo>
                  <a:pt x="924925" y="43686"/>
                </a:lnTo>
                <a:cubicBezTo>
                  <a:pt x="991434" y="15556"/>
                  <a:pt x="1064557" y="0"/>
                  <a:pt x="1141312" y="0"/>
                </a:cubicBezTo>
                <a:close/>
                <a:moveTo>
                  <a:pt x="555914" y="0"/>
                </a:moveTo>
                <a:cubicBezTo>
                  <a:pt x="632670" y="0"/>
                  <a:pt x="705793" y="15556"/>
                  <a:pt x="772301" y="43686"/>
                </a:cubicBezTo>
                <a:lnTo>
                  <a:pt x="848613" y="85107"/>
                </a:lnTo>
                <a:lnTo>
                  <a:pt x="830495" y="94941"/>
                </a:lnTo>
                <a:cubicBezTo>
                  <a:pt x="682621" y="194843"/>
                  <a:pt x="585398" y="364025"/>
                  <a:pt x="585398" y="555914"/>
                </a:cubicBezTo>
                <a:cubicBezTo>
                  <a:pt x="585398" y="747803"/>
                  <a:pt x="682621" y="916985"/>
                  <a:pt x="830495" y="1016887"/>
                </a:cubicBezTo>
                <a:lnTo>
                  <a:pt x="848613" y="1026721"/>
                </a:lnTo>
                <a:lnTo>
                  <a:pt x="772301" y="1068142"/>
                </a:lnTo>
                <a:cubicBezTo>
                  <a:pt x="705793" y="1096272"/>
                  <a:pt x="632670" y="1111828"/>
                  <a:pt x="555914" y="1111828"/>
                </a:cubicBezTo>
                <a:cubicBezTo>
                  <a:pt x="248891" y="1111828"/>
                  <a:pt x="0" y="862937"/>
                  <a:pt x="0" y="555914"/>
                </a:cubicBezTo>
                <a:cubicBezTo>
                  <a:pt x="0" y="248891"/>
                  <a:pt x="248891" y="0"/>
                  <a:pt x="555914" y="0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360B2DC-5FFD-A744-8228-5B6AFF5A2F9D}"/>
                  </a:ext>
                </a:extLst>
              </p:cNvPr>
              <p:cNvSpPr txBox="1"/>
              <p:nvPr/>
            </p:nvSpPr>
            <p:spPr>
              <a:xfrm>
                <a:off x="7076210" y="110132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360B2DC-5FFD-A744-8228-5B6AFF5A2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210" y="110132"/>
                <a:ext cx="3883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D411CE-70A0-E648-BB43-48EA8F25DED8}"/>
                  </a:ext>
                </a:extLst>
              </p:cNvPr>
              <p:cNvSpPr txBox="1"/>
              <p:nvPr/>
            </p:nvSpPr>
            <p:spPr>
              <a:xfrm>
                <a:off x="7855699" y="78959"/>
                <a:ext cx="3846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D411CE-70A0-E648-BB43-48EA8F25D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699" y="78959"/>
                <a:ext cx="384657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円/楕円 19">
            <a:extLst>
              <a:ext uri="{FF2B5EF4-FFF2-40B4-BE49-F238E27FC236}">
                <a16:creationId xmlns:a16="http://schemas.microsoft.com/office/drawing/2014/main" id="{7427171D-1411-6C45-9A89-7235C7A90158}"/>
              </a:ext>
            </a:extLst>
          </p:cNvPr>
          <p:cNvSpPr/>
          <p:nvPr/>
        </p:nvSpPr>
        <p:spPr>
          <a:xfrm>
            <a:off x="2045476" y="366828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8C5959CB-2FEA-6A49-B696-CC05E9DC6029}"/>
              </a:ext>
            </a:extLst>
          </p:cNvPr>
          <p:cNvSpPr/>
          <p:nvPr/>
        </p:nvSpPr>
        <p:spPr>
          <a:xfrm>
            <a:off x="2481893" y="3668280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881B66B-9F73-8C44-9A10-B6FBC3E67B22}"/>
                  </a:ext>
                </a:extLst>
              </p:cNvPr>
              <p:cNvSpPr txBox="1"/>
              <p:nvPr/>
            </p:nvSpPr>
            <p:spPr>
              <a:xfrm>
                <a:off x="3405381" y="6078911"/>
                <a:ext cx="12913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𝑮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</m:d>
                    </m:oMath>
                  </m:oMathPara>
                </a14:m>
                <a:endParaRPr kumimoji="1" lang="ja-JP" altLang="en-US" sz="2400" b="1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881B66B-9F73-8C44-9A10-B6FBC3E67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381" y="6078911"/>
                <a:ext cx="1291379" cy="461665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66BFDC62-E952-C94B-9500-EEC2A7B5B41C}"/>
              </a:ext>
            </a:extLst>
          </p:cNvPr>
          <p:cNvCxnSpPr>
            <a:stCxn id="40" idx="4"/>
            <a:endCxn id="42" idx="0"/>
          </p:cNvCxnSpPr>
          <p:nvPr/>
        </p:nvCxnSpPr>
        <p:spPr>
          <a:xfrm>
            <a:off x="2978674" y="4516378"/>
            <a:ext cx="0" cy="9352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FBFC090E-2F30-134F-B97A-6D2C8027457D}"/>
              </a:ext>
            </a:extLst>
          </p:cNvPr>
          <p:cNvCxnSpPr>
            <a:cxnSpLocks/>
            <a:stCxn id="41" idx="4"/>
            <a:endCxn id="43" idx="0"/>
          </p:cNvCxnSpPr>
          <p:nvPr/>
        </p:nvCxnSpPr>
        <p:spPr>
          <a:xfrm>
            <a:off x="4326028" y="4516378"/>
            <a:ext cx="0" cy="935279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695D7008-6094-B946-81C2-AADFC558FE68}"/>
              </a:ext>
            </a:extLst>
          </p:cNvPr>
          <p:cNvCxnSpPr>
            <a:cxnSpLocks/>
            <a:stCxn id="41" idx="2"/>
            <a:endCxn id="40" idx="6"/>
          </p:cNvCxnSpPr>
          <p:nvPr/>
        </p:nvCxnSpPr>
        <p:spPr>
          <a:xfrm flipH="1">
            <a:off x="3068674" y="4426378"/>
            <a:ext cx="11673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49D7D965-A875-654B-BA6A-C9B7A2CA67EF}"/>
              </a:ext>
            </a:extLst>
          </p:cNvPr>
          <p:cNvCxnSpPr>
            <a:cxnSpLocks/>
            <a:stCxn id="43" idx="2"/>
            <a:endCxn id="42" idx="6"/>
          </p:cNvCxnSpPr>
          <p:nvPr/>
        </p:nvCxnSpPr>
        <p:spPr>
          <a:xfrm flipH="1">
            <a:off x="3068674" y="5541657"/>
            <a:ext cx="1167354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30B7FBF-371E-AA43-9335-32411450229C}"/>
              </a:ext>
            </a:extLst>
          </p:cNvPr>
          <p:cNvCxnSpPr>
            <a:cxnSpLocks/>
            <a:stCxn id="44" idx="1"/>
            <a:endCxn id="41" idx="1"/>
          </p:cNvCxnSpPr>
          <p:nvPr/>
        </p:nvCxnSpPr>
        <p:spPr>
          <a:xfrm flipH="1" flipV="1">
            <a:off x="4262388" y="4362738"/>
            <a:ext cx="771624" cy="557022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2E668DD1-F822-0845-86EE-1833C9D03943}"/>
              </a:ext>
            </a:extLst>
          </p:cNvPr>
          <p:cNvCxnSpPr>
            <a:cxnSpLocks/>
            <a:stCxn id="44" idx="3"/>
            <a:endCxn id="43" idx="3"/>
          </p:cNvCxnSpPr>
          <p:nvPr/>
        </p:nvCxnSpPr>
        <p:spPr>
          <a:xfrm flipH="1">
            <a:off x="4262388" y="5047040"/>
            <a:ext cx="771624" cy="558257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0FA95BF6-FDD9-374D-9841-07B4501F7DE9}"/>
              </a:ext>
            </a:extLst>
          </p:cNvPr>
          <p:cNvCxnSpPr>
            <a:cxnSpLocks/>
            <a:stCxn id="45" idx="2"/>
            <a:endCxn id="44" idx="6"/>
          </p:cNvCxnSpPr>
          <p:nvPr/>
        </p:nvCxnSpPr>
        <p:spPr>
          <a:xfrm flipH="1">
            <a:off x="5187652" y="4983400"/>
            <a:ext cx="591624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円/楕円 39">
            <a:extLst>
              <a:ext uri="{FF2B5EF4-FFF2-40B4-BE49-F238E27FC236}">
                <a16:creationId xmlns:a16="http://schemas.microsoft.com/office/drawing/2014/main" id="{33484387-5C8F-6542-8E20-CB36A860535C}"/>
              </a:ext>
            </a:extLst>
          </p:cNvPr>
          <p:cNvSpPr/>
          <p:nvPr/>
        </p:nvSpPr>
        <p:spPr>
          <a:xfrm>
            <a:off x="2888674" y="4336378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>
            <a:extLst>
              <a:ext uri="{FF2B5EF4-FFF2-40B4-BE49-F238E27FC236}">
                <a16:creationId xmlns:a16="http://schemas.microsoft.com/office/drawing/2014/main" id="{644265F0-62C5-9944-A4D7-14A52B39DCA1}"/>
              </a:ext>
            </a:extLst>
          </p:cNvPr>
          <p:cNvSpPr/>
          <p:nvPr/>
        </p:nvSpPr>
        <p:spPr>
          <a:xfrm>
            <a:off x="4236028" y="4336378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id="{4064E79A-FAE1-4640-836B-5E4C7F482685}"/>
              </a:ext>
            </a:extLst>
          </p:cNvPr>
          <p:cNvSpPr/>
          <p:nvPr/>
        </p:nvSpPr>
        <p:spPr>
          <a:xfrm>
            <a:off x="2888674" y="5451657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>
            <a:extLst>
              <a:ext uri="{FF2B5EF4-FFF2-40B4-BE49-F238E27FC236}">
                <a16:creationId xmlns:a16="http://schemas.microsoft.com/office/drawing/2014/main" id="{30290AC6-2C8D-214C-81D2-3ABFD4DB689D}"/>
              </a:ext>
            </a:extLst>
          </p:cNvPr>
          <p:cNvSpPr/>
          <p:nvPr/>
        </p:nvSpPr>
        <p:spPr>
          <a:xfrm>
            <a:off x="4236028" y="5451657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138091E6-175D-884B-929D-646BE9FF7598}"/>
              </a:ext>
            </a:extLst>
          </p:cNvPr>
          <p:cNvSpPr/>
          <p:nvPr/>
        </p:nvSpPr>
        <p:spPr>
          <a:xfrm>
            <a:off x="5007652" y="48934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29970AD2-6FC9-6B4B-A65C-07B9C149E0A8}"/>
              </a:ext>
            </a:extLst>
          </p:cNvPr>
          <p:cNvSpPr/>
          <p:nvPr/>
        </p:nvSpPr>
        <p:spPr>
          <a:xfrm>
            <a:off x="5779276" y="489340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56765F27-2804-9E4B-80DA-5FBCBFACA6B4}"/>
              </a:ext>
            </a:extLst>
          </p:cNvPr>
          <p:cNvSpPr/>
          <p:nvPr/>
        </p:nvSpPr>
        <p:spPr>
          <a:xfrm>
            <a:off x="2617701" y="4430507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32C60BAE-5C1B-A44F-95CA-8314F59C922A}"/>
              </a:ext>
            </a:extLst>
          </p:cNvPr>
          <p:cNvSpPr/>
          <p:nvPr/>
        </p:nvSpPr>
        <p:spPr>
          <a:xfrm>
            <a:off x="2626737" y="563165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>
            <a:extLst>
              <a:ext uri="{FF2B5EF4-FFF2-40B4-BE49-F238E27FC236}">
                <a16:creationId xmlns:a16="http://schemas.microsoft.com/office/drawing/2014/main" id="{33A7B909-9FBE-8B4F-A39B-B05D26F41D8B}"/>
              </a:ext>
            </a:extLst>
          </p:cNvPr>
          <p:cNvSpPr/>
          <p:nvPr/>
        </p:nvSpPr>
        <p:spPr>
          <a:xfrm>
            <a:off x="4374356" y="5676490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>
            <a:extLst>
              <a:ext uri="{FF2B5EF4-FFF2-40B4-BE49-F238E27FC236}">
                <a16:creationId xmlns:a16="http://schemas.microsoft.com/office/drawing/2014/main" id="{327D6C30-E0DB-C94B-85F6-E3513E6BBA7A}"/>
              </a:ext>
            </a:extLst>
          </p:cNvPr>
          <p:cNvSpPr/>
          <p:nvPr/>
        </p:nvSpPr>
        <p:spPr>
          <a:xfrm>
            <a:off x="4101527" y="567649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5E70F02E-6FFD-C746-A962-FB33F0326360}"/>
              </a:ext>
            </a:extLst>
          </p:cNvPr>
          <p:cNvSpPr/>
          <p:nvPr/>
        </p:nvSpPr>
        <p:spPr>
          <a:xfrm>
            <a:off x="4051071" y="4143123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>
            <a:extLst>
              <a:ext uri="{FF2B5EF4-FFF2-40B4-BE49-F238E27FC236}">
                <a16:creationId xmlns:a16="http://schemas.microsoft.com/office/drawing/2014/main" id="{6D9C1552-FF2D-DA4C-BA21-9E0665F7FBC7}"/>
              </a:ext>
            </a:extLst>
          </p:cNvPr>
          <p:cNvSpPr/>
          <p:nvPr/>
        </p:nvSpPr>
        <p:spPr>
          <a:xfrm>
            <a:off x="5673382" y="46405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810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ja-JP" altLang="en-US" sz="4000" b="0">
                <a:solidFill>
                  <a:srgbClr val="FF0000"/>
                </a:solidFill>
              </a:rPr>
              <a:t>結果</a:t>
            </a:r>
            <a:r>
              <a:rPr kumimoji="1" lang="en-US" altLang="ja-JP" sz="4000" b="0" dirty="0">
                <a:solidFill>
                  <a:srgbClr val="FF0000"/>
                </a:solidFill>
              </a:rPr>
              <a:t>3:</a:t>
            </a:r>
            <a:r>
              <a:rPr lang="ja-JP" altLang="en-US" sz="4000"/>
              <a:t>各多項式時間アルゴリズム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以下クラス上の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</a:t>
                </a:r>
                <a:r>
                  <a:rPr lang="ja-JP" altLang="en-US" sz="2000"/>
                  <a:t>に関して以下を示した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パス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TJ, TAR, TS </a:t>
                </a:r>
                <a:r>
                  <a:rPr lang="ja-JP" altLang="en-US" sz="2000"/>
                  <a:t>各ルールで最短の遷移列が多項式時間で求まる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サイクル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TJ, TAR, TS </a:t>
                </a:r>
                <a:r>
                  <a:rPr lang="ja-JP" altLang="en-US" sz="2000"/>
                  <a:t>で解ける</a:t>
                </a:r>
                <a:r>
                  <a:rPr lang="en-US" altLang="ja-JP" sz="2000" dirty="0"/>
                  <a:t> (= no </a:t>
                </a:r>
                <a:r>
                  <a:rPr lang="ja-JP" altLang="en-US" sz="2000"/>
                  <a:t>もあるので</a:t>
                </a:r>
                <a:r>
                  <a:rPr lang="en-US" altLang="ja-JP" sz="2000" dirty="0"/>
                  <a:t>, no</a:t>
                </a:r>
                <a:r>
                  <a:rPr lang="ja-JP" altLang="en-US" sz="2000"/>
                  <a:t>の判定も出来る</a:t>
                </a:r>
                <a:r>
                  <a:rPr lang="en-US" altLang="ja-JP" sz="2000" dirty="0"/>
                  <a:t>)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木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 </a:t>
                </a:r>
                <a:r>
                  <a:rPr lang="ja-JP" altLang="en-US" sz="2000"/>
                  <a:t>は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ならば必ず遷移可能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かつ線形時間で求まる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TAR </a:t>
                </a:r>
                <a:r>
                  <a:rPr lang="ja-JP" altLang="en-US" sz="2000"/>
                  <a:t>は多項式時間で解ける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4706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ja-JP" altLang="en-US" sz="4000" b="0">
                <a:solidFill>
                  <a:srgbClr val="FF0000"/>
                </a:solidFill>
              </a:rPr>
              <a:t>結果</a:t>
            </a:r>
            <a:r>
              <a:rPr kumimoji="1" lang="en-US" altLang="ja-JP" sz="4000" b="0" dirty="0">
                <a:solidFill>
                  <a:srgbClr val="FF0000"/>
                </a:solidFill>
              </a:rPr>
              <a:t>3:</a:t>
            </a:r>
            <a:r>
              <a:rPr lang="ja-JP" altLang="en-US" sz="4000"/>
              <a:t>各多項式時間アルゴリズム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以下クラス上の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</a:t>
                </a:r>
                <a:r>
                  <a:rPr lang="ja-JP" altLang="en-US" sz="2000"/>
                  <a:t>に関して以下を示した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 b="1">
                    <a:solidFill>
                      <a:srgbClr val="FF0000"/>
                    </a:solidFill>
                  </a:rPr>
                  <a:t>パス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TJ, TAR, TS </a:t>
                </a:r>
                <a:r>
                  <a:rPr lang="ja-JP" altLang="en-US" sz="2000"/>
                  <a:t>各ルールで最短の遷移列が多項式時間で求まる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サイクル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　　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TJ, TAR, TS </a:t>
                </a: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で解ける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 (= no </a:t>
                </a: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もあるので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, no</a:t>
                </a: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の判定も出来る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)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木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　　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TJ </a:t>
                </a: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は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ja-JP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ならば必ず遷移可能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, </a:t>
                </a: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かつ線形時間で求まる</a:t>
                </a:r>
                <a:endParaRPr lang="en-US" altLang="ja-JP" sz="20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　　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TAR </a:t>
                </a: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は多項式時間で解ける</a:t>
                </a:r>
                <a:endParaRPr lang="en-US" altLang="ja-JP" sz="20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3140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パスは簡単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73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lang="ja-JP" altLang="en-US"/>
              <a:t>結果のまとめ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-path vertex cover </a:t>
                </a:r>
                <a:r>
                  <a:rPr kumimoji="1" lang="ja-JP" altLang="en-US" sz="2400"/>
                  <a:t>問題の遷移版</a:t>
                </a:r>
                <a:r>
                  <a:rPr kumimoji="1" lang="en-US" altLang="ja-JP" sz="2400" dirty="0"/>
                  <a:t> (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-PVCR) </a:t>
                </a:r>
                <a:r>
                  <a:rPr kumimoji="1" lang="ja-JP" altLang="en-US" sz="2400"/>
                  <a:t>をやった</a:t>
                </a:r>
                <a:endParaRPr kumimoji="1" lang="en-US" altLang="ja-JP" sz="2400" dirty="0"/>
              </a:p>
              <a:p>
                <a:r>
                  <a:rPr kumimoji="1" lang="ja-JP" altLang="en-US" sz="2400"/>
                  <a:t>以下を示した</a:t>
                </a:r>
                <a:endParaRPr kumimoji="1" lang="en-US" altLang="ja-JP" sz="2400" dirty="0"/>
              </a:p>
              <a:p>
                <a:pPr marL="0" indent="0">
                  <a:buNone/>
                </a:pPr>
                <a:r>
                  <a:rPr lang="ja-JP" altLang="en-US" sz="2400">
                    <a:solidFill>
                      <a:schemeClr val="bg1">
                        <a:lumMod val="65000"/>
                      </a:schemeClr>
                    </a:solidFill>
                  </a:rPr>
                  <a:t>　</a:t>
                </a:r>
                <a:r>
                  <a:rPr lang="en-US" altLang="ja-JP" sz="2400" dirty="0">
                    <a:solidFill>
                      <a:schemeClr val="bg1">
                        <a:lumMod val="65000"/>
                      </a:schemeClr>
                    </a:solidFill>
                  </a:rPr>
                  <a:t>[Complexity]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kumimoji="1" lang="ja-JP" altLang="en-US" sz="2000" b="0">
                    <a:solidFill>
                      <a:schemeClr val="bg1">
                        <a:lumMod val="65000"/>
                      </a:schemeClr>
                    </a:solidFill>
                  </a:rPr>
                  <a:t>今までの</a:t>
                </a:r>
                <a:r>
                  <a:rPr kumimoji="1" lang="en-US" altLang="ja-JP" sz="2000" b="0" dirty="0">
                    <a:solidFill>
                      <a:schemeClr val="bg1">
                        <a:lumMod val="65000"/>
                      </a:schemeClr>
                    </a:solidFill>
                  </a:rPr>
                  <a:t> VCR </a:t>
                </a:r>
                <a:r>
                  <a:rPr kumimoji="1" lang="ja-JP" altLang="en-US" sz="2000" b="0">
                    <a:solidFill>
                      <a:schemeClr val="bg1">
                        <a:lumMod val="65000"/>
                      </a:schemeClr>
                    </a:solidFill>
                  </a:rPr>
                  <a:t>のグラフクラス限定による困難性が</a:t>
                </a:r>
                <a:r>
                  <a:rPr kumimoji="1" lang="en-US" altLang="ja-JP" sz="2000" b="0" dirty="0">
                    <a:solidFill>
                      <a:schemeClr val="bg1">
                        <a:lumMod val="65000"/>
                      </a:schemeClr>
                    </a:solidFill>
                  </a:rPr>
                  <a:t>, </a:t>
                </a:r>
              </a:p>
              <a:p>
                <a:pPr marL="457200" lvl="1" indent="0">
                  <a:buNone/>
                </a:pPr>
                <a:r>
                  <a:rPr lang="en-US" altLang="ja-JP" sz="2000" dirty="0">
                    <a:solidFill>
                      <a:schemeClr val="bg1">
                        <a:lumMod val="65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solidFill>
                      <a:schemeClr val="bg1">
                        <a:lumMod val="65000"/>
                      </a:schemeClr>
                    </a:solidFill>
                  </a:rPr>
                  <a:t>-PVCR </a:t>
                </a:r>
                <a:r>
                  <a:rPr lang="ja-JP" altLang="en-US" sz="2000">
                    <a:solidFill>
                      <a:schemeClr val="bg1">
                        <a:lumMod val="65000"/>
                      </a:schemeClr>
                    </a:solidFill>
                  </a:rPr>
                  <a:t>にも同様に適用できることを示した</a:t>
                </a:r>
                <a:endParaRPr lang="en-US" altLang="ja-JP" sz="20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lvl="1">
                  <a:buFont typeface="システムフォント"/>
                  <a:buChar char="⁃"/>
                </a:pPr>
                <a:r>
                  <a:rPr kumimoji="1" lang="ja-JP" altLang="en-US" sz="2000">
                    <a:solidFill>
                      <a:schemeClr val="bg1">
                        <a:lumMod val="65000"/>
                      </a:schemeClr>
                    </a:solidFill>
                  </a:rPr>
                  <a:t>上記以外</a:t>
                </a:r>
                <a:r>
                  <a:rPr lang="ja-JP" altLang="en-US" sz="2000">
                    <a:solidFill>
                      <a:schemeClr val="bg1">
                        <a:lumMod val="65000"/>
                      </a:schemeClr>
                    </a:solidFill>
                  </a:rPr>
                  <a:t>の帰着で</a:t>
                </a:r>
                <a:r>
                  <a:rPr lang="en-US" altLang="ja-JP" sz="2000" dirty="0">
                    <a:solidFill>
                      <a:schemeClr val="bg1">
                        <a:lumMod val="65000"/>
                      </a:schemeClr>
                    </a:solidFill>
                  </a:rPr>
                  <a:t> bounded bandwidth and planar of max deg. 3 </a:t>
                </a:r>
              </a:p>
              <a:p>
                <a:pPr marL="457200" lvl="1" indent="0">
                  <a:buNone/>
                </a:pPr>
                <a:r>
                  <a:rPr lang="en-US" altLang="ja-JP" sz="2000" dirty="0">
                    <a:solidFill>
                      <a:schemeClr val="bg1">
                        <a:lumMod val="65000"/>
                      </a:schemeClr>
                    </a:solidFill>
                  </a:rPr>
                  <a:t>   </a:t>
                </a:r>
                <a:r>
                  <a:rPr lang="ja-JP" altLang="en-US" sz="2000">
                    <a:solidFill>
                      <a:schemeClr val="bg1">
                        <a:lumMod val="65000"/>
                      </a:schemeClr>
                    </a:solidFill>
                  </a:rPr>
                  <a:t>のグラフでも</a:t>
                </a:r>
                <a:r>
                  <a:rPr lang="en-US" altLang="ja-JP" sz="2000" dirty="0">
                    <a:solidFill>
                      <a:schemeClr val="bg1">
                        <a:lumMod val="65000"/>
                      </a:schemeClr>
                    </a:solidFill>
                  </a:rPr>
                  <a:t> PSPACE </a:t>
                </a:r>
                <a:r>
                  <a:rPr lang="ja-JP" altLang="en-US" sz="2000">
                    <a:solidFill>
                      <a:schemeClr val="bg1">
                        <a:lumMod val="65000"/>
                      </a:schemeClr>
                    </a:solidFill>
                  </a:rPr>
                  <a:t>完全だと示した</a:t>
                </a:r>
                <a:endParaRPr lang="en-US" altLang="ja-JP" sz="20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sz="2400"/>
                  <a:t>　</a:t>
                </a:r>
                <a:r>
                  <a:rPr lang="en-US" altLang="ja-JP" sz="2400" dirty="0"/>
                  <a:t>[</a:t>
                </a:r>
                <a:r>
                  <a:rPr lang="en-US" altLang="ja-JP" sz="2400" dirty="0">
                    <a:solidFill>
                      <a:srgbClr val="FF0000"/>
                    </a:solidFill>
                  </a:rPr>
                  <a:t>Poly-time </a:t>
                </a:r>
                <a:r>
                  <a:rPr lang="en-US" altLang="ja-JP" sz="2400" dirty="0" err="1">
                    <a:solidFill>
                      <a:srgbClr val="FF0000"/>
                    </a:solidFill>
                  </a:rPr>
                  <a:t>algo</a:t>
                </a:r>
                <a:r>
                  <a:rPr lang="en-US" altLang="ja-JP" sz="2400" dirty="0">
                    <a:solidFill>
                      <a:srgbClr val="FF0000"/>
                    </a:solidFill>
                  </a:rPr>
                  <a:t>.</a:t>
                </a:r>
                <a:r>
                  <a:rPr lang="en-US" altLang="ja-JP" sz="2400" dirty="0"/>
                  <a:t>]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パス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サイクル</a:t>
                </a:r>
                <a:r>
                  <a:rPr lang="en-US" altLang="ja-JP" sz="2000" dirty="0"/>
                  <a:t> (TS, TJ, TAR),  </a:t>
                </a:r>
                <a:r>
                  <a:rPr lang="ja-JP" altLang="en-US" sz="2000"/>
                  <a:t>木</a:t>
                </a:r>
                <a:r>
                  <a:rPr lang="en-US" altLang="ja-JP" sz="2000" dirty="0"/>
                  <a:t> (TJ, TAR) </a:t>
                </a:r>
                <a:r>
                  <a:rPr lang="ja-JP" altLang="en-US" sz="2000"/>
                  <a:t>上での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en-US" altLang="ja-JP" sz="2000" dirty="0"/>
                  <a:t>   </a:t>
                </a:r>
                <a:r>
                  <a:rPr lang="ja-JP" altLang="en-US" sz="2000"/>
                  <a:t>多項式時間</a:t>
                </a:r>
                <a:r>
                  <a:rPr lang="en-US" altLang="ja-JP" sz="2000" dirty="0" err="1"/>
                  <a:t>algo</a:t>
                </a:r>
                <a:r>
                  <a:rPr lang="en-US" altLang="ja-JP" sz="2000" dirty="0"/>
                  <a:t>. </a:t>
                </a:r>
                <a:r>
                  <a:rPr lang="ja-JP" altLang="en-US" sz="2000"/>
                  <a:t>を示した</a:t>
                </a:r>
                <a:r>
                  <a:rPr lang="en-US" altLang="ja-JP" sz="2000" dirty="0"/>
                  <a:t>. </a:t>
                </a:r>
                <a:r>
                  <a:rPr lang="ja-JP" altLang="en-US" sz="2000"/>
                  <a:t>パスは最短の遷移列も求まる</a:t>
                </a:r>
                <a:r>
                  <a:rPr lang="en-US" altLang="ja-JP" sz="2000" dirty="0"/>
                  <a:t>. 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dirty="0"/>
                  <a:t>“</a:t>
                </a:r>
                <a:r>
                  <a:rPr lang="ja-JP" altLang="en-US" sz="2000"/>
                  <a:t>サイクルでさえ最短は自明には求まらなそう</a:t>
                </a:r>
                <a:r>
                  <a:rPr lang="en-US" altLang="ja-JP" sz="2000" dirty="0"/>
                  <a:t>” </a:t>
                </a:r>
                <a:r>
                  <a:rPr lang="ja-JP" altLang="en-US" sz="2000"/>
                  <a:t>を示した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  <a:blipFill>
                <a:blip r:embed="rId2"/>
                <a:stretch>
                  <a:fillRect l="-965" t="-15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左矢印 3">
            <a:extLst>
              <a:ext uri="{FF2B5EF4-FFF2-40B4-BE49-F238E27FC236}">
                <a16:creationId xmlns:a16="http://schemas.microsoft.com/office/drawing/2014/main" id="{F1DB16A1-C0FE-9B4D-9734-A061DE782A45}"/>
              </a:ext>
            </a:extLst>
          </p:cNvPr>
          <p:cNvSpPr/>
          <p:nvPr/>
        </p:nvSpPr>
        <p:spPr>
          <a:xfrm rot="21057510">
            <a:off x="4496648" y="4084801"/>
            <a:ext cx="1390888" cy="355297"/>
          </a:xfrm>
          <a:prstGeom prst="leftArrow">
            <a:avLst>
              <a:gd name="adj1" fmla="val 50000"/>
              <a:gd name="adj2" fmla="val 189065"/>
            </a:avLst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F9A5481-3941-4441-BAC4-E33461F3DC19}"/>
              </a:ext>
            </a:extLst>
          </p:cNvPr>
          <p:cNvSpPr txBox="1"/>
          <p:nvPr/>
        </p:nvSpPr>
        <p:spPr>
          <a:xfrm>
            <a:off x="6022427" y="3884867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メイントーク（？）</a:t>
            </a:r>
          </a:p>
        </p:txBody>
      </p:sp>
    </p:spTree>
    <p:extLst>
      <p:ext uri="{BB962C8B-B14F-4D97-AF65-F5344CB8AC3E}">
        <p14:creationId xmlns:p14="http://schemas.microsoft.com/office/powerpoint/2010/main" val="6711832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パスは簡単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(</a:t>
                </a:r>
                <a:r>
                  <a:rPr lang="en-US" altLang="ja-JP" sz="2000" dirty="0" err="1"/>
                  <a:t>i</a:t>
                </a:r>
                <a:r>
                  <a:rPr lang="en-US" altLang="ja-JP" sz="2000" dirty="0"/>
                  <a:t>)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と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の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トークンの対応付けが自明に分かる</a:t>
                </a:r>
                <a:r>
                  <a:rPr lang="en-US" altLang="ja-JP" sz="2000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(ii)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と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は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それぞれ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-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パス頂点被覆である</a:t>
                </a:r>
                <a:endParaRPr lang="en-US" altLang="ja-JP" sz="2000" dirty="0">
                  <a:latin typeface="HGSSoeiKakugothicUB" panose="020B0900000000000000" pitchFamily="34" charset="-128"/>
                  <a:ea typeface="HGSSoeiKakugothicUB" panose="020B0900000000000000" pitchFamily="34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804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751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パスは簡単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(</a:t>
                </a:r>
                <a:r>
                  <a:rPr lang="en-US" altLang="ja-JP" sz="2000" dirty="0" err="1"/>
                  <a:t>i</a:t>
                </a:r>
                <a:r>
                  <a:rPr lang="en-US" altLang="ja-JP" sz="2000" dirty="0"/>
                  <a:t>)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と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の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トークンの対応付けが自明に分かる</a:t>
                </a:r>
                <a:r>
                  <a:rPr lang="en-US" altLang="ja-JP" sz="2000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(ii)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と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は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それぞれ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-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パス頂点被覆である</a:t>
                </a:r>
                <a:endParaRPr lang="en-US" altLang="ja-JP" sz="2000" dirty="0">
                  <a:latin typeface="HGSSoeiKakugothicUB" panose="020B0900000000000000" pitchFamily="34" charset="-128"/>
                  <a:ea typeface="HGSSoeiKakugothicUB" panose="020B0900000000000000" pitchFamily="34" charset="-128"/>
                </a:endParaRPr>
              </a:p>
              <a:p>
                <a:pPr marL="0" indent="0">
                  <a:buNone/>
                </a:pPr>
                <a:r>
                  <a:rPr lang="en-US" altLang="ja-JP" sz="2000" dirty="0"/>
                  <a:t> (</a:t>
                </a:r>
                <a:r>
                  <a:rPr lang="ja-JP" altLang="en-US" sz="2000"/>
                  <a:t>例</a:t>
                </a:r>
                <a:r>
                  <a:rPr lang="en-US" altLang="ja-JP" sz="2000" dirty="0"/>
                  <a:t>) Token Jump </a:t>
                </a:r>
                <a:r>
                  <a:rPr lang="ja-JP" altLang="en-US" sz="2000"/>
                  <a:t>のアルゴリズム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en-US" altLang="ja-JP" sz="2000" dirty="0"/>
                  <a:t>1. 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の一番右のトークン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を考える</a:t>
                </a:r>
                <a:endParaRPr lang="en-US" altLang="ja-JP" sz="2000" dirty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altLang="ja-JP" sz="2000" dirty="0"/>
                  <a:t>2.  </a:t>
                </a:r>
                <a:r>
                  <a:rPr lang="ja-JP" altLang="en-US" sz="2000" dirty="0"/>
                  <a:t>もし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が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000"/>
                  <a:t>のトークンならば</a:t>
                </a:r>
                <a:r>
                  <a:rPr lang="en-US" altLang="ja-JP" sz="2000" dirty="0"/>
                  <a:t>,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 </a:t>
                </a:r>
                <a:r>
                  <a:rPr lang="ja-JP" altLang="en-US" sz="2000"/>
                  <a:t>最も</a:t>
                </a:r>
                <a:r>
                  <a:rPr lang="ja-JP" altLang="en-US" sz="2000" dirty="0"/>
                  <a:t>右の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のトークン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を見つけ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と動かす</a:t>
                </a:r>
                <a:r>
                  <a:rPr lang="en-US" altLang="ja-JP" sz="2000" dirty="0"/>
                  <a:t> (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</a:t>
                </a:r>
                <a:r>
                  <a:rPr lang="en-US" altLang="ja-JP" sz="2000" dirty="0"/>
                  <a:t>) .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が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000"/>
                  <a:t>のトークンの場合</a:t>
                </a:r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と動かす</a:t>
                </a:r>
                <a:r>
                  <a:rPr lang="en-US" altLang="ja-JP" sz="2000" dirty="0"/>
                  <a:t> (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B</a:t>
                </a:r>
                <a:r>
                  <a:rPr lang="en-US" altLang="ja-JP" sz="2000" dirty="0"/>
                  <a:t>) .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 </a:t>
                </a:r>
                <a:r>
                  <a:rPr lang="ja-JP" altLang="en-US" sz="2000"/>
                  <a:t>これを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が無くなるまで行う</a:t>
                </a:r>
                <a:r>
                  <a:rPr lang="en-US" altLang="ja-JP" sz="2000" dirty="0"/>
                  <a:t>. 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altLang="ja-JP" sz="2000" dirty="0"/>
                  <a:t>3.  “2 </a:t>
                </a:r>
                <a:r>
                  <a:rPr lang="ja-JP" altLang="en-US" sz="2000"/>
                  <a:t>の</a:t>
                </a:r>
                <a:r>
                  <a:rPr lang="en-US" altLang="ja-JP" sz="2000" dirty="0"/>
                  <a:t>(A)</a:t>
                </a:r>
                <a:r>
                  <a:rPr lang="ja-JP" altLang="en-US" sz="2000"/>
                  <a:t>で得られた列</a:t>
                </a:r>
                <a:r>
                  <a:rPr lang="en-US" altLang="ja-JP" sz="2000" dirty="0"/>
                  <a:t>”  +  “(B) </a:t>
                </a:r>
                <a:r>
                  <a:rPr lang="ja-JP" altLang="en-US" sz="2000"/>
                  <a:t>の列の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逆順</a:t>
                </a:r>
                <a:r>
                  <a:rPr lang="en-US" altLang="ja-JP" sz="2000" dirty="0"/>
                  <a:t>” </a:t>
                </a:r>
                <a:r>
                  <a:rPr lang="ja-JP" altLang="en-US" sz="2000"/>
                  <a:t>を出力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2E244ED-17A9-9343-870C-2E0C02BC5AC4}"/>
              </a:ext>
            </a:extLst>
          </p:cNvPr>
          <p:cNvCxnSpPr>
            <a:stCxn id="8" idx="6"/>
            <a:endCxn id="4" idx="2"/>
          </p:cNvCxnSpPr>
          <p:nvPr/>
        </p:nvCxnSpPr>
        <p:spPr>
          <a:xfrm>
            <a:off x="655883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003F8C8-A067-A748-A886-37182B6E6291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604067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46E17CA-C6DE-2046-B546-97733A94243A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759515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D3050B4-4403-3946-AFAA-E9C7A957306E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>
            <a:off x="7076990" y="3032914"/>
            <a:ext cx="37416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61ED747-4557-2048-B824-B210F38BE91D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811331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円/楕円 3">
            <a:extLst>
              <a:ext uri="{FF2B5EF4-FFF2-40B4-BE49-F238E27FC236}">
                <a16:creationId xmlns:a16="http://schemas.microsoft.com/office/drawing/2014/main" id="{87049AB5-8817-E541-A535-984E1A8E9B1B}"/>
              </a:ext>
            </a:extLst>
          </p:cNvPr>
          <p:cNvSpPr/>
          <p:nvPr/>
        </p:nvSpPr>
        <p:spPr>
          <a:xfrm>
            <a:off x="693299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89E2143B-374B-0741-A792-5EA785FF3B34}"/>
              </a:ext>
            </a:extLst>
          </p:cNvPr>
          <p:cNvSpPr/>
          <p:nvPr/>
        </p:nvSpPr>
        <p:spPr>
          <a:xfrm>
            <a:off x="745115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1C2CDFAA-3071-B240-BCAF-38F5E97807D6}"/>
              </a:ext>
            </a:extLst>
          </p:cNvPr>
          <p:cNvSpPr/>
          <p:nvPr/>
        </p:nvSpPr>
        <p:spPr>
          <a:xfrm>
            <a:off x="796931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D99690D4-2A33-5547-83CD-105B4712CDA3}"/>
              </a:ext>
            </a:extLst>
          </p:cNvPr>
          <p:cNvSpPr/>
          <p:nvPr/>
        </p:nvSpPr>
        <p:spPr>
          <a:xfrm>
            <a:off x="848747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72DF0FF2-8BD5-1442-9FA7-2DB24E188A30}"/>
              </a:ext>
            </a:extLst>
          </p:cNvPr>
          <p:cNvSpPr/>
          <p:nvPr/>
        </p:nvSpPr>
        <p:spPr>
          <a:xfrm>
            <a:off x="641483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4D461EEF-C8B7-BC44-B8C4-A08394B7A522}"/>
              </a:ext>
            </a:extLst>
          </p:cNvPr>
          <p:cNvSpPr/>
          <p:nvPr/>
        </p:nvSpPr>
        <p:spPr>
          <a:xfrm>
            <a:off x="8486430" y="2688434"/>
            <a:ext cx="144000" cy="14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D6A7C8AB-E9B1-F148-A12D-9BBEE49486D6}"/>
              </a:ext>
            </a:extLst>
          </p:cNvPr>
          <p:cNvSpPr/>
          <p:nvPr/>
        </p:nvSpPr>
        <p:spPr>
          <a:xfrm>
            <a:off x="7451150" y="2688434"/>
            <a:ext cx="144000" cy="144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B982455C-25B9-1F4B-8FD9-A1317896EBE4}"/>
              </a:ext>
            </a:extLst>
          </p:cNvPr>
          <p:cNvSpPr/>
          <p:nvPr/>
        </p:nvSpPr>
        <p:spPr>
          <a:xfrm>
            <a:off x="6932990" y="2686456"/>
            <a:ext cx="144000" cy="14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147292F-091D-8A43-95F9-393673A5E079}"/>
                  </a:ext>
                </a:extLst>
              </p:cNvPr>
              <p:cNvSpPr txBox="1"/>
              <p:nvPr/>
            </p:nvSpPr>
            <p:spPr>
              <a:xfrm>
                <a:off x="8486430" y="2198967"/>
                <a:ext cx="5243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147292F-091D-8A43-95F9-393673A5E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430" y="2198967"/>
                <a:ext cx="524310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65DCBCD-8F6E-B14A-8791-E1C28B533237}"/>
                  </a:ext>
                </a:extLst>
              </p:cNvPr>
              <p:cNvSpPr txBox="1"/>
              <p:nvPr/>
            </p:nvSpPr>
            <p:spPr>
              <a:xfrm>
                <a:off x="7149594" y="2203308"/>
                <a:ext cx="524182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65DCBCD-8F6E-B14A-8791-E1C28B533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594" y="2203308"/>
                <a:ext cx="524182" cy="491417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環状矢印 26">
            <a:extLst>
              <a:ext uri="{FF2B5EF4-FFF2-40B4-BE49-F238E27FC236}">
                <a16:creationId xmlns:a16="http://schemas.microsoft.com/office/drawing/2014/main" id="{811456BE-47B6-7C41-9B11-56B506CDE50C}"/>
              </a:ext>
            </a:extLst>
          </p:cNvPr>
          <p:cNvSpPr/>
          <p:nvPr/>
        </p:nvSpPr>
        <p:spPr>
          <a:xfrm rot="890366" flipH="1">
            <a:off x="7462534" y="2002740"/>
            <a:ext cx="1227195" cy="1170908"/>
          </a:xfrm>
          <a:prstGeom prst="circularArrow">
            <a:avLst>
              <a:gd name="adj1" fmla="val 5698"/>
              <a:gd name="adj2" fmla="val 1991677"/>
              <a:gd name="adj3" fmla="val 20516853"/>
              <a:gd name="adj4" fmla="val 11763195"/>
              <a:gd name="adj5" fmla="val 12500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859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パスは簡単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(</a:t>
                </a:r>
                <a:r>
                  <a:rPr lang="en-US" altLang="ja-JP" sz="2000" dirty="0" err="1"/>
                  <a:t>i</a:t>
                </a:r>
                <a:r>
                  <a:rPr lang="en-US" altLang="ja-JP" sz="2000" dirty="0"/>
                  <a:t>)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と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の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トークンの対応付けが自明に分かる</a:t>
                </a:r>
                <a:r>
                  <a:rPr lang="en-US" altLang="ja-JP" sz="2000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(ii)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と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は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それぞれ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-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パス頂点被覆である</a:t>
                </a:r>
                <a:endParaRPr lang="en-US" altLang="ja-JP" sz="2000" dirty="0">
                  <a:latin typeface="HGSSoeiKakugothicUB" panose="020B0900000000000000" pitchFamily="34" charset="-128"/>
                  <a:ea typeface="HGSSoeiKakugothicUB" panose="020B0900000000000000" pitchFamily="34" charset="-128"/>
                </a:endParaRPr>
              </a:p>
              <a:p>
                <a:pPr marL="0" indent="0">
                  <a:buNone/>
                </a:pPr>
                <a:r>
                  <a:rPr lang="en-US" altLang="ja-JP" sz="2000" dirty="0"/>
                  <a:t> (</a:t>
                </a:r>
                <a:r>
                  <a:rPr lang="ja-JP" altLang="en-US" sz="2000"/>
                  <a:t>例</a:t>
                </a:r>
                <a:r>
                  <a:rPr lang="en-US" altLang="ja-JP" sz="2000" dirty="0"/>
                  <a:t>) Token Jump </a:t>
                </a:r>
                <a:r>
                  <a:rPr lang="ja-JP" altLang="en-US" sz="2000"/>
                  <a:t>のアルゴリズム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en-US" altLang="ja-JP" sz="2000" dirty="0"/>
                  <a:t>1. 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の一番右のトークン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を考える</a:t>
                </a:r>
                <a:endParaRPr lang="en-US" altLang="ja-JP" sz="2000" dirty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altLang="ja-JP" sz="2000" dirty="0"/>
                  <a:t>2.  </a:t>
                </a:r>
                <a:r>
                  <a:rPr lang="ja-JP" altLang="en-US" sz="2000" dirty="0"/>
                  <a:t>もし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が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000"/>
                  <a:t>のトークンならば</a:t>
                </a:r>
                <a:r>
                  <a:rPr lang="en-US" altLang="ja-JP" sz="2000" dirty="0"/>
                  <a:t>,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 </a:t>
                </a:r>
                <a:r>
                  <a:rPr lang="ja-JP" altLang="en-US" sz="2000"/>
                  <a:t>最も</a:t>
                </a:r>
                <a:r>
                  <a:rPr lang="ja-JP" altLang="en-US" sz="2000" dirty="0"/>
                  <a:t>右の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のトークン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を見つけ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と動かす</a:t>
                </a:r>
                <a:r>
                  <a:rPr lang="en-US" altLang="ja-JP" sz="2000" dirty="0"/>
                  <a:t> (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</a:t>
                </a:r>
                <a:r>
                  <a:rPr lang="en-US" altLang="ja-JP" sz="2000" dirty="0"/>
                  <a:t>) .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が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000"/>
                  <a:t>のトークンの場合</a:t>
                </a:r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と動かす</a:t>
                </a:r>
                <a:r>
                  <a:rPr lang="en-US" altLang="ja-JP" sz="2000" dirty="0"/>
                  <a:t> (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B</a:t>
                </a:r>
                <a:r>
                  <a:rPr lang="en-US" altLang="ja-JP" sz="2000" dirty="0"/>
                  <a:t>) .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 </a:t>
                </a:r>
                <a:r>
                  <a:rPr lang="ja-JP" altLang="en-US" sz="2000"/>
                  <a:t>これを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が無くなるまで行う</a:t>
                </a:r>
                <a:r>
                  <a:rPr lang="en-US" altLang="ja-JP" sz="2000" dirty="0"/>
                  <a:t>. 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altLang="ja-JP" sz="2000" dirty="0"/>
                  <a:t>3.  “2 </a:t>
                </a:r>
                <a:r>
                  <a:rPr lang="ja-JP" altLang="en-US" sz="2000"/>
                  <a:t>の</a:t>
                </a:r>
                <a:r>
                  <a:rPr lang="en-US" altLang="ja-JP" sz="2000" dirty="0"/>
                  <a:t>(A)</a:t>
                </a:r>
                <a:r>
                  <a:rPr lang="ja-JP" altLang="en-US" sz="2000"/>
                  <a:t>で得られた列</a:t>
                </a:r>
                <a:r>
                  <a:rPr lang="en-US" altLang="ja-JP" sz="2000" dirty="0"/>
                  <a:t>”  +  “(B) </a:t>
                </a:r>
                <a:r>
                  <a:rPr lang="ja-JP" altLang="en-US" sz="2000"/>
                  <a:t>の列の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逆順</a:t>
                </a:r>
                <a:r>
                  <a:rPr lang="en-US" altLang="ja-JP" sz="2000" dirty="0"/>
                  <a:t>” </a:t>
                </a:r>
                <a:r>
                  <a:rPr lang="ja-JP" altLang="en-US" sz="2000"/>
                  <a:t>を出力</a:t>
                </a:r>
                <a:endParaRPr lang="en-US" altLang="ja-JP" sz="2000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のとき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長さ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</a:t>
                </a:r>
                <a:r>
                  <a:rPr lang="en-US" altLang="ja-JP" sz="2000" b="1" dirty="0"/>
                  <a:t>TJ - </a:t>
                </a:r>
                <a:r>
                  <a:rPr lang="ja-JP" altLang="en-US" sz="2000" b="1"/>
                  <a:t>遷移列</a:t>
                </a:r>
                <a:r>
                  <a:rPr lang="ja-JP" altLang="en-US" sz="2000"/>
                  <a:t>がある</a:t>
                </a:r>
                <a:endParaRPr lang="en-US" altLang="ja-JP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000" dirty="0"/>
                  <a:t>   </a:t>
                </a:r>
                <a:r>
                  <a:rPr lang="ja-JP" altLang="en-US" sz="2000" b="1"/>
                  <a:t>⇔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長さ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2ℓ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の</a:t>
                </a:r>
                <a:r>
                  <a:rPr lang="en-US" altLang="ja-JP" sz="2000" dirty="0"/>
                  <a:t> </a:t>
                </a:r>
                <a:r>
                  <a:rPr lang="en-US" altLang="ja-JP" sz="2000" b="1" dirty="0"/>
                  <a:t>TAR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ja-JP" sz="2000" b="1" dirty="0"/>
                  <a:t> - </a:t>
                </a:r>
                <a:r>
                  <a:rPr lang="ja-JP" altLang="en-US" sz="2000" b="1" dirty="0"/>
                  <a:t>遷移列</a:t>
                </a:r>
                <a:r>
                  <a:rPr lang="ja-JP" altLang="en-US" sz="2000"/>
                  <a:t>がある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804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2E244ED-17A9-9343-870C-2E0C02BC5AC4}"/>
              </a:ext>
            </a:extLst>
          </p:cNvPr>
          <p:cNvCxnSpPr>
            <a:stCxn id="8" idx="6"/>
            <a:endCxn id="4" idx="2"/>
          </p:cNvCxnSpPr>
          <p:nvPr/>
        </p:nvCxnSpPr>
        <p:spPr>
          <a:xfrm>
            <a:off x="655883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003F8C8-A067-A748-A886-37182B6E6291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604067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46E17CA-C6DE-2046-B546-97733A94243A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759515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D3050B4-4403-3946-AFAA-E9C7A957306E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>
            <a:off x="7076990" y="3032914"/>
            <a:ext cx="37416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61ED747-4557-2048-B824-B210F38BE91D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811331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円/楕円 3">
            <a:extLst>
              <a:ext uri="{FF2B5EF4-FFF2-40B4-BE49-F238E27FC236}">
                <a16:creationId xmlns:a16="http://schemas.microsoft.com/office/drawing/2014/main" id="{87049AB5-8817-E541-A535-984E1A8E9B1B}"/>
              </a:ext>
            </a:extLst>
          </p:cNvPr>
          <p:cNvSpPr/>
          <p:nvPr/>
        </p:nvSpPr>
        <p:spPr>
          <a:xfrm>
            <a:off x="693299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89E2143B-374B-0741-A792-5EA785FF3B34}"/>
              </a:ext>
            </a:extLst>
          </p:cNvPr>
          <p:cNvSpPr/>
          <p:nvPr/>
        </p:nvSpPr>
        <p:spPr>
          <a:xfrm>
            <a:off x="745115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1C2CDFAA-3071-B240-BCAF-38F5E97807D6}"/>
              </a:ext>
            </a:extLst>
          </p:cNvPr>
          <p:cNvSpPr/>
          <p:nvPr/>
        </p:nvSpPr>
        <p:spPr>
          <a:xfrm>
            <a:off x="796931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D99690D4-2A33-5547-83CD-105B4712CDA3}"/>
              </a:ext>
            </a:extLst>
          </p:cNvPr>
          <p:cNvSpPr/>
          <p:nvPr/>
        </p:nvSpPr>
        <p:spPr>
          <a:xfrm>
            <a:off x="848747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72DF0FF2-8BD5-1442-9FA7-2DB24E188A30}"/>
              </a:ext>
            </a:extLst>
          </p:cNvPr>
          <p:cNvSpPr/>
          <p:nvPr/>
        </p:nvSpPr>
        <p:spPr>
          <a:xfrm>
            <a:off x="641483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4D461EEF-C8B7-BC44-B8C4-A08394B7A522}"/>
              </a:ext>
            </a:extLst>
          </p:cNvPr>
          <p:cNvSpPr/>
          <p:nvPr/>
        </p:nvSpPr>
        <p:spPr>
          <a:xfrm>
            <a:off x="8486430" y="2688434"/>
            <a:ext cx="144000" cy="14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D6A7C8AB-E9B1-F148-A12D-9BBEE49486D6}"/>
              </a:ext>
            </a:extLst>
          </p:cNvPr>
          <p:cNvSpPr/>
          <p:nvPr/>
        </p:nvSpPr>
        <p:spPr>
          <a:xfrm>
            <a:off x="7451150" y="2688434"/>
            <a:ext cx="144000" cy="144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B982455C-25B9-1F4B-8FD9-A1317896EBE4}"/>
              </a:ext>
            </a:extLst>
          </p:cNvPr>
          <p:cNvSpPr/>
          <p:nvPr/>
        </p:nvSpPr>
        <p:spPr>
          <a:xfrm>
            <a:off x="6932990" y="2686456"/>
            <a:ext cx="144000" cy="14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147292F-091D-8A43-95F9-393673A5E079}"/>
                  </a:ext>
                </a:extLst>
              </p:cNvPr>
              <p:cNvSpPr txBox="1"/>
              <p:nvPr/>
            </p:nvSpPr>
            <p:spPr>
              <a:xfrm>
                <a:off x="8486430" y="2198967"/>
                <a:ext cx="5243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147292F-091D-8A43-95F9-393673A5E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430" y="2198967"/>
                <a:ext cx="524310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65DCBCD-8F6E-B14A-8791-E1C28B533237}"/>
                  </a:ext>
                </a:extLst>
              </p:cNvPr>
              <p:cNvSpPr txBox="1"/>
              <p:nvPr/>
            </p:nvSpPr>
            <p:spPr>
              <a:xfrm>
                <a:off x="7149594" y="2203308"/>
                <a:ext cx="524182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65DCBCD-8F6E-B14A-8791-E1C28B533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594" y="2203308"/>
                <a:ext cx="524182" cy="491417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環状矢印 26">
            <a:extLst>
              <a:ext uri="{FF2B5EF4-FFF2-40B4-BE49-F238E27FC236}">
                <a16:creationId xmlns:a16="http://schemas.microsoft.com/office/drawing/2014/main" id="{811456BE-47B6-7C41-9B11-56B506CDE50C}"/>
              </a:ext>
            </a:extLst>
          </p:cNvPr>
          <p:cNvSpPr/>
          <p:nvPr/>
        </p:nvSpPr>
        <p:spPr>
          <a:xfrm rot="890366" flipH="1">
            <a:off x="7462534" y="2002740"/>
            <a:ext cx="1227195" cy="1170908"/>
          </a:xfrm>
          <a:prstGeom prst="circularArrow">
            <a:avLst>
              <a:gd name="adj1" fmla="val 5698"/>
              <a:gd name="adj2" fmla="val 1991677"/>
              <a:gd name="adj3" fmla="val 20516853"/>
              <a:gd name="adj4" fmla="val 11763195"/>
              <a:gd name="adj5" fmla="val 12500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491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パスは簡単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(</a:t>
                </a:r>
                <a:r>
                  <a:rPr lang="en-US" altLang="ja-JP" sz="2000" dirty="0" err="1"/>
                  <a:t>i</a:t>
                </a:r>
                <a:r>
                  <a:rPr lang="en-US" altLang="ja-JP" sz="2000" dirty="0"/>
                  <a:t>)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と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の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トークンの対応付けが自明に分かる</a:t>
                </a:r>
                <a:r>
                  <a:rPr lang="en-US" altLang="ja-JP" sz="2000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(ii)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と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は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それぞれ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-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パス頂点被覆である</a:t>
                </a:r>
                <a:endParaRPr lang="en-US" altLang="ja-JP" sz="2000" dirty="0">
                  <a:latin typeface="HGSSoeiKakugothicUB" panose="020B0900000000000000" pitchFamily="34" charset="-128"/>
                  <a:ea typeface="HGSSoeiKakugothicUB" panose="020B0900000000000000" pitchFamily="34" charset="-128"/>
                </a:endParaRPr>
              </a:p>
              <a:p>
                <a:pPr marL="0" indent="0">
                  <a:buNone/>
                </a:pPr>
                <a:r>
                  <a:rPr lang="en-US" altLang="ja-JP" sz="2000" dirty="0"/>
                  <a:t> (</a:t>
                </a:r>
                <a:r>
                  <a:rPr lang="ja-JP" altLang="en-US" sz="2000"/>
                  <a:t>例</a:t>
                </a:r>
                <a:r>
                  <a:rPr lang="en-US" altLang="ja-JP" sz="2000" dirty="0"/>
                  <a:t>) Token Jump </a:t>
                </a:r>
                <a:r>
                  <a:rPr lang="ja-JP" altLang="en-US" sz="2000"/>
                  <a:t>のアルゴリズム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en-US" altLang="ja-JP" sz="2000" dirty="0"/>
                  <a:t>1. 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の一番右のトークン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を考える</a:t>
                </a:r>
                <a:endParaRPr lang="en-US" altLang="ja-JP" sz="2000" dirty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altLang="ja-JP" sz="2000" dirty="0"/>
                  <a:t>2.  </a:t>
                </a:r>
                <a:r>
                  <a:rPr lang="ja-JP" altLang="en-US" sz="2000" dirty="0"/>
                  <a:t>もし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が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000"/>
                  <a:t>のトークンならば</a:t>
                </a:r>
                <a:r>
                  <a:rPr lang="en-US" altLang="ja-JP" sz="2000" dirty="0"/>
                  <a:t>,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 </a:t>
                </a:r>
                <a:r>
                  <a:rPr lang="ja-JP" altLang="en-US" sz="2000"/>
                  <a:t>最も</a:t>
                </a:r>
                <a:r>
                  <a:rPr lang="ja-JP" altLang="en-US" sz="2000" dirty="0"/>
                  <a:t>右の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のトークン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を見つけ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と動かす</a:t>
                </a:r>
                <a:r>
                  <a:rPr lang="en-US" altLang="ja-JP" sz="2000" dirty="0"/>
                  <a:t> (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</a:t>
                </a:r>
                <a:r>
                  <a:rPr lang="en-US" altLang="ja-JP" sz="2000" dirty="0"/>
                  <a:t>) .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が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000"/>
                  <a:t>のトークンの場合</a:t>
                </a:r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と動かす</a:t>
                </a:r>
                <a:r>
                  <a:rPr lang="en-US" altLang="ja-JP" sz="2000" dirty="0"/>
                  <a:t> (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B</a:t>
                </a:r>
                <a:r>
                  <a:rPr lang="en-US" altLang="ja-JP" sz="2000" dirty="0"/>
                  <a:t>) .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 </a:t>
                </a:r>
                <a:r>
                  <a:rPr lang="ja-JP" altLang="en-US" sz="2000"/>
                  <a:t>これを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が無くなるまで行う</a:t>
                </a:r>
                <a:r>
                  <a:rPr lang="en-US" altLang="ja-JP" sz="2000" dirty="0"/>
                  <a:t>. 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altLang="ja-JP" sz="2000" dirty="0"/>
                  <a:t>3.  “2 </a:t>
                </a:r>
                <a:r>
                  <a:rPr lang="ja-JP" altLang="en-US" sz="2000"/>
                  <a:t>の</a:t>
                </a:r>
                <a:r>
                  <a:rPr lang="en-US" altLang="ja-JP" sz="2000" dirty="0"/>
                  <a:t>(A)</a:t>
                </a:r>
                <a:r>
                  <a:rPr lang="ja-JP" altLang="en-US" sz="2000"/>
                  <a:t>で得られた列</a:t>
                </a:r>
                <a:r>
                  <a:rPr lang="en-US" altLang="ja-JP" sz="2000" dirty="0"/>
                  <a:t>”  +  “(B) </a:t>
                </a:r>
                <a:r>
                  <a:rPr lang="ja-JP" altLang="en-US" sz="2000"/>
                  <a:t>の列の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逆順</a:t>
                </a:r>
                <a:r>
                  <a:rPr lang="en-US" altLang="ja-JP" sz="2000" dirty="0"/>
                  <a:t>” </a:t>
                </a:r>
                <a:r>
                  <a:rPr lang="ja-JP" altLang="en-US" sz="2000"/>
                  <a:t>を出力</a:t>
                </a:r>
                <a:endParaRPr lang="en-US" altLang="ja-JP" sz="2000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のとき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長さ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</a:t>
                </a:r>
                <a:r>
                  <a:rPr lang="en-US" altLang="ja-JP" sz="2000" b="1" dirty="0"/>
                  <a:t>TJ - </a:t>
                </a:r>
                <a:r>
                  <a:rPr lang="ja-JP" altLang="en-US" sz="2000" b="1"/>
                  <a:t>遷移列</a:t>
                </a:r>
                <a:r>
                  <a:rPr lang="ja-JP" altLang="en-US" sz="2000"/>
                  <a:t>がある</a:t>
                </a:r>
                <a:endParaRPr lang="en-US" altLang="ja-JP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000" dirty="0"/>
                  <a:t>   </a:t>
                </a:r>
                <a:r>
                  <a:rPr lang="ja-JP" altLang="en-US" sz="2000" b="1"/>
                  <a:t>⇔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長さ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2ℓ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の</a:t>
                </a:r>
                <a:r>
                  <a:rPr lang="en-US" altLang="ja-JP" sz="2000" dirty="0"/>
                  <a:t> </a:t>
                </a:r>
                <a:r>
                  <a:rPr lang="en-US" altLang="ja-JP" sz="2000" b="1" dirty="0"/>
                  <a:t>TAR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ja-JP" sz="2000" b="1" dirty="0"/>
                  <a:t> - </a:t>
                </a:r>
                <a:r>
                  <a:rPr lang="ja-JP" altLang="en-US" sz="2000" b="1" dirty="0"/>
                  <a:t>遷移列</a:t>
                </a:r>
                <a:r>
                  <a:rPr lang="ja-JP" altLang="en-US" sz="2000"/>
                  <a:t>がある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 t="-1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2E244ED-17A9-9343-870C-2E0C02BC5AC4}"/>
              </a:ext>
            </a:extLst>
          </p:cNvPr>
          <p:cNvCxnSpPr>
            <a:stCxn id="8" idx="6"/>
            <a:endCxn id="4" idx="2"/>
          </p:cNvCxnSpPr>
          <p:nvPr/>
        </p:nvCxnSpPr>
        <p:spPr>
          <a:xfrm>
            <a:off x="655883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003F8C8-A067-A748-A886-37182B6E6291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604067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46E17CA-C6DE-2046-B546-97733A94243A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759515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D3050B4-4403-3946-AFAA-E9C7A957306E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>
            <a:off x="7076990" y="3032914"/>
            <a:ext cx="37416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61ED747-4557-2048-B824-B210F38BE91D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811331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円/楕円 3">
            <a:extLst>
              <a:ext uri="{FF2B5EF4-FFF2-40B4-BE49-F238E27FC236}">
                <a16:creationId xmlns:a16="http://schemas.microsoft.com/office/drawing/2014/main" id="{87049AB5-8817-E541-A535-984E1A8E9B1B}"/>
              </a:ext>
            </a:extLst>
          </p:cNvPr>
          <p:cNvSpPr/>
          <p:nvPr/>
        </p:nvSpPr>
        <p:spPr>
          <a:xfrm>
            <a:off x="693299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89E2143B-374B-0741-A792-5EA785FF3B34}"/>
              </a:ext>
            </a:extLst>
          </p:cNvPr>
          <p:cNvSpPr/>
          <p:nvPr/>
        </p:nvSpPr>
        <p:spPr>
          <a:xfrm>
            <a:off x="745115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1C2CDFAA-3071-B240-BCAF-38F5E97807D6}"/>
              </a:ext>
            </a:extLst>
          </p:cNvPr>
          <p:cNvSpPr/>
          <p:nvPr/>
        </p:nvSpPr>
        <p:spPr>
          <a:xfrm>
            <a:off x="796931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D99690D4-2A33-5547-83CD-105B4712CDA3}"/>
              </a:ext>
            </a:extLst>
          </p:cNvPr>
          <p:cNvSpPr/>
          <p:nvPr/>
        </p:nvSpPr>
        <p:spPr>
          <a:xfrm>
            <a:off x="848747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72DF0FF2-8BD5-1442-9FA7-2DB24E188A30}"/>
              </a:ext>
            </a:extLst>
          </p:cNvPr>
          <p:cNvSpPr/>
          <p:nvPr/>
        </p:nvSpPr>
        <p:spPr>
          <a:xfrm>
            <a:off x="641483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4D461EEF-C8B7-BC44-B8C4-A08394B7A522}"/>
              </a:ext>
            </a:extLst>
          </p:cNvPr>
          <p:cNvSpPr/>
          <p:nvPr/>
        </p:nvSpPr>
        <p:spPr>
          <a:xfrm>
            <a:off x="8486430" y="2688434"/>
            <a:ext cx="144000" cy="14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D6A7C8AB-E9B1-F148-A12D-9BBEE49486D6}"/>
              </a:ext>
            </a:extLst>
          </p:cNvPr>
          <p:cNvSpPr/>
          <p:nvPr/>
        </p:nvSpPr>
        <p:spPr>
          <a:xfrm>
            <a:off x="7451150" y="2688434"/>
            <a:ext cx="144000" cy="144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B982455C-25B9-1F4B-8FD9-A1317896EBE4}"/>
              </a:ext>
            </a:extLst>
          </p:cNvPr>
          <p:cNvSpPr/>
          <p:nvPr/>
        </p:nvSpPr>
        <p:spPr>
          <a:xfrm>
            <a:off x="6932990" y="2686456"/>
            <a:ext cx="144000" cy="14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147292F-091D-8A43-95F9-393673A5E079}"/>
                  </a:ext>
                </a:extLst>
              </p:cNvPr>
              <p:cNvSpPr txBox="1"/>
              <p:nvPr/>
            </p:nvSpPr>
            <p:spPr>
              <a:xfrm>
                <a:off x="8486430" y="2198967"/>
                <a:ext cx="5243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147292F-091D-8A43-95F9-393673A5E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430" y="2198967"/>
                <a:ext cx="524310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65DCBCD-8F6E-B14A-8791-E1C28B533237}"/>
                  </a:ext>
                </a:extLst>
              </p:cNvPr>
              <p:cNvSpPr txBox="1"/>
              <p:nvPr/>
            </p:nvSpPr>
            <p:spPr>
              <a:xfrm>
                <a:off x="7149594" y="2203308"/>
                <a:ext cx="524182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65DCBCD-8F6E-B14A-8791-E1C28B533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594" y="2203308"/>
                <a:ext cx="524182" cy="491417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環状矢印 26">
            <a:extLst>
              <a:ext uri="{FF2B5EF4-FFF2-40B4-BE49-F238E27FC236}">
                <a16:creationId xmlns:a16="http://schemas.microsoft.com/office/drawing/2014/main" id="{811456BE-47B6-7C41-9B11-56B506CDE50C}"/>
              </a:ext>
            </a:extLst>
          </p:cNvPr>
          <p:cNvSpPr/>
          <p:nvPr/>
        </p:nvSpPr>
        <p:spPr>
          <a:xfrm rot="890366" flipH="1">
            <a:off x="7462534" y="2002740"/>
            <a:ext cx="1227195" cy="1170908"/>
          </a:xfrm>
          <a:prstGeom prst="circularArrow">
            <a:avLst>
              <a:gd name="adj1" fmla="val 5698"/>
              <a:gd name="adj2" fmla="val 1991677"/>
              <a:gd name="adj3" fmla="val 20516853"/>
              <a:gd name="adj4" fmla="val 11763195"/>
              <a:gd name="adj5" fmla="val 12500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59D005B8-2783-524B-937B-D087D4F89376}"/>
              </a:ext>
            </a:extLst>
          </p:cNvPr>
          <p:cNvSpPr/>
          <p:nvPr/>
        </p:nvSpPr>
        <p:spPr>
          <a:xfrm>
            <a:off x="6414830" y="4996338"/>
            <a:ext cx="262093" cy="738540"/>
          </a:xfrm>
          <a:prstGeom prst="rightBrace">
            <a:avLst>
              <a:gd name="adj1" fmla="val 4552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776B06D-C2E5-454F-A2BD-565D7E79403D}"/>
              </a:ext>
            </a:extLst>
          </p:cNvPr>
          <p:cNvSpPr txBox="1"/>
          <p:nvPr/>
        </p:nvSpPr>
        <p:spPr>
          <a:xfrm>
            <a:off x="6787880" y="4950109"/>
            <a:ext cx="2031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TAR</a:t>
            </a:r>
            <a:r>
              <a:rPr kumimoji="1" lang="ja-JP" altLang="en-US" sz="2400"/>
              <a:t>列も</a:t>
            </a:r>
            <a:endParaRPr kumimoji="1" lang="en-US" altLang="ja-JP" sz="2400" dirty="0"/>
          </a:p>
          <a:p>
            <a:pPr algn="ctr"/>
            <a:r>
              <a:rPr kumimoji="1" lang="ja-JP" altLang="en-US" sz="2400"/>
              <a:t>うまく出来る</a:t>
            </a:r>
            <a:endParaRPr kumimoji="1"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778608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パスは簡単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(</a:t>
                </a:r>
                <a:r>
                  <a:rPr lang="en-US" altLang="ja-JP" sz="2000" dirty="0" err="1"/>
                  <a:t>i</a:t>
                </a:r>
                <a:r>
                  <a:rPr lang="en-US" altLang="ja-JP" sz="2000" dirty="0"/>
                  <a:t>)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と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の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トークンの対応付けが自明に分かる</a:t>
                </a:r>
                <a:r>
                  <a:rPr lang="en-US" altLang="ja-JP" sz="2000" dirty="0"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(ii)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と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は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:r>
                  <a:rPr lang="ja-JP" altLang="en-US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それぞれ</a:t>
                </a:r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-</a:t>
                </a:r>
                <a:r>
                  <a:rPr lang="ja-JP" altLang="en-US" sz="2000">
                    <a:latin typeface="HGSSoeiKakugothicUB" panose="020B0900000000000000" pitchFamily="34" charset="-128"/>
                    <a:ea typeface="HGSSoeiKakugothicUB" panose="020B0900000000000000" pitchFamily="34" charset="-128"/>
                  </a:rPr>
                  <a:t>パス頂点被覆である</a:t>
                </a:r>
                <a:endParaRPr lang="en-US" altLang="ja-JP" sz="2000" dirty="0">
                  <a:latin typeface="HGSSoeiKakugothicUB" panose="020B0900000000000000" pitchFamily="34" charset="-128"/>
                  <a:ea typeface="HGSSoeiKakugothicUB" panose="020B0900000000000000" pitchFamily="34" charset="-128"/>
                </a:endParaRPr>
              </a:p>
              <a:p>
                <a:pPr marL="0" indent="0">
                  <a:buNone/>
                </a:pPr>
                <a:r>
                  <a:rPr lang="en-US" altLang="ja-JP" sz="2000" dirty="0"/>
                  <a:t> (</a:t>
                </a:r>
                <a:r>
                  <a:rPr lang="ja-JP" altLang="en-US" sz="2000"/>
                  <a:t>例</a:t>
                </a:r>
                <a:r>
                  <a:rPr lang="en-US" altLang="ja-JP" sz="2000" dirty="0"/>
                  <a:t>) Token Jump </a:t>
                </a:r>
                <a:r>
                  <a:rPr lang="ja-JP" altLang="en-US" sz="2000"/>
                  <a:t>のアルゴリズム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en-US" altLang="ja-JP" sz="2000" dirty="0"/>
                  <a:t>1. 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ja-JP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の一番右のトークン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を考える</a:t>
                </a:r>
                <a:endParaRPr lang="en-US" altLang="ja-JP" sz="2000" dirty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altLang="ja-JP" sz="2000" dirty="0"/>
                  <a:t>2.  </a:t>
                </a:r>
                <a:r>
                  <a:rPr lang="ja-JP" altLang="en-US" sz="2000" dirty="0"/>
                  <a:t>もし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が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000"/>
                  <a:t>のトークンならば</a:t>
                </a:r>
                <a:r>
                  <a:rPr lang="en-US" altLang="ja-JP" sz="2000" dirty="0"/>
                  <a:t>,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 </a:t>
                </a:r>
                <a:r>
                  <a:rPr lang="ja-JP" altLang="en-US" sz="2000"/>
                  <a:t>最も</a:t>
                </a:r>
                <a:r>
                  <a:rPr lang="ja-JP" altLang="en-US" sz="2000" dirty="0"/>
                  <a:t>右の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のトークン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を見つけ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と動かす</a:t>
                </a:r>
                <a:r>
                  <a:rPr lang="en-US" altLang="ja-JP" sz="2000" dirty="0"/>
                  <a:t> (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</a:t>
                </a:r>
                <a:r>
                  <a:rPr lang="en-US" altLang="ja-JP" sz="2000" dirty="0"/>
                  <a:t>) .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が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000"/>
                  <a:t>のトークンの場合</a:t>
                </a:r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と動かす</a:t>
                </a:r>
                <a:r>
                  <a:rPr lang="en-US" altLang="ja-JP" sz="2000" dirty="0"/>
                  <a:t> (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B</a:t>
                </a:r>
                <a:r>
                  <a:rPr lang="en-US" altLang="ja-JP" sz="2000" dirty="0"/>
                  <a:t>) .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 </a:t>
                </a:r>
                <a:r>
                  <a:rPr lang="ja-JP" altLang="en-US" sz="2000"/>
                  <a:t>これを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が無くなるまで行う</a:t>
                </a:r>
                <a:r>
                  <a:rPr lang="en-US" altLang="ja-JP" sz="2000" dirty="0"/>
                  <a:t>. 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altLang="ja-JP" sz="2000" dirty="0"/>
                  <a:t>3.  “2 </a:t>
                </a:r>
                <a:r>
                  <a:rPr lang="ja-JP" altLang="en-US" sz="2000"/>
                  <a:t>の</a:t>
                </a:r>
                <a:r>
                  <a:rPr lang="en-US" altLang="ja-JP" sz="2000" dirty="0"/>
                  <a:t>(A)</a:t>
                </a:r>
                <a:r>
                  <a:rPr lang="ja-JP" altLang="en-US" sz="2000"/>
                  <a:t>で得られた列</a:t>
                </a:r>
                <a:r>
                  <a:rPr lang="en-US" altLang="ja-JP" sz="2000" dirty="0"/>
                  <a:t>”  +  “(B) </a:t>
                </a:r>
                <a:r>
                  <a:rPr lang="ja-JP" altLang="en-US" sz="2000"/>
                  <a:t>の列の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逆順</a:t>
                </a:r>
                <a:r>
                  <a:rPr lang="en-US" altLang="ja-JP" sz="2000" dirty="0"/>
                  <a:t>” </a:t>
                </a:r>
                <a:r>
                  <a:rPr lang="ja-JP" altLang="en-US" sz="2000"/>
                  <a:t>を出力</a:t>
                </a:r>
                <a:endParaRPr lang="en-US" altLang="ja-JP" sz="2000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のとき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長さ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</a:t>
                </a:r>
                <a:r>
                  <a:rPr lang="en-US" altLang="ja-JP" sz="2000" b="1" dirty="0"/>
                  <a:t>TJ - </a:t>
                </a:r>
                <a:r>
                  <a:rPr lang="ja-JP" altLang="en-US" sz="2000" b="1"/>
                  <a:t>遷移列</a:t>
                </a:r>
                <a:r>
                  <a:rPr lang="ja-JP" altLang="en-US" sz="2000"/>
                  <a:t>がある</a:t>
                </a:r>
                <a:endParaRPr lang="en-US" altLang="ja-JP" sz="20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ja-JP" sz="2000" dirty="0"/>
                  <a:t>   </a:t>
                </a:r>
                <a:r>
                  <a:rPr lang="ja-JP" altLang="en-US" sz="2000" b="1"/>
                  <a:t>⇔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長さ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2ℓ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の</a:t>
                </a:r>
                <a:r>
                  <a:rPr lang="en-US" altLang="ja-JP" sz="2000" dirty="0"/>
                  <a:t> </a:t>
                </a:r>
                <a:r>
                  <a:rPr lang="en-US" altLang="ja-JP" sz="2000" b="1" dirty="0"/>
                  <a:t>TAR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ja-JP" sz="2000" b="1" dirty="0"/>
                  <a:t> - </a:t>
                </a:r>
                <a:r>
                  <a:rPr lang="ja-JP" altLang="en-US" sz="2000" b="1" dirty="0"/>
                  <a:t>遷移列</a:t>
                </a:r>
                <a:r>
                  <a:rPr lang="ja-JP" altLang="en-US" sz="2000" dirty="0"/>
                  <a:t>がある</a:t>
                </a:r>
                <a:endParaRPr lang="en-US" altLang="ja-JP" sz="2000" dirty="0"/>
              </a:p>
              <a:p>
                <a:pPr>
                  <a:lnSpc>
                    <a:spcPct val="100000"/>
                  </a:lnSpc>
                </a:pPr>
                <a:r>
                  <a:rPr lang="en-US" altLang="ja-JP" sz="2000" dirty="0"/>
                  <a:t>TS: </a:t>
                </a:r>
                <a:r>
                  <a:rPr lang="ja-JP" altLang="en-US" sz="2000"/>
                  <a:t>ジャンプできないので隣接トークンをまとめて動かす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804" t="-1519" b="-2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2E244ED-17A9-9343-870C-2E0C02BC5AC4}"/>
              </a:ext>
            </a:extLst>
          </p:cNvPr>
          <p:cNvCxnSpPr>
            <a:stCxn id="8" idx="6"/>
            <a:endCxn id="4" idx="2"/>
          </p:cNvCxnSpPr>
          <p:nvPr/>
        </p:nvCxnSpPr>
        <p:spPr>
          <a:xfrm>
            <a:off x="655883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003F8C8-A067-A748-A886-37182B6E6291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604067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46E17CA-C6DE-2046-B546-97733A94243A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759515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D3050B4-4403-3946-AFAA-E9C7A957306E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>
            <a:off x="7076990" y="3032914"/>
            <a:ext cx="37416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61ED747-4557-2048-B824-B210F38BE91D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8113310" y="3032914"/>
            <a:ext cx="37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円/楕円 3">
            <a:extLst>
              <a:ext uri="{FF2B5EF4-FFF2-40B4-BE49-F238E27FC236}">
                <a16:creationId xmlns:a16="http://schemas.microsoft.com/office/drawing/2014/main" id="{87049AB5-8817-E541-A535-984E1A8E9B1B}"/>
              </a:ext>
            </a:extLst>
          </p:cNvPr>
          <p:cNvSpPr/>
          <p:nvPr/>
        </p:nvSpPr>
        <p:spPr>
          <a:xfrm>
            <a:off x="693299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89E2143B-374B-0741-A792-5EA785FF3B34}"/>
              </a:ext>
            </a:extLst>
          </p:cNvPr>
          <p:cNvSpPr/>
          <p:nvPr/>
        </p:nvSpPr>
        <p:spPr>
          <a:xfrm>
            <a:off x="745115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1C2CDFAA-3071-B240-BCAF-38F5E97807D6}"/>
              </a:ext>
            </a:extLst>
          </p:cNvPr>
          <p:cNvSpPr/>
          <p:nvPr/>
        </p:nvSpPr>
        <p:spPr>
          <a:xfrm>
            <a:off x="796931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D99690D4-2A33-5547-83CD-105B4712CDA3}"/>
              </a:ext>
            </a:extLst>
          </p:cNvPr>
          <p:cNvSpPr/>
          <p:nvPr/>
        </p:nvSpPr>
        <p:spPr>
          <a:xfrm>
            <a:off x="848747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72DF0FF2-8BD5-1442-9FA7-2DB24E188A30}"/>
              </a:ext>
            </a:extLst>
          </p:cNvPr>
          <p:cNvSpPr/>
          <p:nvPr/>
        </p:nvSpPr>
        <p:spPr>
          <a:xfrm>
            <a:off x="6414830" y="2960914"/>
            <a:ext cx="144000" cy="14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4D461EEF-C8B7-BC44-B8C4-A08394B7A522}"/>
              </a:ext>
            </a:extLst>
          </p:cNvPr>
          <p:cNvSpPr/>
          <p:nvPr/>
        </p:nvSpPr>
        <p:spPr>
          <a:xfrm>
            <a:off x="8486430" y="2688434"/>
            <a:ext cx="144000" cy="14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D6A7C8AB-E9B1-F148-A12D-9BBEE49486D6}"/>
              </a:ext>
            </a:extLst>
          </p:cNvPr>
          <p:cNvSpPr/>
          <p:nvPr/>
        </p:nvSpPr>
        <p:spPr>
          <a:xfrm>
            <a:off x="7451150" y="2688434"/>
            <a:ext cx="144000" cy="144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B982455C-25B9-1F4B-8FD9-A1317896EBE4}"/>
              </a:ext>
            </a:extLst>
          </p:cNvPr>
          <p:cNvSpPr/>
          <p:nvPr/>
        </p:nvSpPr>
        <p:spPr>
          <a:xfrm>
            <a:off x="6932990" y="2686456"/>
            <a:ext cx="144000" cy="144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147292F-091D-8A43-95F9-393673A5E079}"/>
                  </a:ext>
                </a:extLst>
              </p:cNvPr>
              <p:cNvSpPr txBox="1"/>
              <p:nvPr/>
            </p:nvSpPr>
            <p:spPr>
              <a:xfrm>
                <a:off x="8486430" y="2198967"/>
                <a:ext cx="5243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147292F-091D-8A43-95F9-393673A5E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430" y="2198967"/>
                <a:ext cx="524310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65DCBCD-8F6E-B14A-8791-E1C28B533237}"/>
                  </a:ext>
                </a:extLst>
              </p:cNvPr>
              <p:cNvSpPr txBox="1"/>
              <p:nvPr/>
            </p:nvSpPr>
            <p:spPr>
              <a:xfrm>
                <a:off x="7149594" y="2203308"/>
                <a:ext cx="524182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65DCBCD-8F6E-B14A-8791-E1C28B533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594" y="2203308"/>
                <a:ext cx="524182" cy="491417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環状矢印 26">
            <a:extLst>
              <a:ext uri="{FF2B5EF4-FFF2-40B4-BE49-F238E27FC236}">
                <a16:creationId xmlns:a16="http://schemas.microsoft.com/office/drawing/2014/main" id="{811456BE-47B6-7C41-9B11-56B506CDE50C}"/>
              </a:ext>
            </a:extLst>
          </p:cNvPr>
          <p:cNvSpPr/>
          <p:nvPr/>
        </p:nvSpPr>
        <p:spPr>
          <a:xfrm rot="890366" flipH="1">
            <a:off x="7462534" y="2002740"/>
            <a:ext cx="1227195" cy="1170908"/>
          </a:xfrm>
          <a:prstGeom prst="circularArrow">
            <a:avLst>
              <a:gd name="adj1" fmla="val 5698"/>
              <a:gd name="adj2" fmla="val 1991677"/>
              <a:gd name="adj3" fmla="val 20516853"/>
              <a:gd name="adj4" fmla="val 11763195"/>
              <a:gd name="adj5" fmla="val 12500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59D005B8-2783-524B-937B-D087D4F89376}"/>
              </a:ext>
            </a:extLst>
          </p:cNvPr>
          <p:cNvSpPr/>
          <p:nvPr/>
        </p:nvSpPr>
        <p:spPr>
          <a:xfrm>
            <a:off x="6414830" y="4996338"/>
            <a:ext cx="262093" cy="738540"/>
          </a:xfrm>
          <a:prstGeom prst="rightBrace">
            <a:avLst>
              <a:gd name="adj1" fmla="val 4552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20D2DA8-D6B5-3F42-8613-5E566D47D59C}"/>
              </a:ext>
            </a:extLst>
          </p:cNvPr>
          <p:cNvSpPr txBox="1"/>
          <p:nvPr/>
        </p:nvSpPr>
        <p:spPr>
          <a:xfrm>
            <a:off x="6787880" y="4950109"/>
            <a:ext cx="2031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TAR</a:t>
            </a:r>
            <a:r>
              <a:rPr kumimoji="1" lang="ja-JP" altLang="en-US" sz="2400"/>
              <a:t>列も</a:t>
            </a:r>
            <a:endParaRPr kumimoji="1" lang="en-US" altLang="ja-JP" sz="2400" dirty="0"/>
          </a:p>
          <a:p>
            <a:pPr algn="ctr"/>
            <a:r>
              <a:rPr kumimoji="1" lang="ja-JP" altLang="en-US" sz="2400"/>
              <a:t>うまく出来る</a:t>
            </a:r>
            <a:endParaRPr kumimoji="1"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5149101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ja-JP" altLang="en-US" sz="4000" b="0">
                <a:solidFill>
                  <a:srgbClr val="FF0000"/>
                </a:solidFill>
              </a:rPr>
              <a:t>結果</a:t>
            </a:r>
            <a:r>
              <a:rPr kumimoji="1" lang="en-US" altLang="ja-JP" sz="4000" b="0" dirty="0">
                <a:solidFill>
                  <a:srgbClr val="FF0000"/>
                </a:solidFill>
              </a:rPr>
              <a:t>3:</a:t>
            </a:r>
            <a:r>
              <a:rPr lang="ja-JP" altLang="en-US" sz="4000"/>
              <a:t>各多項式時間アルゴリズム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以下クラス上の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</a:t>
                </a:r>
                <a:r>
                  <a:rPr lang="ja-JP" altLang="en-US" sz="2000"/>
                  <a:t>に関して以下を示した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パス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　　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TJ, TAR, TS </a:t>
                </a: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各ルールで最短の遷移列が多項式時間で求まる</a:t>
                </a:r>
                <a:endParaRPr lang="en-US" altLang="ja-JP" sz="20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>
                    <a:solidFill>
                      <a:srgbClr val="FF0000"/>
                    </a:solidFill>
                  </a:rPr>
                  <a:t>サイクル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TJ, TAR, TS </a:t>
                </a:r>
                <a:r>
                  <a:rPr lang="ja-JP" altLang="en-US" sz="2000"/>
                  <a:t>で解ける</a:t>
                </a:r>
                <a:r>
                  <a:rPr lang="en-US" altLang="ja-JP" sz="2000" dirty="0"/>
                  <a:t> (= no </a:t>
                </a:r>
                <a:r>
                  <a:rPr lang="ja-JP" altLang="en-US" sz="2000"/>
                  <a:t>もあるので</a:t>
                </a:r>
                <a:r>
                  <a:rPr lang="en-US" altLang="ja-JP" sz="2000" dirty="0"/>
                  <a:t>, no</a:t>
                </a:r>
                <a:r>
                  <a:rPr lang="ja-JP" altLang="en-US" sz="2000"/>
                  <a:t>の判定も出来る</a:t>
                </a:r>
                <a:r>
                  <a:rPr lang="en-US" altLang="ja-JP" sz="2000" dirty="0"/>
                  <a:t>)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木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　　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TJ </a:t>
                </a: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は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ja-JP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ならば必ず遷移可能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, </a:t>
                </a: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かつ線形時間で求まる</a:t>
                </a:r>
                <a:endParaRPr lang="en-US" altLang="ja-JP" sz="20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　　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TAR </a:t>
                </a: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は多項式時間で解ける　　</a:t>
                </a:r>
                <a:endParaRPr lang="en-US" altLang="ja-JP" sz="20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2197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サイクル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000" dirty="0">
              <a:latin typeface="+mn-ea"/>
            </a:endParaRPr>
          </a:p>
          <a:p>
            <a:pPr marL="0" indent="0">
              <a:lnSpc>
                <a:spcPts val="800"/>
              </a:lnSpc>
              <a:buNone/>
            </a:pPr>
            <a:endParaRPr lang="en-US" altLang="ja-JP" sz="2000" dirty="0">
              <a:latin typeface="+mn-ea"/>
            </a:endParaRPr>
          </a:p>
          <a:p>
            <a:r>
              <a:rPr lang="ja-JP" altLang="en-US" sz="2000">
                <a:latin typeface="+mn-ea"/>
              </a:rPr>
              <a:t>サイクルでは</a:t>
            </a:r>
            <a:r>
              <a:rPr lang="en-US" altLang="ja-JP" sz="2000" dirty="0">
                <a:latin typeface="+mn-ea"/>
              </a:rPr>
              <a:t> </a:t>
            </a:r>
            <a:r>
              <a:rPr lang="en-US" altLang="ja-JP" sz="2000" dirty="0"/>
              <a:t>no-instance </a:t>
            </a:r>
            <a:r>
              <a:rPr lang="ja-JP" altLang="en-US" sz="2000"/>
              <a:t>も存在する</a:t>
            </a:r>
            <a:r>
              <a:rPr lang="en-US" altLang="ja-JP" sz="20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036881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サイクル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000" dirty="0">
              <a:latin typeface="+mn-ea"/>
            </a:endParaRPr>
          </a:p>
          <a:p>
            <a:pPr marL="0" indent="0">
              <a:lnSpc>
                <a:spcPts val="800"/>
              </a:lnSpc>
              <a:buNone/>
            </a:pPr>
            <a:endParaRPr lang="en-US" altLang="ja-JP" sz="2000" dirty="0">
              <a:latin typeface="+mn-ea"/>
            </a:endParaRPr>
          </a:p>
          <a:p>
            <a:r>
              <a:rPr lang="ja-JP" altLang="en-US" sz="2000">
                <a:latin typeface="+mn-ea"/>
              </a:rPr>
              <a:t>サイクルでは</a:t>
            </a:r>
            <a:r>
              <a:rPr lang="en-US" altLang="ja-JP" sz="2000" dirty="0">
                <a:latin typeface="+mn-ea"/>
              </a:rPr>
              <a:t> </a:t>
            </a:r>
            <a:r>
              <a:rPr lang="en-US" altLang="ja-JP" sz="2000" dirty="0"/>
              <a:t>no-instance </a:t>
            </a:r>
            <a:r>
              <a:rPr lang="ja-JP" altLang="en-US" sz="2000"/>
              <a:t>も存在する</a:t>
            </a:r>
            <a:r>
              <a:rPr lang="en-US" altLang="ja-JP" sz="2000" dirty="0"/>
              <a:t>: </a:t>
            </a:r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id="{6D403DA5-3E88-F947-A55B-591515A83693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1B842D95-EAEB-494E-B2E7-4A970DFF65F8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A7F6486-8322-5748-8F9B-A43EF76D7FEF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A7F6486-8322-5748-8F9B-A43EF76D7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03E546A-B2E4-A54D-AEFE-51BD750029CC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03E546A-B2E4-A54D-AEFE-51BD75002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023CD7-9089-BA43-894E-42F9D4D04FE1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023CD7-9089-BA43-894E-42F9D4D04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A0C1A2CD-8DF3-5140-9D33-403CB0BA3FA3}"/>
              </a:ext>
            </a:extLst>
          </p:cNvPr>
          <p:cNvCxnSpPr>
            <a:cxnSpLocks/>
            <a:stCxn id="48" idx="7"/>
            <a:endCxn id="11" idx="7"/>
          </p:cNvCxnSpPr>
          <p:nvPr/>
        </p:nvCxnSpPr>
        <p:spPr>
          <a:xfrm flipV="1">
            <a:off x="6241714" y="1144976"/>
            <a:ext cx="565447" cy="2751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81EF9008-1142-0B4C-B83A-07DCF8C8DA1D}"/>
              </a:ext>
            </a:extLst>
          </p:cNvPr>
          <p:cNvCxnSpPr>
            <a:cxnSpLocks/>
            <a:stCxn id="11" idx="1"/>
            <a:endCxn id="50" idx="1"/>
          </p:cNvCxnSpPr>
          <p:nvPr/>
        </p:nvCxnSpPr>
        <p:spPr>
          <a:xfrm>
            <a:off x="6679881" y="1144976"/>
            <a:ext cx="562110" cy="2751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C8AE99A3-C757-1845-ADDC-0A714AD2C389}"/>
              </a:ext>
            </a:extLst>
          </p:cNvPr>
          <p:cNvCxnSpPr>
            <a:cxnSpLocks/>
            <a:stCxn id="50" idx="5"/>
            <a:endCxn id="53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3A5C13AC-0A28-9F4E-8434-D86C286C9E88}"/>
              </a:ext>
            </a:extLst>
          </p:cNvPr>
          <p:cNvCxnSpPr>
            <a:cxnSpLocks/>
            <a:stCxn id="55" idx="4"/>
            <a:endCxn id="53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A0EC86BE-6101-B34C-8170-DFC3B242B358}"/>
              </a:ext>
            </a:extLst>
          </p:cNvPr>
          <p:cNvCxnSpPr>
            <a:cxnSpLocks/>
            <a:stCxn id="51" idx="3"/>
            <a:endCxn id="48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F3AF1FEA-231E-B343-881C-8EF155F00BE3}"/>
              </a:ext>
            </a:extLst>
          </p:cNvPr>
          <p:cNvCxnSpPr>
            <a:cxnSpLocks/>
            <a:stCxn id="54" idx="4"/>
            <a:endCxn id="51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E715D1B3-035E-C843-A09D-CBE97EFDD29F}"/>
              </a:ext>
            </a:extLst>
          </p:cNvPr>
          <p:cNvCxnSpPr>
            <a:cxnSpLocks/>
            <a:stCxn id="57" idx="1"/>
            <a:endCxn id="54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3843A261-6B97-DC4A-B227-5080E096B804}"/>
              </a:ext>
            </a:extLst>
          </p:cNvPr>
          <p:cNvCxnSpPr>
            <a:cxnSpLocks/>
            <a:stCxn id="57" idx="6"/>
            <a:endCxn id="59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C4E60A31-C73D-3243-B9C6-EA9CD816099E}"/>
              </a:ext>
            </a:extLst>
          </p:cNvPr>
          <p:cNvCxnSpPr>
            <a:cxnSpLocks/>
            <a:stCxn id="59" idx="7"/>
            <a:endCxn id="55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/楕円 10">
            <a:extLst>
              <a:ext uri="{FF2B5EF4-FFF2-40B4-BE49-F238E27FC236}">
                <a16:creationId xmlns:a16="http://schemas.microsoft.com/office/drawing/2014/main" id="{BBDEF362-60CB-BF42-816A-6900D8B170AF}"/>
              </a:ext>
            </a:extLst>
          </p:cNvPr>
          <p:cNvSpPr/>
          <p:nvPr/>
        </p:nvSpPr>
        <p:spPr>
          <a:xfrm>
            <a:off x="6653521" y="1118616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>
            <a:extLst>
              <a:ext uri="{FF2B5EF4-FFF2-40B4-BE49-F238E27FC236}">
                <a16:creationId xmlns:a16="http://schemas.microsoft.com/office/drawing/2014/main" id="{2DFE8890-DF74-4C45-99B2-49F6C84547DD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4F5D6A7A-CE14-0341-B525-A9702B466EC1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B3597C43-6BA7-4F4D-A24C-32D4199BB040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8D64B4D1-895D-A343-9E47-34ACB3E89738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603098CB-044E-E847-B6B4-1262D9D12708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F253E9A5-2E0B-AD4C-9348-352498BB32B1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6847C92D-7FB2-D348-85CE-32E4C23B5E35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D396542A-AA4D-BF42-B356-CF88AC1F9F8E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8506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サイクル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lnSpc>
                    <a:spcPts val="800"/>
                  </a:lnSpc>
                  <a:buNone/>
                </a:pPr>
                <a:endParaRPr lang="en-US" altLang="ja-JP" sz="2000" dirty="0">
                  <a:latin typeface="+mn-ea"/>
                </a:endParaRPr>
              </a:p>
              <a:p>
                <a:r>
                  <a:rPr lang="ja-JP" altLang="en-US" sz="2000">
                    <a:latin typeface="+mn-ea"/>
                  </a:rPr>
                  <a:t>サイクルでは</a:t>
                </a:r>
                <a:r>
                  <a:rPr lang="en-US" altLang="ja-JP" sz="2000" dirty="0">
                    <a:latin typeface="+mn-ea"/>
                  </a:rPr>
                  <a:t> </a:t>
                </a:r>
                <a:r>
                  <a:rPr lang="en-US" altLang="ja-JP" sz="2000" dirty="0"/>
                  <a:t>no-instance </a:t>
                </a:r>
                <a:r>
                  <a:rPr lang="ja-JP" altLang="en-US" sz="2000"/>
                  <a:t>も存在する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⇔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かつ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/楕円 33">
            <a:extLst>
              <a:ext uri="{FF2B5EF4-FFF2-40B4-BE49-F238E27FC236}">
                <a16:creationId xmlns:a16="http://schemas.microsoft.com/office/drawing/2014/main" id="{6D403DA5-3E88-F947-A55B-591515A83693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1B842D95-EAEB-494E-B2E7-4A970DFF65F8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A7F6486-8322-5748-8F9B-A43EF76D7FEF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A7F6486-8322-5748-8F9B-A43EF76D7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03E546A-B2E4-A54D-AEFE-51BD750029CC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03E546A-B2E4-A54D-AEFE-51BD75002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023CD7-9089-BA43-894E-42F9D4D04FE1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023CD7-9089-BA43-894E-42F9D4D04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A0C1A2CD-8DF3-5140-9D33-403CB0BA3FA3}"/>
              </a:ext>
            </a:extLst>
          </p:cNvPr>
          <p:cNvCxnSpPr>
            <a:cxnSpLocks/>
            <a:stCxn id="48" idx="7"/>
            <a:endCxn id="11" idx="7"/>
          </p:cNvCxnSpPr>
          <p:nvPr/>
        </p:nvCxnSpPr>
        <p:spPr>
          <a:xfrm flipV="1">
            <a:off x="6241714" y="1144976"/>
            <a:ext cx="565447" cy="2751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81EF9008-1142-0B4C-B83A-07DCF8C8DA1D}"/>
              </a:ext>
            </a:extLst>
          </p:cNvPr>
          <p:cNvCxnSpPr>
            <a:cxnSpLocks/>
            <a:stCxn id="11" idx="1"/>
            <a:endCxn id="50" idx="1"/>
          </p:cNvCxnSpPr>
          <p:nvPr/>
        </p:nvCxnSpPr>
        <p:spPr>
          <a:xfrm>
            <a:off x="6679881" y="1144976"/>
            <a:ext cx="562110" cy="2751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C8AE99A3-C757-1845-ADDC-0A714AD2C389}"/>
              </a:ext>
            </a:extLst>
          </p:cNvPr>
          <p:cNvCxnSpPr>
            <a:cxnSpLocks/>
            <a:stCxn id="50" idx="5"/>
            <a:endCxn id="53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3A5C13AC-0A28-9F4E-8434-D86C286C9E88}"/>
              </a:ext>
            </a:extLst>
          </p:cNvPr>
          <p:cNvCxnSpPr>
            <a:cxnSpLocks/>
            <a:stCxn id="55" idx="4"/>
            <a:endCxn id="53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A0EC86BE-6101-B34C-8170-DFC3B242B358}"/>
              </a:ext>
            </a:extLst>
          </p:cNvPr>
          <p:cNvCxnSpPr>
            <a:cxnSpLocks/>
            <a:stCxn id="51" idx="3"/>
            <a:endCxn id="48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F3AF1FEA-231E-B343-881C-8EF155F00BE3}"/>
              </a:ext>
            </a:extLst>
          </p:cNvPr>
          <p:cNvCxnSpPr>
            <a:cxnSpLocks/>
            <a:stCxn id="54" idx="4"/>
            <a:endCxn id="51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E715D1B3-035E-C843-A09D-CBE97EFDD29F}"/>
              </a:ext>
            </a:extLst>
          </p:cNvPr>
          <p:cNvCxnSpPr>
            <a:cxnSpLocks/>
            <a:stCxn id="57" idx="1"/>
            <a:endCxn id="54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3843A261-6B97-DC4A-B227-5080E096B804}"/>
              </a:ext>
            </a:extLst>
          </p:cNvPr>
          <p:cNvCxnSpPr>
            <a:cxnSpLocks/>
            <a:stCxn id="57" idx="6"/>
            <a:endCxn id="59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C4E60A31-C73D-3243-B9C6-EA9CD816099E}"/>
              </a:ext>
            </a:extLst>
          </p:cNvPr>
          <p:cNvCxnSpPr>
            <a:cxnSpLocks/>
            <a:stCxn id="59" idx="7"/>
            <a:endCxn id="55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/楕円 10">
            <a:extLst>
              <a:ext uri="{FF2B5EF4-FFF2-40B4-BE49-F238E27FC236}">
                <a16:creationId xmlns:a16="http://schemas.microsoft.com/office/drawing/2014/main" id="{BBDEF362-60CB-BF42-816A-6900D8B170AF}"/>
              </a:ext>
            </a:extLst>
          </p:cNvPr>
          <p:cNvSpPr/>
          <p:nvPr/>
        </p:nvSpPr>
        <p:spPr>
          <a:xfrm>
            <a:off x="6653521" y="1118616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>
            <a:extLst>
              <a:ext uri="{FF2B5EF4-FFF2-40B4-BE49-F238E27FC236}">
                <a16:creationId xmlns:a16="http://schemas.microsoft.com/office/drawing/2014/main" id="{2DFE8890-DF74-4C45-99B2-49F6C84547DD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4F5D6A7A-CE14-0341-B525-A9702B466EC1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B3597C43-6BA7-4F4D-A24C-32D4199BB040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8D64B4D1-895D-A343-9E47-34ACB3E89738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603098CB-044E-E847-B6B4-1262D9D12708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F253E9A5-2E0B-AD4C-9348-352498BB32B1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6847C92D-7FB2-D348-85CE-32E4C23B5E35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D396542A-AA4D-BF42-B356-CF88AC1F9F8E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0508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サイクル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lnSpc>
                    <a:spcPts val="800"/>
                  </a:lnSpc>
                  <a:buNone/>
                </a:pPr>
                <a:endParaRPr lang="en-US" altLang="ja-JP" sz="2000" dirty="0">
                  <a:latin typeface="+mn-ea"/>
                </a:endParaRPr>
              </a:p>
              <a:p>
                <a:r>
                  <a:rPr lang="ja-JP" altLang="en-US" sz="2000">
                    <a:latin typeface="+mn-ea"/>
                  </a:rPr>
                  <a:t>サイクルでは</a:t>
                </a:r>
                <a:r>
                  <a:rPr lang="en-US" altLang="ja-JP" sz="2000" dirty="0">
                    <a:latin typeface="+mn-ea"/>
                  </a:rPr>
                  <a:t> </a:t>
                </a:r>
                <a:r>
                  <a:rPr lang="en-US" altLang="ja-JP" sz="2000" dirty="0"/>
                  <a:t>no-instance </a:t>
                </a:r>
                <a:r>
                  <a:rPr lang="ja-JP" altLang="en-US" sz="2000"/>
                  <a:t>も存在する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⇔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かつ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endParaRPr lang="en-US" altLang="ja-JP" sz="2000" dirty="0"/>
              </a:p>
              <a:p>
                <a:r>
                  <a:rPr lang="en-US" altLang="ja-JP" sz="2000" dirty="0"/>
                  <a:t>TJ </a:t>
                </a:r>
                <a:r>
                  <a:rPr lang="ja-JP" altLang="en-US" sz="2000"/>
                  <a:t>と</a:t>
                </a:r>
                <a:r>
                  <a:rPr lang="en-US" altLang="ja-JP" sz="2000" dirty="0"/>
                  <a:t> TS: </a:t>
                </a:r>
                <a:r>
                  <a:rPr lang="ja-JP" altLang="en-US" sz="2000"/>
                  <a:t>上の</a:t>
                </a:r>
                <a:r>
                  <a:rPr lang="en-US" altLang="ja-JP" sz="2000" dirty="0"/>
                  <a:t> no-instance </a:t>
                </a:r>
                <a:r>
                  <a:rPr lang="ja-JP" altLang="en-US" sz="2000"/>
                  <a:t>以外であれば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のとき遷移可能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/楕円 33">
            <a:extLst>
              <a:ext uri="{FF2B5EF4-FFF2-40B4-BE49-F238E27FC236}">
                <a16:creationId xmlns:a16="http://schemas.microsoft.com/office/drawing/2014/main" id="{6D403DA5-3E88-F947-A55B-591515A83693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1B842D95-EAEB-494E-B2E7-4A970DFF65F8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A7F6486-8322-5748-8F9B-A43EF76D7FEF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A7F6486-8322-5748-8F9B-A43EF76D7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03E546A-B2E4-A54D-AEFE-51BD750029CC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03E546A-B2E4-A54D-AEFE-51BD75002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023CD7-9089-BA43-894E-42F9D4D04FE1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023CD7-9089-BA43-894E-42F9D4D04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A0C1A2CD-8DF3-5140-9D33-403CB0BA3FA3}"/>
              </a:ext>
            </a:extLst>
          </p:cNvPr>
          <p:cNvCxnSpPr>
            <a:cxnSpLocks/>
            <a:stCxn id="48" idx="7"/>
            <a:endCxn id="11" idx="7"/>
          </p:cNvCxnSpPr>
          <p:nvPr/>
        </p:nvCxnSpPr>
        <p:spPr>
          <a:xfrm flipV="1">
            <a:off x="6241714" y="1144976"/>
            <a:ext cx="565447" cy="2751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81EF9008-1142-0B4C-B83A-07DCF8C8DA1D}"/>
              </a:ext>
            </a:extLst>
          </p:cNvPr>
          <p:cNvCxnSpPr>
            <a:cxnSpLocks/>
            <a:stCxn id="11" idx="1"/>
            <a:endCxn id="50" idx="1"/>
          </p:cNvCxnSpPr>
          <p:nvPr/>
        </p:nvCxnSpPr>
        <p:spPr>
          <a:xfrm>
            <a:off x="6679881" y="1144976"/>
            <a:ext cx="562110" cy="2751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C8AE99A3-C757-1845-ADDC-0A714AD2C389}"/>
              </a:ext>
            </a:extLst>
          </p:cNvPr>
          <p:cNvCxnSpPr>
            <a:cxnSpLocks/>
            <a:stCxn id="50" idx="5"/>
            <a:endCxn id="53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3A5C13AC-0A28-9F4E-8434-D86C286C9E88}"/>
              </a:ext>
            </a:extLst>
          </p:cNvPr>
          <p:cNvCxnSpPr>
            <a:cxnSpLocks/>
            <a:stCxn id="55" idx="4"/>
            <a:endCxn id="53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A0EC86BE-6101-B34C-8170-DFC3B242B358}"/>
              </a:ext>
            </a:extLst>
          </p:cNvPr>
          <p:cNvCxnSpPr>
            <a:cxnSpLocks/>
            <a:stCxn id="51" idx="3"/>
            <a:endCxn id="48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F3AF1FEA-231E-B343-881C-8EF155F00BE3}"/>
              </a:ext>
            </a:extLst>
          </p:cNvPr>
          <p:cNvCxnSpPr>
            <a:cxnSpLocks/>
            <a:stCxn id="54" idx="4"/>
            <a:endCxn id="51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E715D1B3-035E-C843-A09D-CBE97EFDD29F}"/>
              </a:ext>
            </a:extLst>
          </p:cNvPr>
          <p:cNvCxnSpPr>
            <a:cxnSpLocks/>
            <a:stCxn id="57" idx="1"/>
            <a:endCxn id="54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3843A261-6B97-DC4A-B227-5080E096B804}"/>
              </a:ext>
            </a:extLst>
          </p:cNvPr>
          <p:cNvCxnSpPr>
            <a:cxnSpLocks/>
            <a:stCxn id="57" idx="6"/>
            <a:endCxn id="59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C4E60A31-C73D-3243-B9C6-EA9CD816099E}"/>
              </a:ext>
            </a:extLst>
          </p:cNvPr>
          <p:cNvCxnSpPr>
            <a:cxnSpLocks/>
            <a:stCxn id="59" idx="7"/>
            <a:endCxn id="55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/楕円 10">
            <a:extLst>
              <a:ext uri="{FF2B5EF4-FFF2-40B4-BE49-F238E27FC236}">
                <a16:creationId xmlns:a16="http://schemas.microsoft.com/office/drawing/2014/main" id="{BBDEF362-60CB-BF42-816A-6900D8B170AF}"/>
              </a:ext>
            </a:extLst>
          </p:cNvPr>
          <p:cNvSpPr/>
          <p:nvPr/>
        </p:nvSpPr>
        <p:spPr>
          <a:xfrm>
            <a:off x="6653521" y="1118616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>
            <a:extLst>
              <a:ext uri="{FF2B5EF4-FFF2-40B4-BE49-F238E27FC236}">
                <a16:creationId xmlns:a16="http://schemas.microsoft.com/office/drawing/2014/main" id="{2DFE8890-DF74-4C45-99B2-49F6C84547DD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4F5D6A7A-CE14-0341-B525-A9702B466EC1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B3597C43-6BA7-4F4D-A24C-32D4199BB040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8D64B4D1-895D-A343-9E47-34ACB3E89738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603098CB-044E-E847-B6B4-1262D9D12708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F253E9A5-2E0B-AD4C-9348-352498BB32B1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6847C92D-7FB2-D348-85CE-32E4C23B5E35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D396542A-AA4D-BF42-B356-CF88AC1F9F8E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358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-path vertex cover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 l="-1447" t="-8219" b="-178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4820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サイクル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lnSpc>
                    <a:spcPts val="800"/>
                  </a:lnSpc>
                  <a:buNone/>
                </a:pPr>
                <a:endParaRPr lang="en-US" altLang="ja-JP" sz="2000" dirty="0">
                  <a:latin typeface="+mn-ea"/>
                </a:endParaRPr>
              </a:p>
              <a:p>
                <a:r>
                  <a:rPr lang="ja-JP" altLang="en-US" sz="2000">
                    <a:latin typeface="+mn-ea"/>
                  </a:rPr>
                  <a:t>サイクルでは</a:t>
                </a:r>
                <a:r>
                  <a:rPr lang="en-US" altLang="ja-JP" sz="2000" dirty="0">
                    <a:latin typeface="+mn-ea"/>
                  </a:rPr>
                  <a:t> </a:t>
                </a:r>
                <a:r>
                  <a:rPr lang="en-US" altLang="ja-JP" sz="2000" dirty="0"/>
                  <a:t>no-instance </a:t>
                </a:r>
                <a:r>
                  <a:rPr lang="ja-JP" altLang="en-US" sz="2000"/>
                  <a:t>も存在する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⇔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かつ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endParaRPr lang="en-US" altLang="ja-JP" sz="2000" dirty="0"/>
              </a:p>
              <a:p>
                <a:r>
                  <a:rPr lang="en-US" altLang="ja-JP" sz="2000" dirty="0"/>
                  <a:t>TJ </a:t>
                </a:r>
                <a:r>
                  <a:rPr lang="ja-JP" altLang="en-US" sz="2000"/>
                  <a:t>と</a:t>
                </a:r>
                <a:r>
                  <a:rPr lang="en-US" altLang="ja-JP" sz="2000" dirty="0"/>
                  <a:t> TS: </a:t>
                </a:r>
                <a:r>
                  <a:rPr lang="ja-JP" altLang="en-US" sz="2000"/>
                  <a:t>上の</a:t>
                </a:r>
                <a:r>
                  <a:rPr lang="en-US" altLang="ja-JP" sz="2000" dirty="0"/>
                  <a:t> no-instance </a:t>
                </a:r>
                <a:r>
                  <a:rPr lang="ja-JP" altLang="en-US" sz="2000"/>
                  <a:t>以外であれば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のとき遷移可能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上の条件以外では左右どちらかに動けるトークンが必ず存在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/楕円 33">
            <a:extLst>
              <a:ext uri="{FF2B5EF4-FFF2-40B4-BE49-F238E27FC236}">
                <a16:creationId xmlns:a16="http://schemas.microsoft.com/office/drawing/2014/main" id="{6D403DA5-3E88-F947-A55B-591515A83693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1B842D95-EAEB-494E-B2E7-4A970DFF65F8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A7F6486-8322-5748-8F9B-A43EF76D7FEF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A7F6486-8322-5748-8F9B-A43EF76D7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03E546A-B2E4-A54D-AEFE-51BD750029CC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03E546A-B2E4-A54D-AEFE-51BD75002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023CD7-9089-BA43-894E-42F9D4D04FE1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023CD7-9089-BA43-894E-42F9D4D04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A0C1A2CD-8DF3-5140-9D33-403CB0BA3FA3}"/>
              </a:ext>
            </a:extLst>
          </p:cNvPr>
          <p:cNvCxnSpPr>
            <a:cxnSpLocks/>
            <a:stCxn id="48" idx="7"/>
            <a:endCxn id="11" idx="7"/>
          </p:cNvCxnSpPr>
          <p:nvPr/>
        </p:nvCxnSpPr>
        <p:spPr>
          <a:xfrm flipV="1">
            <a:off x="6241714" y="1144976"/>
            <a:ext cx="565447" cy="2751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81EF9008-1142-0B4C-B83A-07DCF8C8DA1D}"/>
              </a:ext>
            </a:extLst>
          </p:cNvPr>
          <p:cNvCxnSpPr>
            <a:cxnSpLocks/>
            <a:stCxn id="11" idx="1"/>
            <a:endCxn id="50" idx="1"/>
          </p:cNvCxnSpPr>
          <p:nvPr/>
        </p:nvCxnSpPr>
        <p:spPr>
          <a:xfrm>
            <a:off x="6679881" y="1144976"/>
            <a:ext cx="562110" cy="2751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C8AE99A3-C757-1845-ADDC-0A714AD2C389}"/>
              </a:ext>
            </a:extLst>
          </p:cNvPr>
          <p:cNvCxnSpPr>
            <a:cxnSpLocks/>
            <a:stCxn id="50" idx="5"/>
            <a:endCxn id="53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3A5C13AC-0A28-9F4E-8434-D86C286C9E88}"/>
              </a:ext>
            </a:extLst>
          </p:cNvPr>
          <p:cNvCxnSpPr>
            <a:cxnSpLocks/>
            <a:stCxn id="55" idx="4"/>
            <a:endCxn id="53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A0EC86BE-6101-B34C-8170-DFC3B242B358}"/>
              </a:ext>
            </a:extLst>
          </p:cNvPr>
          <p:cNvCxnSpPr>
            <a:cxnSpLocks/>
            <a:stCxn id="51" idx="3"/>
            <a:endCxn id="48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F3AF1FEA-231E-B343-881C-8EF155F00BE3}"/>
              </a:ext>
            </a:extLst>
          </p:cNvPr>
          <p:cNvCxnSpPr>
            <a:cxnSpLocks/>
            <a:stCxn id="54" idx="4"/>
            <a:endCxn id="51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E715D1B3-035E-C843-A09D-CBE97EFDD29F}"/>
              </a:ext>
            </a:extLst>
          </p:cNvPr>
          <p:cNvCxnSpPr>
            <a:cxnSpLocks/>
            <a:stCxn id="57" idx="1"/>
            <a:endCxn id="54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3843A261-6B97-DC4A-B227-5080E096B804}"/>
              </a:ext>
            </a:extLst>
          </p:cNvPr>
          <p:cNvCxnSpPr>
            <a:cxnSpLocks/>
            <a:stCxn id="57" idx="6"/>
            <a:endCxn id="59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C4E60A31-C73D-3243-B9C6-EA9CD816099E}"/>
              </a:ext>
            </a:extLst>
          </p:cNvPr>
          <p:cNvCxnSpPr>
            <a:cxnSpLocks/>
            <a:stCxn id="59" idx="7"/>
            <a:endCxn id="55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/楕円 10">
            <a:extLst>
              <a:ext uri="{FF2B5EF4-FFF2-40B4-BE49-F238E27FC236}">
                <a16:creationId xmlns:a16="http://schemas.microsoft.com/office/drawing/2014/main" id="{BBDEF362-60CB-BF42-816A-6900D8B170AF}"/>
              </a:ext>
            </a:extLst>
          </p:cNvPr>
          <p:cNvSpPr/>
          <p:nvPr/>
        </p:nvSpPr>
        <p:spPr>
          <a:xfrm>
            <a:off x="6653521" y="1118616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>
            <a:extLst>
              <a:ext uri="{FF2B5EF4-FFF2-40B4-BE49-F238E27FC236}">
                <a16:creationId xmlns:a16="http://schemas.microsoft.com/office/drawing/2014/main" id="{2DFE8890-DF74-4C45-99B2-49F6C84547DD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4F5D6A7A-CE14-0341-B525-A9702B466EC1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B3597C43-6BA7-4F4D-A24C-32D4199BB040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8D64B4D1-895D-A343-9E47-34ACB3E89738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603098CB-044E-E847-B6B4-1262D9D12708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F253E9A5-2E0B-AD4C-9348-352498BB32B1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6847C92D-7FB2-D348-85CE-32E4C23B5E35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D396542A-AA4D-BF42-B356-CF88AC1F9F8E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6187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サイクル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lnSpc>
                    <a:spcPts val="800"/>
                  </a:lnSpc>
                  <a:buNone/>
                </a:pPr>
                <a:endParaRPr lang="en-US" altLang="ja-JP" sz="2000" dirty="0">
                  <a:latin typeface="+mn-ea"/>
                </a:endParaRPr>
              </a:p>
              <a:p>
                <a:r>
                  <a:rPr lang="ja-JP" altLang="en-US" sz="2000">
                    <a:latin typeface="+mn-ea"/>
                  </a:rPr>
                  <a:t>サイクルでは</a:t>
                </a:r>
                <a:r>
                  <a:rPr lang="en-US" altLang="ja-JP" sz="2000" dirty="0">
                    <a:latin typeface="+mn-ea"/>
                  </a:rPr>
                  <a:t> </a:t>
                </a:r>
                <a:r>
                  <a:rPr lang="en-US" altLang="ja-JP" sz="2000" dirty="0"/>
                  <a:t>no-instance </a:t>
                </a:r>
                <a:r>
                  <a:rPr lang="ja-JP" altLang="en-US" sz="2000"/>
                  <a:t>も存在する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⇔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かつ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endParaRPr lang="en-US" altLang="ja-JP" sz="2000" dirty="0"/>
              </a:p>
              <a:p>
                <a:r>
                  <a:rPr lang="en-US" altLang="ja-JP" sz="2000" dirty="0"/>
                  <a:t>TJ </a:t>
                </a:r>
                <a:r>
                  <a:rPr lang="ja-JP" altLang="en-US" sz="2000"/>
                  <a:t>と</a:t>
                </a:r>
                <a:r>
                  <a:rPr lang="en-US" altLang="ja-JP" sz="2000" dirty="0"/>
                  <a:t> TS: </a:t>
                </a:r>
                <a:r>
                  <a:rPr lang="ja-JP" altLang="en-US" sz="2000"/>
                  <a:t>上の</a:t>
                </a:r>
                <a:r>
                  <a:rPr lang="en-US" altLang="ja-JP" sz="2000" dirty="0"/>
                  <a:t> no-instance </a:t>
                </a:r>
                <a:r>
                  <a:rPr lang="ja-JP" altLang="en-US" sz="2000"/>
                  <a:t>以外であれば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のとき遷移可能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上の条件以外では左右どちらかに動けるトークンが必ず存在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/楕円 33">
            <a:extLst>
              <a:ext uri="{FF2B5EF4-FFF2-40B4-BE49-F238E27FC236}">
                <a16:creationId xmlns:a16="http://schemas.microsoft.com/office/drawing/2014/main" id="{6D403DA5-3E88-F947-A55B-591515A83693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1B842D95-EAEB-494E-B2E7-4A970DFF65F8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A7F6486-8322-5748-8F9B-A43EF76D7FEF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A7F6486-8322-5748-8F9B-A43EF76D7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03E546A-B2E4-A54D-AEFE-51BD750029CC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03E546A-B2E4-A54D-AEFE-51BD75002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023CD7-9089-BA43-894E-42F9D4D04FE1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023CD7-9089-BA43-894E-42F9D4D04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C8AE99A3-C757-1845-ADDC-0A714AD2C389}"/>
              </a:ext>
            </a:extLst>
          </p:cNvPr>
          <p:cNvCxnSpPr>
            <a:cxnSpLocks/>
            <a:stCxn id="50" idx="5"/>
            <a:endCxn id="53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3A5C13AC-0A28-9F4E-8434-D86C286C9E88}"/>
              </a:ext>
            </a:extLst>
          </p:cNvPr>
          <p:cNvCxnSpPr>
            <a:cxnSpLocks/>
            <a:stCxn id="55" idx="4"/>
            <a:endCxn id="53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A0EC86BE-6101-B34C-8170-DFC3B242B358}"/>
              </a:ext>
            </a:extLst>
          </p:cNvPr>
          <p:cNvCxnSpPr>
            <a:cxnSpLocks/>
            <a:stCxn id="51" idx="3"/>
            <a:endCxn id="48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F3AF1FEA-231E-B343-881C-8EF155F00BE3}"/>
              </a:ext>
            </a:extLst>
          </p:cNvPr>
          <p:cNvCxnSpPr>
            <a:cxnSpLocks/>
            <a:stCxn id="54" idx="4"/>
            <a:endCxn id="51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E715D1B3-035E-C843-A09D-CBE97EFDD29F}"/>
              </a:ext>
            </a:extLst>
          </p:cNvPr>
          <p:cNvCxnSpPr>
            <a:cxnSpLocks/>
            <a:stCxn id="57" idx="1"/>
            <a:endCxn id="54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3843A261-6B97-DC4A-B227-5080E096B804}"/>
              </a:ext>
            </a:extLst>
          </p:cNvPr>
          <p:cNvCxnSpPr>
            <a:cxnSpLocks/>
            <a:stCxn id="57" idx="6"/>
            <a:endCxn id="59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C4E60A31-C73D-3243-B9C6-EA9CD816099E}"/>
              </a:ext>
            </a:extLst>
          </p:cNvPr>
          <p:cNvCxnSpPr>
            <a:cxnSpLocks/>
            <a:stCxn id="59" idx="7"/>
            <a:endCxn id="55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円/楕円 47">
            <a:extLst>
              <a:ext uri="{FF2B5EF4-FFF2-40B4-BE49-F238E27FC236}">
                <a16:creationId xmlns:a16="http://schemas.microsoft.com/office/drawing/2014/main" id="{2DFE8890-DF74-4C45-99B2-49F6C84547DD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4F5D6A7A-CE14-0341-B525-A9702B466EC1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B3597C43-6BA7-4F4D-A24C-32D4199BB040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8D64B4D1-895D-A343-9E47-34ACB3E89738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603098CB-044E-E847-B6B4-1262D9D12708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F253E9A5-2E0B-AD4C-9348-352498BB32B1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6847C92D-7FB2-D348-85CE-32E4C23B5E35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D396542A-AA4D-BF42-B356-CF88AC1F9F8E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A32AEA0F-841A-7C42-868A-5C73ED3CFA62}"/>
              </a:ext>
            </a:extLst>
          </p:cNvPr>
          <p:cNvCxnSpPr>
            <a:cxnSpLocks/>
            <a:stCxn id="48" idx="6"/>
            <a:endCxn id="50" idx="2"/>
          </p:cNvCxnSpPr>
          <p:nvPr/>
        </p:nvCxnSpPr>
        <p:spPr>
          <a:xfrm>
            <a:off x="6268074" y="1483733"/>
            <a:ext cx="9475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994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サイクル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lnSpc>
                    <a:spcPts val="800"/>
                  </a:lnSpc>
                  <a:buNone/>
                </a:pPr>
                <a:endParaRPr lang="en-US" altLang="ja-JP" sz="2000" dirty="0">
                  <a:latin typeface="+mn-ea"/>
                </a:endParaRPr>
              </a:p>
              <a:p>
                <a:r>
                  <a:rPr lang="ja-JP" altLang="en-US" sz="2000">
                    <a:latin typeface="+mn-ea"/>
                  </a:rPr>
                  <a:t>サイクルでは</a:t>
                </a:r>
                <a:r>
                  <a:rPr lang="en-US" altLang="ja-JP" sz="2000" dirty="0">
                    <a:latin typeface="+mn-ea"/>
                  </a:rPr>
                  <a:t> </a:t>
                </a:r>
                <a:r>
                  <a:rPr lang="en-US" altLang="ja-JP" sz="2000" dirty="0"/>
                  <a:t>no-instance </a:t>
                </a:r>
                <a:r>
                  <a:rPr lang="ja-JP" altLang="en-US" sz="2000"/>
                  <a:t>も存在する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⇔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かつ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endParaRPr lang="en-US" altLang="ja-JP" sz="2000" dirty="0"/>
              </a:p>
              <a:p>
                <a:r>
                  <a:rPr lang="en-US" altLang="ja-JP" sz="2000" dirty="0"/>
                  <a:t>TJ </a:t>
                </a:r>
                <a:r>
                  <a:rPr lang="ja-JP" altLang="en-US" sz="2000"/>
                  <a:t>と</a:t>
                </a:r>
                <a:r>
                  <a:rPr lang="en-US" altLang="ja-JP" sz="2000" dirty="0"/>
                  <a:t> TS: </a:t>
                </a:r>
                <a:r>
                  <a:rPr lang="ja-JP" altLang="en-US" sz="2000"/>
                  <a:t>上の</a:t>
                </a:r>
                <a:r>
                  <a:rPr lang="en-US" altLang="ja-JP" sz="2000" dirty="0"/>
                  <a:t> no-instance </a:t>
                </a:r>
                <a:r>
                  <a:rPr lang="ja-JP" altLang="en-US" sz="2000"/>
                  <a:t>以外であれば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のとき遷移可能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上の条件以外では左右どちらかに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動けるトークン</a:t>
                </a:r>
                <a:r>
                  <a:rPr lang="ja-JP" altLang="en-US" sz="2000"/>
                  <a:t>が必ず存在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/楕円 33">
            <a:extLst>
              <a:ext uri="{FF2B5EF4-FFF2-40B4-BE49-F238E27FC236}">
                <a16:creationId xmlns:a16="http://schemas.microsoft.com/office/drawing/2014/main" id="{6D403DA5-3E88-F947-A55B-591515A83693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1B842D95-EAEB-494E-B2E7-4A970DFF65F8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A7F6486-8322-5748-8F9B-A43EF76D7FEF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A7F6486-8322-5748-8F9B-A43EF76D7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03E546A-B2E4-A54D-AEFE-51BD750029CC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03E546A-B2E4-A54D-AEFE-51BD75002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023CD7-9089-BA43-894E-42F9D4D04FE1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023CD7-9089-BA43-894E-42F9D4D04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C8AE99A3-C757-1845-ADDC-0A714AD2C389}"/>
              </a:ext>
            </a:extLst>
          </p:cNvPr>
          <p:cNvCxnSpPr>
            <a:cxnSpLocks/>
            <a:stCxn id="50" idx="5"/>
            <a:endCxn id="53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3A5C13AC-0A28-9F4E-8434-D86C286C9E88}"/>
              </a:ext>
            </a:extLst>
          </p:cNvPr>
          <p:cNvCxnSpPr>
            <a:cxnSpLocks/>
            <a:stCxn id="55" idx="4"/>
            <a:endCxn id="53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A0EC86BE-6101-B34C-8170-DFC3B242B358}"/>
              </a:ext>
            </a:extLst>
          </p:cNvPr>
          <p:cNvCxnSpPr>
            <a:cxnSpLocks/>
            <a:stCxn id="51" idx="3"/>
            <a:endCxn id="48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F3AF1FEA-231E-B343-881C-8EF155F00BE3}"/>
              </a:ext>
            </a:extLst>
          </p:cNvPr>
          <p:cNvCxnSpPr>
            <a:cxnSpLocks/>
            <a:stCxn id="54" idx="4"/>
            <a:endCxn id="51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E715D1B3-035E-C843-A09D-CBE97EFDD29F}"/>
              </a:ext>
            </a:extLst>
          </p:cNvPr>
          <p:cNvCxnSpPr>
            <a:cxnSpLocks/>
            <a:stCxn id="57" idx="1"/>
            <a:endCxn id="54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3843A261-6B97-DC4A-B227-5080E096B804}"/>
              </a:ext>
            </a:extLst>
          </p:cNvPr>
          <p:cNvCxnSpPr>
            <a:cxnSpLocks/>
            <a:stCxn id="57" idx="6"/>
            <a:endCxn id="59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C4E60A31-C73D-3243-B9C6-EA9CD816099E}"/>
              </a:ext>
            </a:extLst>
          </p:cNvPr>
          <p:cNvCxnSpPr>
            <a:cxnSpLocks/>
            <a:stCxn id="59" idx="7"/>
            <a:endCxn id="55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円/楕円 47">
            <a:extLst>
              <a:ext uri="{FF2B5EF4-FFF2-40B4-BE49-F238E27FC236}">
                <a16:creationId xmlns:a16="http://schemas.microsoft.com/office/drawing/2014/main" id="{2DFE8890-DF74-4C45-99B2-49F6C84547DD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4F5D6A7A-CE14-0341-B525-A9702B466EC1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B3597C43-6BA7-4F4D-A24C-32D4199BB040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8D64B4D1-895D-A343-9E47-34ACB3E89738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603098CB-044E-E847-B6B4-1262D9D12708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F253E9A5-2E0B-AD4C-9348-352498BB32B1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6847C92D-7FB2-D348-85CE-32E4C23B5E35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D396542A-AA4D-BF42-B356-CF88AC1F9F8E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A32AEA0F-841A-7C42-868A-5C73ED3CFA62}"/>
              </a:ext>
            </a:extLst>
          </p:cNvPr>
          <p:cNvCxnSpPr>
            <a:cxnSpLocks/>
            <a:stCxn id="48" idx="6"/>
            <a:endCxn id="50" idx="2"/>
          </p:cNvCxnSpPr>
          <p:nvPr/>
        </p:nvCxnSpPr>
        <p:spPr>
          <a:xfrm>
            <a:off x="6268074" y="1483733"/>
            <a:ext cx="9475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653E7B02-46F3-C64D-8984-4705A6C9327D}"/>
              </a:ext>
            </a:extLst>
          </p:cNvPr>
          <p:cNvCxnSpPr>
            <a:cxnSpLocks/>
          </p:cNvCxnSpPr>
          <p:nvPr/>
        </p:nvCxnSpPr>
        <p:spPr>
          <a:xfrm flipH="1" flipV="1">
            <a:off x="5829581" y="2176272"/>
            <a:ext cx="143703" cy="1362456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487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サイクル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lnSpc>
                    <a:spcPts val="800"/>
                  </a:lnSpc>
                  <a:buNone/>
                </a:pPr>
                <a:endParaRPr lang="en-US" altLang="ja-JP" sz="2000" dirty="0">
                  <a:latin typeface="+mn-ea"/>
                </a:endParaRPr>
              </a:p>
              <a:p>
                <a:r>
                  <a:rPr lang="ja-JP" altLang="en-US" sz="2000">
                    <a:latin typeface="+mn-ea"/>
                  </a:rPr>
                  <a:t>サイクルでは</a:t>
                </a:r>
                <a:r>
                  <a:rPr lang="en-US" altLang="ja-JP" sz="2000" dirty="0">
                    <a:latin typeface="+mn-ea"/>
                  </a:rPr>
                  <a:t> </a:t>
                </a:r>
                <a:r>
                  <a:rPr lang="en-US" altLang="ja-JP" sz="2000" dirty="0"/>
                  <a:t>no-instance </a:t>
                </a:r>
                <a:r>
                  <a:rPr lang="ja-JP" altLang="en-US" sz="2000"/>
                  <a:t>も存在する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⇔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かつ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endParaRPr lang="en-US" altLang="ja-JP" sz="2000" dirty="0"/>
              </a:p>
              <a:p>
                <a:r>
                  <a:rPr lang="en-US" altLang="ja-JP" sz="2000" dirty="0"/>
                  <a:t>TJ </a:t>
                </a:r>
                <a:r>
                  <a:rPr lang="ja-JP" altLang="en-US" sz="2000"/>
                  <a:t>と</a:t>
                </a:r>
                <a:r>
                  <a:rPr lang="en-US" altLang="ja-JP" sz="2000" dirty="0"/>
                  <a:t> TS: </a:t>
                </a:r>
                <a:r>
                  <a:rPr lang="ja-JP" altLang="en-US" sz="2000"/>
                  <a:t>上の</a:t>
                </a:r>
                <a:r>
                  <a:rPr lang="en-US" altLang="ja-JP" sz="2000" dirty="0"/>
                  <a:t> no-instance </a:t>
                </a:r>
                <a:r>
                  <a:rPr lang="ja-JP" altLang="en-US" sz="2000"/>
                  <a:t>以外であれば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のとき遷移可能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上の条件以外では左右どちらかに動けるトークンが必ず存在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/楕円 33">
            <a:extLst>
              <a:ext uri="{FF2B5EF4-FFF2-40B4-BE49-F238E27FC236}">
                <a16:creationId xmlns:a16="http://schemas.microsoft.com/office/drawing/2014/main" id="{6D403DA5-3E88-F947-A55B-591515A83693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1B842D95-EAEB-494E-B2E7-4A970DFF65F8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A7F6486-8322-5748-8F9B-A43EF76D7FEF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A7F6486-8322-5748-8F9B-A43EF76D7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03E546A-B2E4-A54D-AEFE-51BD750029CC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03E546A-B2E4-A54D-AEFE-51BD75002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023CD7-9089-BA43-894E-42F9D4D04FE1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023CD7-9089-BA43-894E-42F9D4D04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C8AE99A3-C757-1845-ADDC-0A714AD2C389}"/>
              </a:ext>
            </a:extLst>
          </p:cNvPr>
          <p:cNvCxnSpPr>
            <a:cxnSpLocks/>
            <a:stCxn id="50" idx="5"/>
            <a:endCxn id="53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3A5C13AC-0A28-9F4E-8434-D86C286C9E88}"/>
              </a:ext>
            </a:extLst>
          </p:cNvPr>
          <p:cNvCxnSpPr>
            <a:cxnSpLocks/>
            <a:stCxn id="55" idx="4"/>
            <a:endCxn id="53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A0EC86BE-6101-B34C-8170-DFC3B242B358}"/>
              </a:ext>
            </a:extLst>
          </p:cNvPr>
          <p:cNvCxnSpPr>
            <a:cxnSpLocks/>
            <a:stCxn id="51" idx="3"/>
            <a:endCxn id="48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F3AF1FEA-231E-B343-881C-8EF155F00BE3}"/>
              </a:ext>
            </a:extLst>
          </p:cNvPr>
          <p:cNvCxnSpPr>
            <a:cxnSpLocks/>
            <a:stCxn id="54" idx="4"/>
            <a:endCxn id="51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E715D1B3-035E-C843-A09D-CBE97EFDD29F}"/>
              </a:ext>
            </a:extLst>
          </p:cNvPr>
          <p:cNvCxnSpPr>
            <a:cxnSpLocks/>
            <a:stCxn id="57" idx="1"/>
            <a:endCxn id="54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3843A261-6B97-DC4A-B227-5080E096B804}"/>
              </a:ext>
            </a:extLst>
          </p:cNvPr>
          <p:cNvCxnSpPr>
            <a:cxnSpLocks/>
            <a:stCxn id="57" idx="6"/>
            <a:endCxn id="59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C4E60A31-C73D-3243-B9C6-EA9CD816099E}"/>
              </a:ext>
            </a:extLst>
          </p:cNvPr>
          <p:cNvCxnSpPr>
            <a:cxnSpLocks/>
            <a:stCxn id="59" idx="7"/>
            <a:endCxn id="55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円/楕円 47">
            <a:extLst>
              <a:ext uri="{FF2B5EF4-FFF2-40B4-BE49-F238E27FC236}">
                <a16:creationId xmlns:a16="http://schemas.microsoft.com/office/drawing/2014/main" id="{2DFE8890-DF74-4C45-99B2-49F6C84547DD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4F5D6A7A-CE14-0341-B525-A9702B466EC1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B3597C43-6BA7-4F4D-A24C-32D4199BB040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8D64B4D1-895D-A343-9E47-34ACB3E89738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603098CB-044E-E847-B6B4-1262D9D12708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F253E9A5-2E0B-AD4C-9348-352498BB32B1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6847C92D-7FB2-D348-85CE-32E4C23B5E35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D396542A-AA4D-BF42-B356-CF88AC1F9F8E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A32AEA0F-841A-7C42-868A-5C73ED3CFA62}"/>
              </a:ext>
            </a:extLst>
          </p:cNvPr>
          <p:cNvCxnSpPr>
            <a:cxnSpLocks/>
            <a:stCxn id="48" idx="6"/>
            <a:endCxn id="50" idx="2"/>
          </p:cNvCxnSpPr>
          <p:nvPr/>
        </p:nvCxnSpPr>
        <p:spPr>
          <a:xfrm>
            <a:off x="6268074" y="1483733"/>
            <a:ext cx="9475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右矢印 5">
            <a:extLst>
              <a:ext uri="{FF2B5EF4-FFF2-40B4-BE49-F238E27FC236}">
                <a16:creationId xmlns:a16="http://schemas.microsoft.com/office/drawing/2014/main" id="{FF6FD4A1-C252-3942-9529-03F4DDBF4D7F}"/>
              </a:ext>
            </a:extLst>
          </p:cNvPr>
          <p:cNvSpPr/>
          <p:nvPr/>
        </p:nvSpPr>
        <p:spPr>
          <a:xfrm rot="4281006">
            <a:off x="5496128" y="2248661"/>
            <a:ext cx="557713" cy="168831"/>
          </a:xfrm>
          <a:prstGeom prst="rightArrow">
            <a:avLst>
              <a:gd name="adj1" fmla="val 34749"/>
              <a:gd name="adj2" fmla="val 80501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9583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サイクル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lnSpc>
                    <a:spcPts val="800"/>
                  </a:lnSpc>
                  <a:buNone/>
                </a:pPr>
                <a:endParaRPr lang="en-US" altLang="ja-JP" sz="2000" dirty="0">
                  <a:latin typeface="+mn-ea"/>
                </a:endParaRPr>
              </a:p>
              <a:p>
                <a:r>
                  <a:rPr lang="ja-JP" altLang="en-US" sz="2000">
                    <a:latin typeface="+mn-ea"/>
                  </a:rPr>
                  <a:t>サイクルでは</a:t>
                </a:r>
                <a:r>
                  <a:rPr lang="en-US" altLang="ja-JP" sz="2000" dirty="0">
                    <a:latin typeface="+mn-ea"/>
                  </a:rPr>
                  <a:t> </a:t>
                </a:r>
                <a:r>
                  <a:rPr lang="en-US" altLang="ja-JP" sz="2000" dirty="0"/>
                  <a:t>no-instance </a:t>
                </a:r>
                <a:r>
                  <a:rPr lang="ja-JP" altLang="en-US" sz="2000"/>
                  <a:t>も存在する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⇔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かつ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endParaRPr lang="en-US" altLang="ja-JP" sz="2000" dirty="0"/>
              </a:p>
              <a:p>
                <a:r>
                  <a:rPr lang="en-US" altLang="ja-JP" sz="2000" dirty="0"/>
                  <a:t>TJ </a:t>
                </a:r>
                <a:r>
                  <a:rPr lang="ja-JP" altLang="en-US" sz="2000"/>
                  <a:t>と</a:t>
                </a:r>
                <a:r>
                  <a:rPr lang="en-US" altLang="ja-JP" sz="2000" dirty="0"/>
                  <a:t> TS: </a:t>
                </a:r>
                <a:r>
                  <a:rPr lang="ja-JP" altLang="en-US" sz="2000"/>
                  <a:t>上の</a:t>
                </a:r>
                <a:r>
                  <a:rPr lang="en-US" altLang="ja-JP" sz="2000" dirty="0"/>
                  <a:t> no-instance </a:t>
                </a:r>
                <a:r>
                  <a:rPr lang="ja-JP" altLang="en-US" sz="2000"/>
                  <a:t>以外であれば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のとき遷移可能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上の条件以外では左右どちらかに動けるトークンが必ず存在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→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動かした方向に全て</a:t>
                </a:r>
                <a:r>
                  <a:rPr lang="en-US" altLang="ja-JP" sz="2000" dirty="0"/>
                  <a:t> 1 </a:t>
                </a:r>
                <a:r>
                  <a:rPr lang="ja-JP" altLang="en-US" sz="2000"/>
                  <a:t>つずつ回転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円/楕円 63">
            <a:extLst>
              <a:ext uri="{FF2B5EF4-FFF2-40B4-BE49-F238E27FC236}">
                <a16:creationId xmlns:a16="http://schemas.microsoft.com/office/drawing/2014/main" id="{4F2EAF46-9392-9342-8BCC-01331FBCFE0F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>
            <a:extLst>
              <a:ext uri="{FF2B5EF4-FFF2-40B4-BE49-F238E27FC236}">
                <a16:creationId xmlns:a16="http://schemas.microsoft.com/office/drawing/2014/main" id="{5ABD266B-BB4E-6540-B998-07C2101F1033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D5AC39C2-E03C-2946-90BB-718781F27988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D5AC39C2-E03C-2946-90BB-718781F27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E724DC91-F510-EB4E-9C23-A23069AE720F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E724DC91-F510-EB4E-9C23-A23069AE7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D990A533-B2B5-8A44-AE9E-093BE5029377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D990A533-B2B5-8A44-AE9E-093BE5029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1A0C5E41-52B8-0E4C-86F5-B1A643DC49E2}"/>
              </a:ext>
            </a:extLst>
          </p:cNvPr>
          <p:cNvCxnSpPr>
            <a:cxnSpLocks/>
            <a:stCxn id="82" idx="5"/>
            <a:endCxn id="85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C51AAEDC-5B2E-CA44-B269-5605E0F088DA}"/>
              </a:ext>
            </a:extLst>
          </p:cNvPr>
          <p:cNvCxnSpPr>
            <a:cxnSpLocks/>
            <a:stCxn id="88" idx="4"/>
            <a:endCxn id="85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325E8837-9858-E748-B0AC-2412DE99C53C}"/>
              </a:ext>
            </a:extLst>
          </p:cNvPr>
          <p:cNvCxnSpPr>
            <a:cxnSpLocks/>
            <a:stCxn id="83" idx="3"/>
            <a:endCxn id="81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CF54B9EC-C8B7-5642-849F-8E8F0532BD30}"/>
              </a:ext>
            </a:extLst>
          </p:cNvPr>
          <p:cNvCxnSpPr>
            <a:cxnSpLocks/>
            <a:stCxn id="86" idx="4"/>
            <a:endCxn id="83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66813CEB-D4FD-A243-B05B-BCB3F16DC15A}"/>
              </a:ext>
            </a:extLst>
          </p:cNvPr>
          <p:cNvCxnSpPr>
            <a:cxnSpLocks/>
            <a:stCxn id="89" idx="1"/>
            <a:endCxn id="86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F8D68F9D-3EF9-5F41-BC8F-3FA3E5DB00B8}"/>
              </a:ext>
            </a:extLst>
          </p:cNvPr>
          <p:cNvCxnSpPr>
            <a:cxnSpLocks/>
            <a:stCxn id="89" idx="6"/>
            <a:endCxn id="90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EAA4E1DD-2B81-CC48-B1D0-8BB4C7090C63}"/>
              </a:ext>
            </a:extLst>
          </p:cNvPr>
          <p:cNvCxnSpPr>
            <a:cxnSpLocks/>
            <a:stCxn id="90" idx="7"/>
            <a:endCxn id="88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円/楕円 80">
            <a:extLst>
              <a:ext uri="{FF2B5EF4-FFF2-40B4-BE49-F238E27FC236}">
                <a16:creationId xmlns:a16="http://schemas.microsoft.com/office/drawing/2014/main" id="{979DE819-9EEC-194D-90A7-66ACC75D8C9D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>
            <a:extLst>
              <a:ext uri="{FF2B5EF4-FFF2-40B4-BE49-F238E27FC236}">
                <a16:creationId xmlns:a16="http://schemas.microsoft.com/office/drawing/2014/main" id="{45431846-8D29-9B4E-8B9B-8C2412D53ABB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>
            <a:extLst>
              <a:ext uri="{FF2B5EF4-FFF2-40B4-BE49-F238E27FC236}">
                <a16:creationId xmlns:a16="http://schemas.microsoft.com/office/drawing/2014/main" id="{BB62B122-AC94-004C-91DA-782C6BC07854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>
            <a:extLst>
              <a:ext uri="{FF2B5EF4-FFF2-40B4-BE49-F238E27FC236}">
                <a16:creationId xmlns:a16="http://schemas.microsoft.com/office/drawing/2014/main" id="{F00ADF86-EAC8-1149-88DD-6BDB6E244438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>
            <a:extLst>
              <a:ext uri="{FF2B5EF4-FFF2-40B4-BE49-F238E27FC236}">
                <a16:creationId xmlns:a16="http://schemas.microsoft.com/office/drawing/2014/main" id="{57EE16BD-B811-CF4A-B21A-CAC2F63F91CD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>
            <a:extLst>
              <a:ext uri="{FF2B5EF4-FFF2-40B4-BE49-F238E27FC236}">
                <a16:creationId xmlns:a16="http://schemas.microsoft.com/office/drawing/2014/main" id="{C0BD4BDB-97FD-E941-82E8-E2E49609949A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>
            <a:extLst>
              <a:ext uri="{FF2B5EF4-FFF2-40B4-BE49-F238E27FC236}">
                <a16:creationId xmlns:a16="http://schemas.microsoft.com/office/drawing/2014/main" id="{EE94471E-4F96-174D-9A4E-E0C504D5EE1B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>
            <a:extLst>
              <a:ext uri="{FF2B5EF4-FFF2-40B4-BE49-F238E27FC236}">
                <a16:creationId xmlns:a16="http://schemas.microsoft.com/office/drawing/2014/main" id="{6FA2F9FA-B553-9442-A29F-FAF918571650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BFFBDC38-8636-BD40-AA3E-A65EF60E3250}"/>
              </a:ext>
            </a:extLst>
          </p:cNvPr>
          <p:cNvCxnSpPr>
            <a:cxnSpLocks/>
            <a:stCxn id="81" idx="6"/>
            <a:endCxn id="82" idx="2"/>
          </p:cNvCxnSpPr>
          <p:nvPr/>
        </p:nvCxnSpPr>
        <p:spPr>
          <a:xfrm>
            <a:off x="6268074" y="1483733"/>
            <a:ext cx="9475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右矢印 91">
            <a:extLst>
              <a:ext uri="{FF2B5EF4-FFF2-40B4-BE49-F238E27FC236}">
                <a16:creationId xmlns:a16="http://schemas.microsoft.com/office/drawing/2014/main" id="{9D2ED1EC-0C8E-FA40-9DD8-ECA8A6EFCFE9}"/>
              </a:ext>
            </a:extLst>
          </p:cNvPr>
          <p:cNvSpPr/>
          <p:nvPr/>
        </p:nvSpPr>
        <p:spPr>
          <a:xfrm rot="10800000">
            <a:off x="6359232" y="1217307"/>
            <a:ext cx="765240" cy="168831"/>
          </a:xfrm>
          <a:prstGeom prst="rightArrow">
            <a:avLst>
              <a:gd name="adj1" fmla="val 34749"/>
              <a:gd name="adj2" fmla="val 80501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>
            <a:extLst>
              <a:ext uri="{FF2B5EF4-FFF2-40B4-BE49-F238E27FC236}">
                <a16:creationId xmlns:a16="http://schemas.microsoft.com/office/drawing/2014/main" id="{8B8205C0-3CDD-4042-A2BA-31AE9CF2D000}"/>
              </a:ext>
            </a:extLst>
          </p:cNvPr>
          <p:cNvSpPr/>
          <p:nvPr/>
        </p:nvSpPr>
        <p:spPr>
          <a:xfrm>
            <a:off x="6088074" y="1127461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右矢印 93">
            <a:extLst>
              <a:ext uri="{FF2B5EF4-FFF2-40B4-BE49-F238E27FC236}">
                <a16:creationId xmlns:a16="http://schemas.microsoft.com/office/drawing/2014/main" id="{D91C8356-DBB2-494F-A25E-C06408F31C82}"/>
              </a:ext>
            </a:extLst>
          </p:cNvPr>
          <p:cNvSpPr/>
          <p:nvPr/>
        </p:nvSpPr>
        <p:spPr>
          <a:xfrm rot="18948867">
            <a:off x="7112867" y="2707413"/>
            <a:ext cx="557713" cy="168831"/>
          </a:xfrm>
          <a:prstGeom prst="rightArrow">
            <a:avLst>
              <a:gd name="adj1" fmla="val 34749"/>
              <a:gd name="adj2" fmla="val 80501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2480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サイクル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lnSpc>
                    <a:spcPts val="800"/>
                  </a:lnSpc>
                  <a:buNone/>
                </a:pPr>
                <a:endParaRPr lang="en-US" altLang="ja-JP" sz="2000" dirty="0">
                  <a:latin typeface="+mn-ea"/>
                </a:endParaRPr>
              </a:p>
              <a:p>
                <a:r>
                  <a:rPr lang="ja-JP" altLang="en-US" sz="2000">
                    <a:latin typeface="+mn-ea"/>
                  </a:rPr>
                  <a:t>サイクルでは</a:t>
                </a:r>
                <a:r>
                  <a:rPr lang="en-US" altLang="ja-JP" sz="2000" dirty="0">
                    <a:latin typeface="+mn-ea"/>
                  </a:rPr>
                  <a:t> </a:t>
                </a:r>
                <a:r>
                  <a:rPr lang="en-US" altLang="ja-JP" sz="2000" dirty="0"/>
                  <a:t>no-instance </a:t>
                </a:r>
                <a:r>
                  <a:rPr lang="ja-JP" altLang="en-US" sz="2000"/>
                  <a:t>も存在する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⇔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かつ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endParaRPr lang="en-US" altLang="ja-JP" sz="2000" dirty="0"/>
              </a:p>
              <a:p>
                <a:r>
                  <a:rPr lang="en-US" altLang="ja-JP" sz="2000" dirty="0"/>
                  <a:t>TJ </a:t>
                </a:r>
                <a:r>
                  <a:rPr lang="ja-JP" altLang="en-US" sz="2000"/>
                  <a:t>と</a:t>
                </a:r>
                <a:r>
                  <a:rPr lang="en-US" altLang="ja-JP" sz="2000" dirty="0"/>
                  <a:t> TS: </a:t>
                </a:r>
                <a:r>
                  <a:rPr lang="ja-JP" altLang="en-US" sz="2000"/>
                  <a:t>上の</a:t>
                </a:r>
                <a:r>
                  <a:rPr lang="en-US" altLang="ja-JP" sz="2000" dirty="0"/>
                  <a:t> no-instance </a:t>
                </a:r>
                <a:r>
                  <a:rPr lang="ja-JP" altLang="en-US" sz="2000"/>
                  <a:t>以外であれば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のとき遷移可能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上の条件以外では左右どちらかに動けるトークンが必ず存在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→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動かした方向に全て</a:t>
                </a:r>
                <a:r>
                  <a:rPr lang="en-US" altLang="ja-JP" sz="2000" dirty="0"/>
                  <a:t> 1 </a:t>
                </a:r>
                <a:r>
                  <a:rPr lang="ja-JP" altLang="en-US" sz="2000"/>
                  <a:t>つずつ回転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いつか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000" dirty="0"/>
                  <a:t>が</a:t>
                </a:r>
                <a:r>
                  <a:rPr lang="ja-JP" altLang="en-US" sz="2000"/>
                  <a:t>現れるので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残りは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上でパスの動作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円/楕円 26">
            <a:extLst>
              <a:ext uri="{FF2B5EF4-FFF2-40B4-BE49-F238E27FC236}">
                <a16:creationId xmlns:a16="http://schemas.microsoft.com/office/drawing/2014/main" id="{D08781D8-258E-F94D-AA5F-035D23F712C0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163D8F92-EEC1-BC41-BD79-74A5C53EA5B0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5E29CB5-A926-F04D-81B3-2AA111E925A2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5E29CB5-A926-F04D-81B3-2AA111E92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84D7DFE-00F6-F94E-9878-EDF7DBE362AE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84D7DFE-00F6-F94E-9878-EDF7DBE36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C3CDC90-0BB0-EC49-8C0D-6D5EBB0788BD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C3CDC90-0BB0-EC49-8C0D-6D5EBB078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65DDB2D0-589E-074B-B6C1-F2C98C99E5B4}"/>
              </a:ext>
            </a:extLst>
          </p:cNvPr>
          <p:cNvCxnSpPr>
            <a:cxnSpLocks/>
            <a:stCxn id="45" idx="5"/>
            <a:endCxn id="47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E08F5092-EA7A-C54C-B845-43639CE92289}"/>
              </a:ext>
            </a:extLst>
          </p:cNvPr>
          <p:cNvCxnSpPr>
            <a:cxnSpLocks/>
            <a:stCxn id="52" idx="4"/>
            <a:endCxn id="47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E1A4B546-10BC-874A-8988-9DF4E9658942}"/>
              </a:ext>
            </a:extLst>
          </p:cNvPr>
          <p:cNvCxnSpPr>
            <a:cxnSpLocks/>
            <a:stCxn id="46" idx="3"/>
            <a:endCxn id="44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702A1DF1-5BA3-D64B-AD01-36CD49301258}"/>
              </a:ext>
            </a:extLst>
          </p:cNvPr>
          <p:cNvCxnSpPr>
            <a:cxnSpLocks/>
            <a:stCxn id="49" idx="4"/>
            <a:endCxn id="46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79A43D6E-479C-5444-8039-134471390ADB}"/>
              </a:ext>
            </a:extLst>
          </p:cNvPr>
          <p:cNvCxnSpPr>
            <a:cxnSpLocks/>
            <a:stCxn id="56" idx="1"/>
            <a:endCxn id="49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1A2E47AC-CC60-9640-8BBB-7EDF58140121}"/>
              </a:ext>
            </a:extLst>
          </p:cNvPr>
          <p:cNvCxnSpPr>
            <a:cxnSpLocks/>
            <a:stCxn id="56" idx="6"/>
            <a:endCxn id="58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90CB0CA1-38B2-2848-9701-A84F0360346E}"/>
              </a:ext>
            </a:extLst>
          </p:cNvPr>
          <p:cNvCxnSpPr>
            <a:cxnSpLocks/>
            <a:stCxn id="58" idx="7"/>
            <a:endCxn id="52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円/楕円 43">
            <a:extLst>
              <a:ext uri="{FF2B5EF4-FFF2-40B4-BE49-F238E27FC236}">
                <a16:creationId xmlns:a16="http://schemas.microsoft.com/office/drawing/2014/main" id="{B1B1AD10-92C9-A44E-A8F9-E63F64067FB8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1FFBC613-6D12-DE4A-AA74-86A999166D06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819A645A-D84D-414E-B591-4BC861C4D435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6F7C0988-5AF5-8B42-90C8-DC44BCA535A1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>
            <a:extLst>
              <a:ext uri="{FF2B5EF4-FFF2-40B4-BE49-F238E27FC236}">
                <a16:creationId xmlns:a16="http://schemas.microsoft.com/office/drawing/2014/main" id="{EB9559C0-E6AA-2746-83C4-63B97C40B13C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92C87C17-E9AF-2342-A4A0-3B192F66BC94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0FDA6BA6-8C81-7642-9DD7-8455A2ED3C56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59DC91AA-4DCA-A34F-96E9-4D2C8901B98E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C10C0D81-D700-9F48-A6C5-CB8CCD226BAF}"/>
              </a:ext>
            </a:extLst>
          </p:cNvPr>
          <p:cNvCxnSpPr>
            <a:cxnSpLocks/>
            <a:stCxn id="44" idx="6"/>
            <a:endCxn id="45" idx="2"/>
          </p:cNvCxnSpPr>
          <p:nvPr/>
        </p:nvCxnSpPr>
        <p:spPr>
          <a:xfrm>
            <a:off x="6268074" y="1483733"/>
            <a:ext cx="9475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円/楕円 63">
            <a:extLst>
              <a:ext uri="{FF2B5EF4-FFF2-40B4-BE49-F238E27FC236}">
                <a16:creationId xmlns:a16="http://schemas.microsoft.com/office/drawing/2014/main" id="{A9283D35-41E0-C248-8102-429298A8738C}"/>
              </a:ext>
            </a:extLst>
          </p:cNvPr>
          <p:cNvSpPr/>
          <p:nvPr/>
        </p:nvSpPr>
        <p:spPr>
          <a:xfrm>
            <a:off x="6088074" y="1127461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1F0BF396-9F7D-6141-9ED4-BEE02D59014F}"/>
              </a:ext>
            </a:extLst>
          </p:cNvPr>
          <p:cNvCxnSpPr>
            <a:cxnSpLocks/>
          </p:cNvCxnSpPr>
          <p:nvPr/>
        </p:nvCxnSpPr>
        <p:spPr>
          <a:xfrm flipV="1">
            <a:off x="3021874" y="1393733"/>
            <a:ext cx="2951410" cy="2821217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7301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サイクル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lnSpc>
                    <a:spcPts val="800"/>
                  </a:lnSpc>
                  <a:buNone/>
                </a:pPr>
                <a:endParaRPr lang="en-US" altLang="ja-JP" sz="2000" dirty="0">
                  <a:latin typeface="+mn-ea"/>
                </a:endParaRPr>
              </a:p>
              <a:p>
                <a:r>
                  <a:rPr lang="ja-JP" altLang="en-US" sz="2000">
                    <a:latin typeface="+mn-ea"/>
                  </a:rPr>
                  <a:t>サイクルでは</a:t>
                </a:r>
                <a:r>
                  <a:rPr lang="en-US" altLang="ja-JP" sz="2000" dirty="0">
                    <a:latin typeface="+mn-ea"/>
                  </a:rPr>
                  <a:t> </a:t>
                </a:r>
                <a:r>
                  <a:rPr lang="en-US" altLang="ja-JP" sz="2000" dirty="0"/>
                  <a:t>no-instance </a:t>
                </a:r>
                <a:r>
                  <a:rPr lang="ja-JP" altLang="en-US" sz="2000"/>
                  <a:t>も存在する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⇔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かつ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endParaRPr lang="en-US" altLang="ja-JP" sz="2000" dirty="0"/>
              </a:p>
              <a:p>
                <a:r>
                  <a:rPr lang="en-US" altLang="ja-JP" sz="2000" dirty="0"/>
                  <a:t>TJ </a:t>
                </a:r>
                <a:r>
                  <a:rPr lang="ja-JP" altLang="en-US" sz="2000"/>
                  <a:t>と</a:t>
                </a:r>
                <a:r>
                  <a:rPr lang="en-US" altLang="ja-JP" sz="2000" dirty="0"/>
                  <a:t> TS: </a:t>
                </a:r>
                <a:r>
                  <a:rPr lang="ja-JP" altLang="en-US" sz="2000"/>
                  <a:t>上の</a:t>
                </a:r>
                <a:r>
                  <a:rPr lang="en-US" altLang="ja-JP" sz="2000" dirty="0"/>
                  <a:t> no-instance </a:t>
                </a:r>
                <a:r>
                  <a:rPr lang="ja-JP" altLang="en-US" sz="2000"/>
                  <a:t>以外であれば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のとき遷移可能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上の条件以外では左右どちらかに動けるトークンが必ず存在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→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動かした方向に全て</a:t>
                </a:r>
                <a:r>
                  <a:rPr lang="en-US" altLang="ja-JP" sz="2000" dirty="0"/>
                  <a:t> 1 </a:t>
                </a:r>
                <a:r>
                  <a:rPr lang="ja-JP" altLang="en-US" sz="2000"/>
                  <a:t>つずつ回転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いつか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</a:t>
                </a:r>
                <a:r>
                  <a:rPr lang="ja-JP" altLang="en-US" sz="2000" dirty="0"/>
                  <a:t>が</a:t>
                </a:r>
                <a:r>
                  <a:rPr lang="ja-JP" altLang="en-US" sz="2000"/>
                  <a:t>現れるので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残りは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上でパスの動作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円/楕円 26">
            <a:extLst>
              <a:ext uri="{FF2B5EF4-FFF2-40B4-BE49-F238E27FC236}">
                <a16:creationId xmlns:a16="http://schemas.microsoft.com/office/drawing/2014/main" id="{D08781D8-258E-F94D-AA5F-035D23F712C0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163D8F92-EEC1-BC41-BD79-74A5C53EA5B0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5E29CB5-A926-F04D-81B3-2AA111E925A2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5E29CB5-A926-F04D-81B3-2AA111E92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84D7DFE-00F6-F94E-9878-EDF7DBE362AE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84D7DFE-00F6-F94E-9878-EDF7DBE36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C3CDC90-0BB0-EC49-8C0D-6D5EBB0788BD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C3CDC90-0BB0-EC49-8C0D-6D5EBB078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65DDB2D0-589E-074B-B6C1-F2C98C99E5B4}"/>
              </a:ext>
            </a:extLst>
          </p:cNvPr>
          <p:cNvCxnSpPr>
            <a:cxnSpLocks/>
            <a:stCxn id="45" idx="5"/>
            <a:endCxn id="47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E08F5092-EA7A-C54C-B845-43639CE92289}"/>
              </a:ext>
            </a:extLst>
          </p:cNvPr>
          <p:cNvCxnSpPr>
            <a:cxnSpLocks/>
            <a:stCxn id="52" idx="4"/>
            <a:endCxn id="47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E1A4B546-10BC-874A-8988-9DF4E9658942}"/>
              </a:ext>
            </a:extLst>
          </p:cNvPr>
          <p:cNvCxnSpPr>
            <a:cxnSpLocks/>
            <a:stCxn id="46" idx="3"/>
            <a:endCxn id="44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702A1DF1-5BA3-D64B-AD01-36CD49301258}"/>
              </a:ext>
            </a:extLst>
          </p:cNvPr>
          <p:cNvCxnSpPr>
            <a:cxnSpLocks/>
            <a:stCxn id="49" idx="4"/>
            <a:endCxn id="46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79A43D6E-479C-5444-8039-134471390ADB}"/>
              </a:ext>
            </a:extLst>
          </p:cNvPr>
          <p:cNvCxnSpPr>
            <a:cxnSpLocks/>
            <a:stCxn id="56" idx="1"/>
            <a:endCxn id="49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1A2E47AC-CC60-9640-8BBB-7EDF58140121}"/>
              </a:ext>
            </a:extLst>
          </p:cNvPr>
          <p:cNvCxnSpPr>
            <a:cxnSpLocks/>
            <a:stCxn id="56" idx="6"/>
            <a:endCxn id="58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90CB0CA1-38B2-2848-9701-A84F0360346E}"/>
              </a:ext>
            </a:extLst>
          </p:cNvPr>
          <p:cNvCxnSpPr>
            <a:cxnSpLocks/>
            <a:stCxn id="58" idx="7"/>
            <a:endCxn id="52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円/楕円 43">
            <a:extLst>
              <a:ext uri="{FF2B5EF4-FFF2-40B4-BE49-F238E27FC236}">
                <a16:creationId xmlns:a16="http://schemas.microsoft.com/office/drawing/2014/main" id="{B1B1AD10-92C9-A44E-A8F9-E63F64067FB8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>
              <a:alpha val="50196"/>
            </a:srgb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1FFBC613-6D12-DE4A-AA74-86A999166D06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819A645A-D84D-414E-B591-4BC861C4D435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6F7C0988-5AF5-8B42-90C8-DC44BCA535A1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>
            <a:extLst>
              <a:ext uri="{FF2B5EF4-FFF2-40B4-BE49-F238E27FC236}">
                <a16:creationId xmlns:a16="http://schemas.microsoft.com/office/drawing/2014/main" id="{EB9559C0-E6AA-2746-83C4-63B97C40B13C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92C87C17-E9AF-2342-A4A0-3B192F66BC94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0FDA6BA6-8C81-7642-9DD7-8455A2ED3C56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59DC91AA-4DCA-A34F-96E9-4D2C8901B98E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C10C0D81-D700-9F48-A6C5-CB8CCD226BAF}"/>
              </a:ext>
            </a:extLst>
          </p:cNvPr>
          <p:cNvCxnSpPr>
            <a:cxnSpLocks/>
            <a:stCxn id="44" idx="6"/>
            <a:endCxn id="45" idx="2"/>
          </p:cNvCxnSpPr>
          <p:nvPr/>
        </p:nvCxnSpPr>
        <p:spPr>
          <a:xfrm>
            <a:off x="6268074" y="1483733"/>
            <a:ext cx="947557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円/楕円 63">
            <a:extLst>
              <a:ext uri="{FF2B5EF4-FFF2-40B4-BE49-F238E27FC236}">
                <a16:creationId xmlns:a16="http://schemas.microsoft.com/office/drawing/2014/main" id="{A9283D35-41E0-C248-8102-429298A8738C}"/>
              </a:ext>
            </a:extLst>
          </p:cNvPr>
          <p:cNvSpPr/>
          <p:nvPr/>
        </p:nvSpPr>
        <p:spPr>
          <a:xfrm>
            <a:off x="6088074" y="1127461"/>
            <a:ext cx="180000" cy="180000"/>
          </a:xfrm>
          <a:prstGeom prst="ellipse">
            <a:avLst/>
          </a:prstGeom>
          <a:solidFill>
            <a:srgbClr val="000FF0">
              <a:alpha val="50196"/>
            </a:srgb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6099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サイクル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lnSpc>
                    <a:spcPts val="800"/>
                  </a:lnSpc>
                  <a:buNone/>
                </a:pPr>
                <a:endParaRPr lang="en-US" altLang="ja-JP" sz="2000" dirty="0">
                  <a:latin typeface="+mn-ea"/>
                </a:endParaRPr>
              </a:p>
              <a:p>
                <a:r>
                  <a:rPr lang="ja-JP" altLang="en-US" sz="2000">
                    <a:latin typeface="+mn-ea"/>
                  </a:rPr>
                  <a:t>サイクルでは</a:t>
                </a:r>
                <a:r>
                  <a:rPr lang="en-US" altLang="ja-JP" sz="2000" dirty="0">
                    <a:latin typeface="+mn-ea"/>
                  </a:rPr>
                  <a:t> </a:t>
                </a:r>
                <a:r>
                  <a:rPr lang="en-US" altLang="ja-JP" sz="2000" dirty="0"/>
                  <a:t>no-instance </a:t>
                </a:r>
                <a:r>
                  <a:rPr lang="ja-JP" altLang="en-US" sz="2000"/>
                  <a:t>も存在する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⇔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かつ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endParaRPr lang="en-US" altLang="ja-JP" sz="2000" dirty="0"/>
              </a:p>
              <a:p>
                <a:r>
                  <a:rPr lang="en-US" altLang="ja-JP" sz="2000" dirty="0"/>
                  <a:t>TJ </a:t>
                </a:r>
                <a:r>
                  <a:rPr lang="ja-JP" altLang="en-US" sz="2000"/>
                  <a:t>と</a:t>
                </a:r>
                <a:r>
                  <a:rPr lang="en-US" altLang="ja-JP" sz="2000" dirty="0"/>
                  <a:t> TS: </a:t>
                </a:r>
                <a:r>
                  <a:rPr lang="ja-JP" altLang="en-US" sz="2000"/>
                  <a:t>上の</a:t>
                </a:r>
                <a:r>
                  <a:rPr lang="en-US" altLang="ja-JP" sz="2000" dirty="0"/>
                  <a:t> no-instance </a:t>
                </a:r>
                <a:r>
                  <a:rPr lang="ja-JP" altLang="en-US" sz="2000"/>
                  <a:t>以外であれば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のとき遷移可能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上の条件以外では左右どちらかに動けるトークンが必ず存在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→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動かした方向に全て</a:t>
                </a:r>
                <a:r>
                  <a:rPr lang="en-US" altLang="ja-JP" sz="2000" dirty="0"/>
                  <a:t> 1 </a:t>
                </a:r>
                <a:r>
                  <a:rPr lang="ja-JP" altLang="en-US" sz="2000"/>
                  <a:t>つずつ回転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いつか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が</a:t>
                </a:r>
                <a:r>
                  <a:rPr lang="ja-JP" altLang="en-US" sz="2000"/>
                  <a:t>現れるので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残りは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上でパスの動作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を見つけるまで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𝑘𝑛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時間なので</a:t>
                </a:r>
                <a:r>
                  <a:rPr lang="en-US" altLang="ja-JP" sz="2000" dirty="0"/>
                  <a:t>,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</a:t>
                </a:r>
                <a:r>
                  <a:rPr lang="ja-JP" altLang="en-US" sz="2000"/>
                  <a:t>計算時間はパスのアルゴリズムに依存する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/楕円 33">
            <a:extLst>
              <a:ext uri="{FF2B5EF4-FFF2-40B4-BE49-F238E27FC236}">
                <a16:creationId xmlns:a16="http://schemas.microsoft.com/office/drawing/2014/main" id="{0F094A93-6CDE-E340-B3AF-88F5DDF1C8F4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EF903426-1289-1842-B8CC-B014D6C3D653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A2ABA5D-FC08-B949-B151-450EB5A670A5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A2ABA5D-FC08-B949-B151-450EB5A67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AD18AD8E-18AB-1D49-B221-9D4C4D7CDF75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AD18AD8E-18AB-1D49-B221-9D4C4D7CD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FD75558-3A99-0441-BDCC-03444B736E7C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FD75558-3A99-0441-BDCC-03444B736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DBADA7FA-257E-524A-B3E5-8B1018C3D0F5}"/>
              </a:ext>
            </a:extLst>
          </p:cNvPr>
          <p:cNvCxnSpPr>
            <a:cxnSpLocks/>
            <a:stCxn id="62" idx="5"/>
            <a:endCxn id="66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426455EB-413A-5340-8995-A6D992E28825}"/>
              </a:ext>
            </a:extLst>
          </p:cNvPr>
          <p:cNvCxnSpPr>
            <a:cxnSpLocks/>
            <a:stCxn id="68" idx="4"/>
            <a:endCxn id="66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B755ABB5-E6A6-4C49-9F4D-78590DE98F13}"/>
              </a:ext>
            </a:extLst>
          </p:cNvPr>
          <p:cNvCxnSpPr>
            <a:cxnSpLocks/>
            <a:stCxn id="63" idx="3"/>
            <a:endCxn id="59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A11837AE-508A-774E-B11E-19D928843693}"/>
              </a:ext>
            </a:extLst>
          </p:cNvPr>
          <p:cNvCxnSpPr>
            <a:cxnSpLocks/>
            <a:stCxn id="67" idx="4"/>
            <a:endCxn id="63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F74799D-4B27-B94B-8872-A9B393066BCE}"/>
              </a:ext>
            </a:extLst>
          </p:cNvPr>
          <p:cNvCxnSpPr>
            <a:cxnSpLocks/>
            <a:stCxn id="69" idx="1"/>
            <a:endCxn id="67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D33CF811-16D2-9242-898F-F31DE0B49B8A}"/>
              </a:ext>
            </a:extLst>
          </p:cNvPr>
          <p:cNvCxnSpPr>
            <a:cxnSpLocks/>
            <a:stCxn id="69" idx="6"/>
            <a:endCxn id="70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7B1DE0A6-8DC9-674C-9B30-69CB9F0C9CAC}"/>
              </a:ext>
            </a:extLst>
          </p:cNvPr>
          <p:cNvCxnSpPr>
            <a:cxnSpLocks/>
            <a:stCxn id="70" idx="7"/>
            <a:endCxn id="68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円/楕円 58">
            <a:extLst>
              <a:ext uri="{FF2B5EF4-FFF2-40B4-BE49-F238E27FC236}">
                <a16:creationId xmlns:a16="http://schemas.microsoft.com/office/drawing/2014/main" id="{A04F561E-832A-8242-B803-F581ECA014DE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>
              <a:alpha val="50196"/>
            </a:srgb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0FA98A94-4489-264F-9790-B3DFCA92D62E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CD02A46D-DED5-5248-9EF9-47DF090360EB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>
            <a:extLst>
              <a:ext uri="{FF2B5EF4-FFF2-40B4-BE49-F238E27FC236}">
                <a16:creationId xmlns:a16="http://schemas.microsoft.com/office/drawing/2014/main" id="{47A25804-F9B9-944C-B2AA-69F805D7F974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>
            <a:extLst>
              <a:ext uri="{FF2B5EF4-FFF2-40B4-BE49-F238E27FC236}">
                <a16:creationId xmlns:a16="http://schemas.microsoft.com/office/drawing/2014/main" id="{0B32B5C8-9E8E-4147-A789-4C4E2BE559B5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>
            <a:extLst>
              <a:ext uri="{FF2B5EF4-FFF2-40B4-BE49-F238E27FC236}">
                <a16:creationId xmlns:a16="http://schemas.microsoft.com/office/drawing/2014/main" id="{B7A2AB03-CD07-7843-AD5F-FBDB79684CFB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13CE0537-E083-E44E-8018-4AFBD1C4C5C8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>
            <a:extLst>
              <a:ext uri="{FF2B5EF4-FFF2-40B4-BE49-F238E27FC236}">
                <a16:creationId xmlns:a16="http://schemas.microsoft.com/office/drawing/2014/main" id="{87C063A2-D57F-DE45-A59A-0D2713399528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1310F3E9-A921-8444-8ABB-193606CFEEA9}"/>
              </a:ext>
            </a:extLst>
          </p:cNvPr>
          <p:cNvCxnSpPr>
            <a:cxnSpLocks/>
            <a:stCxn id="59" idx="6"/>
            <a:endCxn id="62" idx="2"/>
          </p:cNvCxnSpPr>
          <p:nvPr/>
        </p:nvCxnSpPr>
        <p:spPr>
          <a:xfrm>
            <a:off x="6268074" y="1483733"/>
            <a:ext cx="947557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円/楕円 71">
            <a:extLst>
              <a:ext uri="{FF2B5EF4-FFF2-40B4-BE49-F238E27FC236}">
                <a16:creationId xmlns:a16="http://schemas.microsoft.com/office/drawing/2014/main" id="{0AB1D37A-7243-E34E-AE9F-4E00F37C966B}"/>
              </a:ext>
            </a:extLst>
          </p:cNvPr>
          <p:cNvSpPr/>
          <p:nvPr/>
        </p:nvSpPr>
        <p:spPr>
          <a:xfrm>
            <a:off x="6088074" y="1127461"/>
            <a:ext cx="180000" cy="180000"/>
          </a:xfrm>
          <a:prstGeom prst="ellipse">
            <a:avLst/>
          </a:prstGeom>
          <a:solidFill>
            <a:srgbClr val="000FF0">
              <a:alpha val="50196"/>
            </a:srgb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004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サイクル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2000" dirty="0">
                  <a:latin typeface="+mn-ea"/>
                </a:endParaRPr>
              </a:p>
              <a:p>
                <a:pPr marL="0" indent="0">
                  <a:lnSpc>
                    <a:spcPts val="800"/>
                  </a:lnSpc>
                  <a:buNone/>
                </a:pPr>
                <a:endParaRPr lang="en-US" altLang="ja-JP" sz="2000" dirty="0">
                  <a:latin typeface="+mn-ea"/>
                </a:endParaRPr>
              </a:p>
              <a:p>
                <a:r>
                  <a:rPr lang="ja-JP" altLang="en-US" sz="2000">
                    <a:latin typeface="+mn-ea"/>
                  </a:rPr>
                  <a:t>サイクルでは</a:t>
                </a:r>
                <a:r>
                  <a:rPr lang="en-US" altLang="ja-JP" sz="2000" dirty="0">
                    <a:latin typeface="+mn-ea"/>
                  </a:rPr>
                  <a:t> </a:t>
                </a:r>
                <a:r>
                  <a:rPr lang="en-US" altLang="ja-JP" sz="2000" dirty="0"/>
                  <a:t>no-instance </a:t>
                </a:r>
                <a:r>
                  <a:rPr lang="ja-JP" altLang="en-US" sz="2000"/>
                  <a:t>も存在する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⇔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かつ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</a:t>
                </a:r>
              </a:p>
              <a:p>
                <a:endParaRPr lang="en-US" altLang="ja-JP" sz="2000" dirty="0"/>
              </a:p>
              <a:p>
                <a:r>
                  <a:rPr lang="en-US" altLang="ja-JP" sz="2000" dirty="0"/>
                  <a:t>TJ </a:t>
                </a:r>
                <a:r>
                  <a:rPr lang="ja-JP" altLang="en-US" sz="2000"/>
                  <a:t>と</a:t>
                </a:r>
                <a:r>
                  <a:rPr lang="en-US" altLang="ja-JP" sz="2000" dirty="0"/>
                  <a:t> TS: </a:t>
                </a:r>
                <a:r>
                  <a:rPr lang="ja-JP" altLang="en-US" sz="2000"/>
                  <a:t>上の</a:t>
                </a:r>
                <a:r>
                  <a:rPr lang="en-US" altLang="ja-JP" sz="2000" dirty="0"/>
                  <a:t> no-instance </a:t>
                </a:r>
                <a:r>
                  <a:rPr lang="ja-JP" altLang="en-US" sz="2000"/>
                  <a:t>以外であれば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のとき遷移可能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上の条件以外では左右どちらかに動けるトークンが必ず存在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</a:t>
                </a:r>
                <a:r>
                  <a:rPr lang="ja-JP" altLang="en-US" sz="2000"/>
                  <a:t>→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動かした方向に全て</a:t>
                </a:r>
                <a:r>
                  <a:rPr lang="en-US" altLang="ja-JP" sz="2000" dirty="0"/>
                  <a:t> 1 </a:t>
                </a:r>
                <a:r>
                  <a:rPr lang="ja-JP" altLang="en-US" sz="2000"/>
                  <a:t>つずつ回転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いつか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が</a:t>
                </a:r>
                <a:r>
                  <a:rPr lang="ja-JP" altLang="en-US" sz="2000"/>
                  <a:t>現れるので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残りは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上でパスの動作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を見つけるまで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𝑘𝑛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時間なので</a:t>
                </a:r>
                <a:r>
                  <a:rPr lang="en-US" altLang="ja-JP" sz="2000" dirty="0"/>
                  <a:t>,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</a:t>
                </a:r>
                <a:r>
                  <a:rPr lang="ja-JP" altLang="en-US" sz="2000"/>
                  <a:t>計算時間はパスのアルゴリズムに依存する</a:t>
                </a:r>
                <a:endParaRPr lang="en-US" altLang="ja-JP" sz="2000" dirty="0"/>
              </a:p>
              <a:p>
                <a:endParaRPr lang="en-US" altLang="ja-JP" sz="2000" dirty="0"/>
              </a:p>
              <a:p>
                <a:r>
                  <a:rPr lang="en-US" altLang="ja-JP" sz="2000" dirty="0"/>
                  <a:t>TAR </a:t>
                </a:r>
                <a:r>
                  <a:rPr lang="ja-JP" altLang="en-US" sz="2000"/>
                  <a:t>も同じ要領</a:t>
                </a:r>
                <a:r>
                  <a:rPr lang="en-US" altLang="ja-JP" sz="2000" dirty="0"/>
                  <a:t>, TJ </a:t>
                </a:r>
                <a:r>
                  <a:rPr lang="ja-JP" altLang="en-US" sz="2000"/>
                  <a:t>と</a:t>
                </a:r>
                <a:r>
                  <a:rPr lang="en-US" altLang="ja-JP" sz="2000" dirty="0"/>
                  <a:t> TAR </a:t>
                </a:r>
                <a:r>
                  <a:rPr lang="ja-JP" altLang="en-US" sz="2000"/>
                  <a:t>の関係を利用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円/楕円 26">
            <a:extLst>
              <a:ext uri="{FF2B5EF4-FFF2-40B4-BE49-F238E27FC236}">
                <a16:creationId xmlns:a16="http://schemas.microsoft.com/office/drawing/2014/main" id="{3DDA4B88-C19C-BA41-8CC8-0D909C2F44E3}"/>
              </a:ext>
            </a:extLst>
          </p:cNvPr>
          <p:cNvSpPr/>
          <p:nvPr/>
        </p:nvSpPr>
        <p:spPr>
          <a:xfrm>
            <a:off x="7990974" y="1132708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88D4E5DA-3FD1-0042-9CDB-B62BEF03D426}"/>
              </a:ext>
            </a:extLst>
          </p:cNvPr>
          <p:cNvSpPr/>
          <p:nvPr/>
        </p:nvSpPr>
        <p:spPr>
          <a:xfrm>
            <a:off x="7990795" y="159584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C03DF3C-67FC-7647-B2B3-4A5F3B58D5B5}"/>
                  </a:ext>
                </a:extLst>
              </p:cNvPr>
              <p:cNvSpPr txBox="1"/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C03DF3C-67FC-7647-B2B3-4A5F3B58D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504" y="991875"/>
                <a:ext cx="3883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2F12883D-A1CE-814C-B5C9-9DFAB10B8D67}"/>
                  </a:ext>
                </a:extLst>
              </p:cNvPr>
              <p:cNvSpPr txBox="1"/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2F12883D-A1CE-814C-B5C9-9DFAB10B8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25" y="1442206"/>
                <a:ext cx="38837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91B171D-6BCC-B442-8C7F-6E63F8459A58}"/>
                  </a:ext>
                </a:extLst>
              </p:cNvPr>
              <p:cNvSpPr txBox="1"/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91B171D-6BCC-B442-8C7F-6E63F8459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01" y="1929865"/>
                <a:ext cx="10106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08E7FA64-5516-AD42-8C6F-D8B2B66B3E61}"/>
              </a:ext>
            </a:extLst>
          </p:cNvPr>
          <p:cNvCxnSpPr>
            <a:cxnSpLocks/>
            <a:stCxn id="45" idx="5"/>
            <a:endCxn id="47" idx="5"/>
          </p:cNvCxnSpPr>
          <p:nvPr/>
        </p:nvCxnSpPr>
        <p:spPr>
          <a:xfrm>
            <a:off x="7369271" y="1547373"/>
            <a:ext cx="288190" cy="473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00DF2D8-4C29-0F48-BFBD-96BBA37BF970}"/>
              </a:ext>
            </a:extLst>
          </p:cNvPr>
          <p:cNvCxnSpPr>
            <a:cxnSpLocks/>
            <a:stCxn id="52" idx="4"/>
            <a:endCxn id="47" idx="7"/>
          </p:cNvCxnSpPr>
          <p:nvPr/>
        </p:nvCxnSpPr>
        <p:spPr>
          <a:xfrm flipV="1">
            <a:off x="7423758" y="1893697"/>
            <a:ext cx="233703" cy="651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A123E449-63BB-0943-AF09-1CA2C798725C}"/>
              </a:ext>
            </a:extLst>
          </p:cNvPr>
          <p:cNvCxnSpPr>
            <a:cxnSpLocks/>
            <a:stCxn id="46" idx="3"/>
            <a:endCxn id="44" idx="3"/>
          </p:cNvCxnSpPr>
          <p:nvPr/>
        </p:nvCxnSpPr>
        <p:spPr>
          <a:xfrm flipV="1">
            <a:off x="5829581" y="1547373"/>
            <a:ext cx="284853" cy="47967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D8272C0D-F8A8-0F43-8F4E-0649E6D81D32}"/>
              </a:ext>
            </a:extLst>
          </p:cNvPr>
          <p:cNvCxnSpPr>
            <a:cxnSpLocks/>
            <a:stCxn id="49" idx="4"/>
            <a:endCxn id="46" idx="1"/>
          </p:cNvCxnSpPr>
          <p:nvPr/>
        </p:nvCxnSpPr>
        <p:spPr>
          <a:xfrm flipH="1" flipV="1">
            <a:off x="5829581" y="1899769"/>
            <a:ext cx="233703" cy="64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B96CFD31-17AD-AC40-81D9-50F870CD1DBB}"/>
              </a:ext>
            </a:extLst>
          </p:cNvPr>
          <p:cNvCxnSpPr>
            <a:cxnSpLocks/>
            <a:stCxn id="56" idx="1"/>
            <a:endCxn id="49" idx="1"/>
          </p:cNvCxnSpPr>
          <p:nvPr/>
        </p:nvCxnSpPr>
        <p:spPr>
          <a:xfrm flipH="1" flipV="1">
            <a:off x="5999644" y="2391530"/>
            <a:ext cx="39187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DAEE235E-4AB8-724A-B7FC-E02A2FECE5FF}"/>
              </a:ext>
            </a:extLst>
          </p:cNvPr>
          <p:cNvCxnSpPr>
            <a:cxnSpLocks/>
            <a:stCxn id="56" idx="6"/>
            <a:endCxn id="58" idx="2"/>
          </p:cNvCxnSpPr>
          <p:nvPr/>
        </p:nvCxnSpPr>
        <p:spPr>
          <a:xfrm>
            <a:off x="6545154" y="2807386"/>
            <a:ext cx="4072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907C9E5A-2C3A-8B4B-A728-FE5F748D0211}"/>
              </a:ext>
            </a:extLst>
          </p:cNvPr>
          <p:cNvCxnSpPr>
            <a:cxnSpLocks/>
            <a:stCxn id="58" idx="7"/>
            <a:endCxn id="52" idx="7"/>
          </p:cNvCxnSpPr>
          <p:nvPr/>
        </p:nvCxnSpPr>
        <p:spPr>
          <a:xfrm flipV="1">
            <a:off x="7105998" y="2391530"/>
            <a:ext cx="381400" cy="352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円/楕円 43">
            <a:extLst>
              <a:ext uri="{FF2B5EF4-FFF2-40B4-BE49-F238E27FC236}">
                <a16:creationId xmlns:a16="http://schemas.microsoft.com/office/drawing/2014/main" id="{80809284-3C07-D441-8E35-DCF4614BEC77}"/>
              </a:ext>
            </a:extLst>
          </p:cNvPr>
          <p:cNvSpPr/>
          <p:nvPr/>
        </p:nvSpPr>
        <p:spPr>
          <a:xfrm>
            <a:off x="6088074" y="1393733"/>
            <a:ext cx="180000" cy="180000"/>
          </a:xfrm>
          <a:prstGeom prst="ellipse">
            <a:avLst/>
          </a:prstGeom>
          <a:solidFill>
            <a:srgbClr val="FF0000">
              <a:alpha val="50196"/>
            </a:srgb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8A3BD4C4-DF08-A743-B7CC-56254BFB99E2}"/>
              </a:ext>
            </a:extLst>
          </p:cNvPr>
          <p:cNvSpPr/>
          <p:nvPr/>
        </p:nvSpPr>
        <p:spPr>
          <a:xfrm>
            <a:off x="7215631" y="1393733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666FE8AA-68BB-D24D-A4D0-A5726F681BC4}"/>
              </a:ext>
            </a:extLst>
          </p:cNvPr>
          <p:cNvSpPr/>
          <p:nvPr/>
        </p:nvSpPr>
        <p:spPr>
          <a:xfrm>
            <a:off x="5803221" y="1873409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CDE88F19-AA8B-EC4F-A399-C7BBD2DB43A7}"/>
              </a:ext>
            </a:extLst>
          </p:cNvPr>
          <p:cNvSpPr/>
          <p:nvPr/>
        </p:nvSpPr>
        <p:spPr>
          <a:xfrm>
            <a:off x="7503821" y="1867337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>
            <a:extLst>
              <a:ext uri="{FF2B5EF4-FFF2-40B4-BE49-F238E27FC236}">
                <a16:creationId xmlns:a16="http://schemas.microsoft.com/office/drawing/2014/main" id="{B430831A-EA85-A043-B335-DF526ECC9C27}"/>
              </a:ext>
            </a:extLst>
          </p:cNvPr>
          <p:cNvSpPr/>
          <p:nvPr/>
        </p:nvSpPr>
        <p:spPr>
          <a:xfrm>
            <a:off x="5973284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677ED93F-410D-B54A-8C4F-92B0930C959F}"/>
              </a:ext>
            </a:extLst>
          </p:cNvPr>
          <p:cNvSpPr/>
          <p:nvPr/>
        </p:nvSpPr>
        <p:spPr>
          <a:xfrm>
            <a:off x="7333758" y="2365170"/>
            <a:ext cx="180000" cy="180000"/>
          </a:xfrm>
          <a:prstGeom prst="ellipse">
            <a:avLst/>
          </a:prstGeom>
          <a:solidFill>
            <a:srgbClr val="000F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69ACC977-D6B5-7C4C-A888-7007DDE83C1C}"/>
              </a:ext>
            </a:extLst>
          </p:cNvPr>
          <p:cNvSpPr/>
          <p:nvPr/>
        </p:nvSpPr>
        <p:spPr>
          <a:xfrm>
            <a:off x="6365154" y="2717386"/>
            <a:ext cx="180000" cy="180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A9A6E764-61E1-384E-9820-A10D7CB87545}"/>
              </a:ext>
            </a:extLst>
          </p:cNvPr>
          <p:cNvSpPr/>
          <p:nvPr/>
        </p:nvSpPr>
        <p:spPr>
          <a:xfrm>
            <a:off x="6952358" y="2717386"/>
            <a:ext cx="180000" cy="18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A0CB8CE1-BD50-1345-AD0B-0DB475D9C669}"/>
              </a:ext>
            </a:extLst>
          </p:cNvPr>
          <p:cNvCxnSpPr>
            <a:cxnSpLocks/>
            <a:stCxn id="44" idx="6"/>
            <a:endCxn id="45" idx="2"/>
          </p:cNvCxnSpPr>
          <p:nvPr/>
        </p:nvCxnSpPr>
        <p:spPr>
          <a:xfrm>
            <a:off x="6268074" y="1483733"/>
            <a:ext cx="947557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円/楕円 60">
            <a:extLst>
              <a:ext uri="{FF2B5EF4-FFF2-40B4-BE49-F238E27FC236}">
                <a16:creationId xmlns:a16="http://schemas.microsoft.com/office/drawing/2014/main" id="{0FD36FE9-CDBB-444B-A902-713D7FB8A14C}"/>
              </a:ext>
            </a:extLst>
          </p:cNvPr>
          <p:cNvSpPr/>
          <p:nvPr/>
        </p:nvSpPr>
        <p:spPr>
          <a:xfrm>
            <a:off x="6088074" y="1127461"/>
            <a:ext cx="180000" cy="180000"/>
          </a:xfrm>
          <a:prstGeom prst="ellipse">
            <a:avLst/>
          </a:prstGeom>
          <a:solidFill>
            <a:srgbClr val="000FF0">
              <a:alpha val="50196"/>
            </a:srgb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92327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ja-JP" altLang="en-US" sz="4000" b="0">
                <a:solidFill>
                  <a:srgbClr val="FF0000"/>
                </a:solidFill>
              </a:rPr>
              <a:t>結果</a:t>
            </a:r>
            <a:r>
              <a:rPr kumimoji="1" lang="en-US" altLang="ja-JP" sz="4000" b="0" dirty="0">
                <a:solidFill>
                  <a:srgbClr val="FF0000"/>
                </a:solidFill>
              </a:rPr>
              <a:t>3:</a:t>
            </a:r>
            <a:r>
              <a:rPr lang="ja-JP" altLang="en-US" sz="4000"/>
              <a:t>各多項式時間アルゴリズム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以下クラス上の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</a:t>
                </a:r>
                <a:r>
                  <a:rPr lang="ja-JP" altLang="en-US" sz="2000"/>
                  <a:t>に関して以下を示した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パス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　　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TJ, TAR, TS </a:t>
                </a: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各ルールで最短の遷移列が多項式時間で求まる</a:t>
                </a:r>
                <a:endParaRPr lang="en-US" altLang="ja-JP" sz="20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サイクル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　　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TJ, TAR, TS </a:t>
                </a: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で解ける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 (= no </a:t>
                </a: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もあるので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, no</a:t>
                </a:r>
                <a:r>
                  <a:rPr lang="ja-JP" altLang="en-US" sz="2000">
                    <a:solidFill>
                      <a:schemeClr val="bg1">
                        <a:lumMod val="75000"/>
                      </a:schemeClr>
                    </a:solidFill>
                  </a:rPr>
                  <a:t>の判定も出来る</a:t>
                </a:r>
                <a:r>
                  <a:rPr lang="en-US" altLang="ja-JP" sz="2000" dirty="0">
                    <a:solidFill>
                      <a:schemeClr val="bg1">
                        <a:lumMod val="75000"/>
                      </a:schemeClr>
                    </a:solidFill>
                  </a:rPr>
                  <a:t>)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>
                    <a:solidFill>
                      <a:srgbClr val="FF0000"/>
                    </a:solidFill>
                  </a:rPr>
                  <a:t>木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 </a:t>
                </a:r>
                <a:r>
                  <a:rPr lang="ja-JP" altLang="en-US" sz="2000"/>
                  <a:t>は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ならば必ず遷移可能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かつ線形時間で求まる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TAR </a:t>
                </a:r>
                <a:r>
                  <a:rPr lang="ja-JP" altLang="en-US" sz="2000"/>
                  <a:t>は多項式時間で解ける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225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-path vertex cover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 l="-1447" t="-8219" b="-178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dirty="0"/>
                  <a:t>Vertex cover </a:t>
                </a:r>
                <a:r>
                  <a:rPr lang="ja-JP" altLang="en-US" sz="2400"/>
                  <a:t>問題の一般化問題</a:t>
                </a:r>
                <a:endParaRPr lang="en-US" altLang="ja-JP" sz="2400" dirty="0"/>
              </a:p>
              <a:p>
                <a:pPr lvl="1">
                  <a:buFontTx/>
                  <a:buChar char="-"/>
                </a:pPr>
                <a:r>
                  <a:rPr lang="en-US" altLang="ja-JP" sz="2000" dirty="0"/>
                  <a:t>VC: </a:t>
                </a:r>
                <a:r>
                  <a:rPr lang="ja-JP" altLang="en-US" sz="2000"/>
                  <a:t>全ての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辺</a:t>
                </a:r>
                <a:r>
                  <a:rPr lang="ja-JP" altLang="en-US" sz="2000"/>
                  <a:t>をカバーする頂点集合</a:t>
                </a:r>
                <a:endParaRPr lang="en-US" altLang="ja-JP" sz="2000" dirty="0"/>
              </a:p>
              <a:p>
                <a:pPr lvl="1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VC: </a:t>
                </a:r>
                <a:r>
                  <a:rPr lang="ja-JP" altLang="en-US" sz="2000"/>
                  <a:t>全ての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ja-JP" altLang="en-US" sz="2000">
                    <a:solidFill>
                      <a:srgbClr val="FF0000"/>
                    </a:solidFill>
                  </a:rPr>
                  <a:t>頂点パス</a:t>
                </a:r>
                <a:r>
                  <a:rPr lang="ja-JP" altLang="en-US" sz="2000"/>
                  <a:t>をカバーする頂点集合</a:t>
                </a:r>
                <a:r>
                  <a:rPr lang="en-US" altLang="ja-JP" sz="2000" dirty="0"/>
                  <a:t> (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= 2: VC)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  <a:blipFill>
                <a:blip r:embed="rId4"/>
                <a:stretch>
                  <a:fillRect l="-965" t="-15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808A0B6-0727-6948-A618-C6300AAD57AD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H="1">
            <a:off x="5752951" y="301195"/>
            <a:ext cx="652131" cy="517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7AA9EEB-3518-8F49-8456-AC02A9C8277E}"/>
              </a:ext>
            </a:extLst>
          </p:cNvPr>
          <p:cNvCxnSpPr>
            <a:cxnSpLocks/>
            <a:stCxn id="9" idx="4"/>
            <a:endCxn id="6" idx="4"/>
          </p:cNvCxnSpPr>
          <p:nvPr/>
        </p:nvCxnSpPr>
        <p:spPr>
          <a:xfrm flipH="1" flipV="1">
            <a:off x="5805293" y="840486"/>
            <a:ext cx="250310" cy="6385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DA17569-FC1F-EF48-B1B3-1043F31947F9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6129625" y="1405012"/>
            <a:ext cx="4462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B9587466-3446-114C-AF41-8CCC68720002}"/>
              </a:ext>
            </a:extLst>
          </p:cNvPr>
          <p:cNvCxnSpPr>
            <a:cxnSpLocks/>
            <a:endCxn id="8" idx="4"/>
          </p:cNvCxnSpPr>
          <p:nvPr/>
        </p:nvCxnSpPr>
        <p:spPr>
          <a:xfrm flipV="1">
            <a:off x="6649874" y="840485"/>
            <a:ext cx="250313" cy="638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FC2F6AA-E3B0-FA4D-AD58-77B2AA0F8AB7}"/>
              </a:ext>
            </a:extLst>
          </p:cNvPr>
          <p:cNvCxnSpPr>
            <a:cxnSpLocks/>
            <a:stCxn id="8" idx="5"/>
            <a:endCxn id="5" idx="1"/>
          </p:cNvCxnSpPr>
          <p:nvPr/>
        </p:nvCxnSpPr>
        <p:spPr>
          <a:xfrm flipH="1" flipV="1">
            <a:off x="6300399" y="301195"/>
            <a:ext cx="652129" cy="517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5A156FF-CE10-4E4C-9E00-CA414C7C2171}"/>
              </a:ext>
            </a:extLst>
          </p:cNvPr>
          <p:cNvCxnSpPr>
            <a:cxnSpLocks/>
            <a:stCxn id="24" idx="7"/>
            <a:endCxn id="25" idx="3"/>
          </p:cNvCxnSpPr>
          <p:nvPr/>
        </p:nvCxnSpPr>
        <p:spPr>
          <a:xfrm flipH="1">
            <a:off x="7459003" y="301195"/>
            <a:ext cx="652131" cy="517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B3722E0-CFE9-9543-A258-A259C879E86B}"/>
              </a:ext>
            </a:extLst>
          </p:cNvPr>
          <p:cNvCxnSpPr>
            <a:cxnSpLocks/>
            <a:stCxn id="27" idx="4"/>
            <a:endCxn id="25" idx="4"/>
          </p:cNvCxnSpPr>
          <p:nvPr/>
        </p:nvCxnSpPr>
        <p:spPr>
          <a:xfrm flipH="1" flipV="1">
            <a:off x="7511345" y="840486"/>
            <a:ext cx="250310" cy="6385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8CFF13A-1AB3-5D44-BDFF-13740642A469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>
            <a:off x="7835677" y="1405012"/>
            <a:ext cx="4462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CA5266C0-DDA7-6343-94BD-DACEEC555B84}"/>
              </a:ext>
            </a:extLst>
          </p:cNvPr>
          <p:cNvCxnSpPr>
            <a:cxnSpLocks/>
            <a:endCxn id="26" idx="4"/>
          </p:cNvCxnSpPr>
          <p:nvPr/>
        </p:nvCxnSpPr>
        <p:spPr>
          <a:xfrm flipV="1">
            <a:off x="8355926" y="840485"/>
            <a:ext cx="250313" cy="638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D051FAB4-F33D-2F43-A990-2A23FE6B66A9}"/>
              </a:ext>
            </a:extLst>
          </p:cNvPr>
          <p:cNvCxnSpPr>
            <a:cxnSpLocks/>
            <a:stCxn id="26" idx="5"/>
            <a:endCxn id="24" idx="1"/>
          </p:cNvCxnSpPr>
          <p:nvPr/>
        </p:nvCxnSpPr>
        <p:spPr>
          <a:xfrm flipH="1" flipV="1">
            <a:off x="8006451" y="301195"/>
            <a:ext cx="652129" cy="517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円/楕円 4">
            <a:extLst>
              <a:ext uri="{FF2B5EF4-FFF2-40B4-BE49-F238E27FC236}">
                <a16:creationId xmlns:a16="http://schemas.microsoft.com/office/drawing/2014/main" id="{5F46557A-310B-F446-B7DD-7DFC997297C8}"/>
              </a:ext>
            </a:extLst>
          </p:cNvPr>
          <p:cNvSpPr/>
          <p:nvPr/>
        </p:nvSpPr>
        <p:spPr>
          <a:xfrm>
            <a:off x="6278718" y="279514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3FB2EF31-4F42-624C-A56F-376D2329C926}"/>
              </a:ext>
            </a:extLst>
          </p:cNvPr>
          <p:cNvSpPr/>
          <p:nvPr/>
        </p:nvSpPr>
        <p:spPr>
          <a:xfrm>
            <a:off x="5731270" y="692441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7BE7E8F2-3D1B-E24E-AF74-7E0C8C63F9EE}"/>
              </a:ext>
            </a:extLst>
          </p:cNvPr>
          <p:cNvSpPr/>
          <p:nvPr/>
        </p:nvSpPr>
        <p:spPr>
          <a:xfrm>
            <a:off x="6826164" y="692440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BBF1FE00-24F6-2747-8A85-5B50AB9CE73A}"/>
              </a:ext>
            </a:extLst>
          </p:cNvPr>
          <p:cNvSpPr/>
          <p:nvPr/>
        </p:nvSpPr>
        <p:spPr>
          <a:xfrm>
            <a:off x="5981580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84D3BD0F-3277-B74E-991B-1F59704DC150}"/>
              </a:ext>
            </a:extLst>
          </p:cNvPr>
          <p:cNvSpPr/>
          <p:nvPr/>
        </p:nvSpPr>
        <p:spPr>
          <a:xfrm>
            <a:off x="6575852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7A806DA5-D0B1-3447-8C61-7D31CE42B790}"/>
              </a:ext>
            </a:extLst>
          </p:cNvPr>
          <p:cNvSpPr/>
          <p:nvPr/>
        </p:nvSpPr>
        <p:spPr>
          <a:xfrm>
            <a:off x="7984770" y="279514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C47AC6F2-4B7A-7641-B43B-943E349ED5D8}"/>
              </a:ext>
            </a:extLst>
          </p:cNvPr>
          <p:cNvSpPr/>
          <p:nvPr/>
        </p:nvSpPr>
        <p:spPr>
          <a:xfrm>
            <a:off x="7437322" y="692441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0527E18F-90D6-B749-BC92-FE9D25E420A3}"/>
              </a:ext>
            </a:extLst>
          </p:cNvPr>
          <p:cNvSpPr/>
          <p:nvPr/>
        </p:nvSpPr>
        <p:spPr>
          <a:xfrm>
            <a:off x="8532216" y="692440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>
            <a:extLst>
              <a:ext uri="{FF2B5EF4-FFF2-40B4-BE49-F238E27FC236}">
                <a16:creationId xmlns:a16="http://schemas.microsoft.com/office/drawing/2014/main" id="{F6F02978-FFA6-7442-AC1F-8CEEF41F559E}"/>
              </a:ext>
            </a:extLst>
          </p:cNvPr>
          <p:cNvSpPr/>
          <p:nvPr/>
        </p:nvSpPr>
        <p:spPr>
          <a:xfrm>
            <a:off x="7687632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3DFB2121-CB78-F34F-B1E5-D6F4861A479A}"/>
              </a:ext>
            </a:extLst>
          </p:cNvPr>
          <p:cNvSpPr/>
          <p:nvPr/>
        </p:nvSpPr>
        <p:spPr>
          <a:xfrm>
            <a:off x="8281904" y="1330989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B736DD2-C82B-3B47-845D-61E07AC95D4E}"/>
              </a:ext>
            </a:extLst>
          </p:cNvPr>
          <p:cNvSpPr txBox="1"/>
          <p:nvPr/>
        </p:nvSpPr>
        <p:spPr>
          <a:xfrm>
            <a:off x="6100104" y="160334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VC</a:t>
            </a:r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2C59DBC-2684-0C4F-B77C-731777A87B9D}"/>
              </a:ext>
            </a:extLst>
          </p:cNvPr>
          <p:cNvSpPr txBox="1"/>
          <p:nvPr/>
        </p:nvSpPr>
        <p:spPr>
          <a:xfrm>
            <a:off x="7484434" y="1609850"/>
            <a:ext cx="1148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3-path VC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37107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木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6F090-B4E7-914E-BBE4-39DA567F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848"/>
            <a:ext cx="7886700" cy="5000865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TJ: </a:t>
            </a:r>
          </a:p>
          <a:p>
            <a:pPr marL="457200" lvl="1" indent="0">
              <a:buNone/>
            </a:pP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2935188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木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TJ: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木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の根を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としたとき</a:t>
                </a:r>
                <a:r>
                  <a:rPr lang="en-US" altLang="ja-JP" sz="2000" dirty="0"/>
                  <a:t>,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ja-JP" sz="2000" b="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</a:t>
                </a:r>
                <a:r>
                  <a:rPr lang="en-US" altLang="ja-JP" sz="2000" dirty="0"/>
                  <a:t>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“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いい感じ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”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の分割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を作る</a:t>
                </a: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/>
              <p:nvPr/>
            </p:nvSpPr>
            <p:spPr>
              <a:xfrm>
                <a:off x="1568996" y="2447108"/>
                <a:ext cx="6122127" cy="1606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※</a:t>
                </a:r>
                <a:r>
                  <a:rPr kumimoji="1" lang="ja-JP" altLang="en-US"/>
                  <a:t>いい感じ</a:t>
                </a:r>
                <a:r>
                  <a:rPr kumimoji="1" lang="en-US" altLang="ja-JP" dirty="0"/>
                  <a:t>: </a:t>
                </a:r>
              </a:p>
              <a:p>
                <a:r>
                  <a:rPr kumimoji="1" lang="ja-JP" altLang="en-US"/>
                  <a:t>　それぞれの木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/>
                  <a:t>が</a:t>
                </a:r>
                <a:r>
                  <a:rPr kumimoji="1" lang="en-US" altLang="ja-JP" dirty="0"/>
                  <a:t>,  </a:t>
                </a:r>
              </a:p>
              <a:p>
                <a:r>
                  <a:rPr kumimoji="1" lang="ja-JP" altLang="en-US"/>
                  <a:t>　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を根</a:t>
                </a:r>
                <a:r>
                  <a:rPr kumimoji="1" lang="ja-JP" altLang="en-US"/>
                  <a:t>とする木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は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パスを含んでおり</a:t>
                </a:r>
                <a:r>
                  <a:rPr kumimoji="1" lang="en-US" altLang="ja-JP" dirty="0"/>
                  <a:t>, </a:t>
                </a:r>
              </a:p>
              <a:p>
                <a:r>
                  <a:rPr kumimoji="1" lang="ja-JP" altLang="en-US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には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パスが含まれない</a:t>
                </a:r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/>
                  <a:t>とその子孫による木</a:t>
                </a:r>
                <a:endParaRPr kumimoji="1" lang="en-US" altLang="ja-JP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dirty="0"/>
                  <a:t>※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kumimoji="1" lang="en-US" altLang="ja-JP" dirty="0"/>
                  <a:t>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ja-JP" altLang="en-US" dirty="0"/>
                  <a:t>の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パス頂点被覆の最小サイズ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996" y="2447108"/>
                <a:ext cx="6122127" cy="1606658"/>
              </a:xfrm>
              <a:prstGeom prst="rect">
                <a:avLst/>
              </a:prstGeom>
              <a:blipFill>
                <a:blip r:embed="rId5"/>
                <a:stretch>
                  <a:fillRect l="-828" t="-2362" b="-23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1042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木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TJ: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木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の根を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としたとき</a:t>
                </a:r>
                <a:r>
                  <a:rPr lang="en-US" altLang="ja-JP" sz="2000" dirty="0"/>
                  <a:t>,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ja-JP" sz="2000" b="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</a:t>
                </a:r>
                <a:r>
                  <a:rPr lang="en-US" altLang="ja-JP" sz="2000" dirty="0"/>
                  <a:t>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“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いい感じ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”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の分割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を作る</a:t>
                </a: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をもとに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</a:t>
                </a:r>
                <a:r>
                  <a:rPr lang="ja-JP" altLang="en-US" sz="2000" dirty="0"/>
                  <a:t>パス</a:t>
                </a:r>
                <a:r>
                  <a:rPr lang="ja-JP" altLang="en-US" sz="2000"/>
                  <a:t>頂点被覆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をつくる</a:t>
                </a:r>
                <a:r>
                  <a:rPr lang="en-US" altLang="ja-JP" sz="2000" dirty="0"/>
                  <a:t>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/>
              <p:nvPr/>
            </p:nvSpPr>
            <p:spPr>
              <a:xfrm>
                <a:off x="1568996" y="2447108"/>
                <a:ext cx="6122127" cy="1606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※</a:t>
                </a:r>
                <a:r>
                  <a:rPr kumimoji="1" lang="ja-JP" altLang="en-US"/>
                  <a:t>いい感じ</a:t>
                </a:r>
                <a:r>
                  <a:rPr kumimoji="1" lang="en-US" altLang="ja-JP" dirty="0"/>
                  <a:t>: </a:t>
                </a:r>
              </a:p>
              <a:p>
                <a:r>
                  <a:rPr kumimoji="1" lang="ja-JP" altLang="en-US"/>
                  <a:t>　それぞれの木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/>
                  <a:t>が</a:t>
                </a:r>
                <a:r>
                  <a:rPr kumimoji="1" lang="en-US" altLang="ja-JP" dirty="0"/>
                  <a:t>,  </a:t>
                </a:r>
              </a:p>
              <a:p>
                <a:r>
                  <a:rPr kumimoji="1" lang="ja-JP" altLang="en-US"/>
                  <a:t>　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を根</a:t>
                </a:r>
                <a:r>
                  <a:rPr kumimoji="1" lang="ja-JP" altLang="en-US"/>
                  <a:t>とする木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は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パスを含んでおり</a:t>
                </a:r>
                <a:r>
                  <a:rPr kumimoji="1" lang="en-US" altLang="ja-JP" dirty="0"/>
                  <a:t>, </a:t>
                </a:r>
              </a:p>
              <a:p>
                <a:r>
                  <a:rPr kumimoji="1" lang="ja-JP" altLang="en-US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には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パスが含まれない</a:t>
                </a:r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/>
                  <a:t>とその子孫による木</a:t>
                </a:r>
                <a:endParaRPr kumimoji="1" lang="en-US" altLang="ja-JP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dirty="0"/>
                  <a:t>※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kumimoji="1" lang="en-US" altLang="ja-JP" dirty="0"/>
                  <a:t>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ja-JP" altLang="en-US" dirty="0"/>
                  <a:t>の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パス頂点被覆の最小サイズ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996" y="2447108"/>
                <a:ext cx="6122127" cy="1606658"/>
              </a:xfrm>
              <a:prstGeom prst="rect">
                <a:avLst/>
              </a:prstGeom>
              <a:blipFill>
                <a:blip r:embed="rId5"/>
                <a:stretch>
                  <a:fillRect l="-828" t="-2362" b="-23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25BC7E3-4898-FE48-A882-5CDCF6AA2F73}"/>
                  </a:ext>
                </a:extLst>
              </p:cNvPr>
              <p:cNvSpPr txBox="1"/>
              <p:nvPr/>
            </p:nvSpPr>
            <p:spPr>
              <a:xfrm>
                <a:off x="1436913" y="4428309"/>
                <a:ext cx="61538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/>
                  <a:t>このとき</a:t>
                </a:r>
                <a:r>
                  <a:rPr kumimoji="1"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ja-JP" altLang="en-US" sz="2000">
                    <a:solidFill>
                      <a:srgbClr val="FF0000"/>
                    </a:solidFill>
                  </a:rPr>
                  <a:t>も</a:t>
                </a: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ja-JP" altLang="en-US" sz="2000">
                    <a:solidFill>
                      <a:srgbClr val="FF0000"/>
                    </a:solidFill>
                  </a:rPr>
                  <a:t>も</a:t>
                </a: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000" dirty="0">
                    <a:solidFill>
                      <a:srgbClr val="FF0000"/>
                    </a:solidFill>
                  </a:rPr>
                  <a:t>に遷移可能</a:t>
                </a:r>
                <a:r>
                  <a:rPr lang="ja-JP" altLang="en-US" sz="2000"/>
                  <a:t>であることが言える</a:t>
                </a:r>
                <a:endParaRPr kumimoji="1" lang="ja-JP" altLang="en-US" sz="20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25BC7E3-4898-FE48-A882-5CDCF6AA2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13" y="4428309"/>
                <a:ext cx="6153801" cy="400110"/>
              </a:xfrm>
              <a:prstGeom prst="rect">
                <a:avLst/>
              </a:prstGeom>
              <a:blipFill>
                <a:blip r:embed="rId6"/>
                <a:stretch>
                  <a:fillRect l="-823" t="-6250" r="-206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2218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木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TJ: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木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の根を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としたとき</a:t>
                </a:r>
                <a:r>
                  <a:rPr lang="en-US" altLang="ja-JP" sz="2000" dirty="0"/>
                  <a:t>,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ja-JP" sz="2000" b="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</a:t>
                </a:r>
                <a:r>
                  <a:rPr lang="en-US" altLang="ja-JP" sz="2000" dirty="0"/>
                  <a:t>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“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いい感じ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”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の分割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を作る</a:t>
                </a: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をもとに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</a:t>
                </a:r>
                <a:r>
                  <a:rPr lang="ja-JP" altLang="en-US" sz="2000" dirty="0"/>
                  <a:t>パス</a:t>
                </a:r>
                <a:r>
                  <a:rPr lang="ja-JP" altLang="en-US" sz="2000"/>
                  <a:t>頂点被覆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をつくる</a:t>
                </a:r>
                <a:r>
                  <a:rPr lang="en-US" altLang="ja-JP" sz="2000" dirty="0"/>
                  <a:t>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ja-JP" sz="2000" b="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の</a:t>
                </a:r>
                <a:r>
                  <a:rPr lang="ja-JP" altLang="en-US" sz="2000"/>
                  <a:t>遷移列を出力する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/>
              <p:nvPr/>
            </p:nvSpPr>
            <p:spPr>
              <a:xfrm>
                <a:off x="1568996" y="2447108"/>
                <a:ext cx="6122127" cy="1606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※</a:t>
                </a:r>
                <a:r>
                  <a:rPr kumimoji="1" lang="ja-JP" altLang="en-US"/>
                  <a:t>いい感じ</a:t>
                </a:r>
                <a:r>
                  <a:rPr kumimoji="1" lang="en-US" altLang="ja-JP" dirty="0"/>
                  <a:t>: </a:t>
                </a:r>
              </a:p>
              <a:p>
                <a:r>
                  <a:rPr kumimoji="1" lang="ja-JP" altLang="en-US"/>
                  <a:t>　それぞれの木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/>
                  <a:t>が</a:t>
                </a:r>
                <a:r>
                  <a:rPr kumimoji="1" lang="en-US" altLang="ja-JP" dirty="0"/>
                  <a:t>,  </a:t>
                </a:r>
              </a:p>
              <a:p>
                <a:r>
                  <a:rPr kumimoji="1" lang="ja-JP" altLang="en-US"/>
                  <a:t>　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を根</a:t>
                </a:r>
                <a:r>
                  <a:rPr kumimoji="1" lang="ja-JP" altLang="en-US"/>
                  <a:t>とする木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は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パスを含んでおり</a:t>
                </a:r>
                <a:r>
                  <a:rPr kumimoji="1" lang="en-US" altLang="ja-JP" dirty="0"/>
                  <a:t>, </a:t>
                </a:r>
              </a:p>
              <a:p>
                <a:r>
                  <a:rPr kumimoji="1" lang="ja-JP" altLang="en-US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には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パスが含まれない</a:t>
                </a:r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/>
                  <a:t>とその子孫による木</a:t>
                </a:r>
                <a:endParaRPr kumimoji="1" lang="en-US" altLang="ja-JP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dirty="0"/>
                  <a:t>※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kumimoji="1" lang="en-US" altLang="ja-JP" dirty="0"/>
                  <a:t>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ja-JP" altLang="en-US" dirty="0"/>
                  <a:t>の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パス頂点被覆の最小サイズ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996" y="2447108"/>
                <a:ext cx="6122127" cy="1606658"/>
              </a:xfrm>
              <a:prstGeom prst="rect">
                <a:avLst/>
              </a:prstGeom>
              <a:blipFill>
                <a:blip r:embed="rId5"/>
                <a:stretch>
                  <a:fillRect l="-828" t="-2362" b="-23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25BC7E3-4898-FE48-A882-5CDCF6AA2F73}"/>
                  </a:ext>
                </a:extLst>
              </p:cNvPr>
              <p:cNvSpPr txBox="1"/>
              <p:nvPr/>
            </p:nvSpPr>
            <p:spPr>
              <a:xfrm>
                <a:off x="1436913" y="4428309"/>
                <a:ext cx="61538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/>
                  <a:t>このとき</a:t>
                </a:r>
                <a:r>
                  <a:rPr kumimoji="1"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ja-JP" altLang="en-US" sz="2000">
                    <a:solidFill>
                      <a:srgbClr val="FF0000"/>
                    </a:solidFill>
                  </a:rPr>
                  <a:t>も</a:t>
                </a: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ja-JP" altLang="en-US" sz="2000">
                    <a:solidFill>
                      <a:srgbClr val="FF0000"/>
                    </a:solidFill>
                  </a:rPr>
                  <a:t>も</a:t>
                </a: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000" dirty="0">
                    <a:solidFill>
                      <a:srgbClr val="FF0000"/>
                    </a:solidFill>
                  </a:rPr>
                  <a:t>に遷移可能</a:t>
                </a:r>
                <a:r>
                  <a:rPr lang="ja-JP" altLang="en-US" sz="2000"/>
                  <a:t>であることが言える</a:t>
                </a:r>
                <a:endParaRPr kumimoji="1" lang="ja-JP" altLang="en-US" sz="20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25BC7E3-4898-FE48-A882-5CDCF6AA2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13" y="4428309"/>
                <a:ext cx="6153801" cy="400110"/>
              </a:xfrm>
              <a:prstGeom prst="rect">
                <a:avLst/>
              </a:prstGeom>
              <a:blipFill>
                <a:blip r:embed="rId6"/>
                <a:stretch>
                  <a:fillRect l="-823" t="-6250" r="-412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50042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4000" dirty="0"/>
                  <a:t>-PVCR on </a:t>
                </a:r>
                <a:r>
                  <a:rPr lang="ja-JP" altLang="en-US" sz="4000"/>
                  <a:t>木</a:t>
                </a:r>
                <a:endParaRPr kumimoji="1" lang="ja-JP" altLang="en-US" sz="400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002820" cy="917409"/>
              </a:xfrm>
              <a:blipFill>
                <a:blip r:embed="rId3"/>
                <a:stretch>
                  <a:fillRect l="-1109" t="-4110" b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TJ: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木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の根を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としたとき</a:t>
                </a:r>
                <a:r>
                  <a:rPr lang="en-US" altLang="ja-JP" sz="2000" dirty="0"/>
                  <a:t>,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ja-JP" sz="2000" b="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の</a:t>
                </a:r>
                <a:r>
                  <a:rPr lang="en-US" altLang="ja-JP" sz="2000" dirty="0"/>
                  <a:t>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“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いい感じ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”</a:t>
                </a:r>
                <a:r>
                  <a:rPr lang="en-US" altLang="ja-JP" sz="2000" dirty="0"/>
                  <a:t> </a:t>
                </a:r>
                <a:r>
                  <a:rPr lang="ja-JP" altLang="en-US" sz="2000"/>
                  <a:t>の分割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を作る</a:t>
                </a: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をもとに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</a:t>
                </a:r>
                <a:r>
                  <a:rPr lang="ja-JP" altLang="en-US" sz="2000" dirty="0"/>
                  <a:t>パス</a:t>
                </a:r>
                <a:r>
                  <a:rPr lang="ja-JP" altLang="en-US" sz="2000"/>
                  <a:t>頂点被覆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をつくる</a:t>
                </a:r>
                <a:r>
                  <a:rPr lang="en-US" altLang="ja-JP" sz="2000" dirty="0"/>
                  <a:t>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ja-JP" sz="2000" dirty="0"/>
              </a:p>
              <a:p>
                <a:pPr marL="800100" lvl="1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ja-JP" sz="2000" b="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の</a:t>
                </a:r>
                <a:r>
                  <a:rPr lang="ja-JP" altLang="en-US" sz="2000"/>
                  <a:t>遷移列を出力する</a:t>
                </a:r>
                <a:endParaRPr lang="en-US" altLang="ja-JP" sz="2000" dirty="0"/>
              </a:p>
              <a:p>
                <a:r>
                  <a:rPr lang="en-US" altLang="ja-JP" sz="2000" dirty="0"/>
                  <a:t>TAR: </a:t>
                </a:r>
                <a:r>
                  <a:rPr lang="ja-JP" altLang="en-US" sz="2000"/>
                  <a:t>今までと同じ要領で遷移可能か決定できる</a:t>
                </a:r>
                <a:endParaRPr lang="en-US" altLang="ja-JP" sz="2000" dirty="0"/>
              </a:p>
              <a:p>
                <a:r>
                  <a:rPr lang="en-US" altLang="ja-JP" sz="2000" dirty="0"/>
                  <a:t>TS: TJ </a:t>
                </a:r>
                <a:r>
                  <a:rPr lang="ja-JP" altLang="en-US" sz="2000"/>
                  <a:t>と異なりジャンプできないので煩雑化</a:t>
                </a:r>
                <a:r>
                  <a:rPr lang="en-US" altLang="ja-JP" sz="2000" dirty="0"/>
                  <a:t> (</a:t>
                </a:r>
                <a:r>
                  <a:rPr lang="ja-JP" altLang="en-US" sz="2000"/>
                  <a:t>今後の課題</a:t>
                </a:r>
                <a:r>
                  <a:rPr lang="en-US" altLang="ja-JP" sz="2000" dirty="0"/>
                  <a:t>)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4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/>
              <p:nvPr/>
            </p:nvSpPr>
            <p:spPr>
              <a:xfrm>
                <a:off x="1568996" y="2447108"/>
                <a:ext cx="6122127" cy="1606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※</a:t>
                </a:r>
                <a:r>
                  <a:rPr kumimoji="1" lang="ja-JP" altLang="en-US"/>
                  <a:t>いい感じ</a:t>
                </a:r>
                <a:r>
                  <a:rPr kumimoji="1" lang="en-US" altLang="ja-JP" dirty="0"/>
                  <a:t>: </a:t>
                </a:r>
              </a:p>
              <a:p>
                <a:r>
                  <a:rPr kumimoji="1" lang="ja-JP" altLang="en-US"/>
                  <a:t>　それぞれの木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/>
                  <a:t>が</a:t>
                </a:r>
                <a:r>
                  <a:rPr kumimoji="1" lang="en-US" altLang="ja-JP" dirty="0"/>
                  <a:t>,  </a:t>
                </a:r>
              </a:p>
              <a:p>
                <a:r>
                  <a:rPr kumimoji="1" lang="ja-JP" altLang="en-US"/>
                  <a:t>　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を根</a:t>
                </a:r>
                <a:r>
                  <a:rPr kumimoji="1" lang="ja-JP" altLang="en-US"/>
                  <a:t>とする木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は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パスを含んでおり</a:t>
                </a:r>
                <a:r>
                  <a:rPr kumimoji="1" lang="en-US" altLang="ja-JP" dirty="0"/>
                  <a:t>, </a:t>
                </a:r>
              </a:p>
              <a:p>
                <a:r>
                  <a:rPr kumimoji="1" lang="ja-JP" altLang="en-US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 dirty="0"/>
                  <a:t>には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パスが含まれない</a:t>
                </a:r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ja-JP" dirty="0"/>
                  <a:t> </a:t>
                </a:r>
                <a:r>
                  <a:rPr kumimoji="1" lang="ja-JP" altLang="en-US"/>
                  <a:t>とその子孫による木</a:t>
                </a:r>
                <a:endParaRPr kumimoji="1" lang="en-US" altLang="ja-JP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dirty="0"/>
                  <a:t>※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kumimoji="1" lang="en-US" altLang="ja-JP" dirty="0"/>
                  <a:t>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ja-JP" altLang="en-US" dirty="0"/>
                  <a:t>の</a:t>
                </a:r>
                <a:r>
                  <a:rPr kumimoji="1"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</a:t>
                </a:r>
                <a:r>
                  <a:rPr kumimoji="1" lang="ja-JP" altLang="en-US"/>
                  <a:t>パス頂点被覆の最小サイズ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6BDAD35-BFC6-B543-9C8A-7D173155E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996" y="2447108"/>
                <a:ext cx="6122127" cy="1606658"/>
              </a:xfrm>
              <a:prstGeom prst="rect">
                <a:avLst/>
              </a:prstGeom>
              <a:blipFill>
                <a:blip r:embed="rId5"/>
                <a:stretch>
                  <a:fillRect l="-828" t="-2362" b="-23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25BC7E3-4898-FE48-A882-5CDCF6AA2F73}"/>
                  </a:ext>
                </a:extLst>
              </p:cNvPr>
              <p:cNvSpPr txBox="1"/>
              <p:nvPr/>
            </p:nvSpPr>
            <p:spPr>
              <a:xfrm>
                <a:off x="1436913" y="4428309"/>
                <a:ext cx="61538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000"/>
                  <a:t>このとき</a:t>
                </a:r>
                <a:r>
                  <a:rPr kumimoji="1"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ja-JP" altLang="en-US" sz="2000">
                    <a:solidFill>
                      <a:srgbClr val="FF0000"/>
                    </a:solidFill>
                  </a:rPr>
                  <a:t>も</a:t>
                </a: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ja-JP" altLang="en-US" sz="2000">
                    <a:solidFill>
                      <a:srgbClr val="FF0000"/>
                    </a:solidFill>
                  </a:rPr>
                  <a:t>も</a:t>
                </a:r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000" dirty="0">
                    <a:solidFill>
                      <a:srgbClr val="FF0000"/>
                    </a:solidFill>
                  </a:rPr>
                  <a:t>に遷移可能</a:t>
                </a:r>
                <a:r>
                  <a:rPr lang="ja-JP" altLang="en-US" sz="2000"/>
                  <a:t>であることが言える</a:t>
                </a:r>
                <a:endParaRPr kumimoji="1" lang="ja-JP" altLang="en-US" sz="20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25BC7E3-4898-FE48-A882-5CDCF6AA2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13" y="4428309"/>
                <a:ext cx="6153801" cy="400110"/>
              </a:xfrm>
              <a:prstGeom prst="rect">
                <a:avLst/>
              </a:prstGeom>
              <a:blipFill>
                <a:blip r:embed="rId6"/>
                <a:stretch>
                  <a:fillRect l="-823" t="-6250" r="-206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26930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ja-JP" altLang="en-US" sz="4000" b="0">
                <a:solidFill>
                  <a:srgbClr val="FF0000"/>
                </a:solidFill>
              </a:rPr>
              <a:t>結果</a:t>
            </a:r>
            <a:r>
              <a:rPr kumimoji="1" lang="en-US" altLang="ja-JP" sz="4000" b="0" dirty="0">
                <a:solidFill>
                  <a:srgbClr val="FF0000"/>
                </a:solidFill>
              </a:rPr>
              <a:t>3:</a:t>
            </a:r>
            <a:r>
              <a:rPr lang="ja-JP" altLang="en-US" sz="4000"/>
              <a:t>各多項式時間アルゴリズム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以下クラス上の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</a:t>
                </a:r>
                <a:r>
                  <a:rPr lang="ja-JP" altLang="en-US" sz="2000"/>
                  <a:t>に関して以下を示した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パス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TJ, TAR, TS </a:t>
                </a:r>
                <a:r>
                  <a:rPr lang="ja-JP" altLang="en-US" sz="2000"/>
                  <a:t>各ルールで最短の遷移列が多項式時間で求まる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サイクル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TJ, TAR, TS </a:t>
                </a:r>
                <a:r>
                  <a:rPr lang="ja-JP" altLang="en-US" sz="2000"/>
                  <a:t>で解ける</a:t>
                </a:r>
                <a:r>
                  <a:rPr lang="en-US" altLang="ja-JP" sz="2000" dirty="0"/>
                  <a:t> (= no </a:t>
                </a:r>
                <a:r>
                  <a:rPr lang="ja-JP" altLang="en-US" sz="2000"/>
                  <a:t>もあるので</a:t>
                </a:r>
                <a:r>
                  <a:rPr lang="en-US" altLang="ja-JP" sz="2000" dirty="0"/>
                  <a:t>, no</a:t>
                </a:r>
                <a:r>
                  <a:rPr lang="ja-JP" altLang="en-US" sz="2000"/>
                  <a:t>の判定も出来る</a:t>
                </a:r>
                <a:r>
                  <a:rPr lang="en-US" altLang="ja-JP" sz="2000" dirty="0"/>
                  <a:t>)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木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 </a:t>
                </a:r>
                <a:r>
                  <a:rPr lang="ja-JP" altLang="en-US" sz="2000"/>
                  <a:t>は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ならば必ず遷移可能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かつ線形時間で求まる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TAR </a:t>
                </a:r>
                <a:r>
                  <a:rPr lang="ja-JP" altLang="en-US" sz="2000"/>
                  <a:t>は多項式時間で解ける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67994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ja-JP" altLang="en-US" sz="4000" b="0">
                <a:solidFill>
                  <a:srgbClr val="FF0000"/>
                </a:solidFill>
              </a:rPr>
              <a:t>結果</a:t>
            </a:r>
            <a:r>
              <a:rPr kumimoji="1" lang="en-US" altLang="ja-JP" sz="4000" b="0" dirty="0">
                <a:solidFill>
                  <a:srgbClr val="FF0000"/>
                </a:solidFill>
              </a:rPr>
              <a:t>3:</a:t>
            </a:r>
            <a:r>
              <a:rPr lang="ja-JP" altLang="en-US" sz="4000"/>
              <a:t>各多項式時間アルゴリズム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以下クラス上の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</a:t>
                </a:r>
                <a:r>
                  <a:rPr lang="ja-JP" altLang="en-US" sz="2000"/>
                  <a:t>に関して以下を示した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パス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TJ, TAR, TS </a:t>
                </a:r>
                <a:r>
                  <a:rPr lang="ja-JP" altLang="en-US" sz="2000"/>
                  <a:t>各ルールで最短の遷移列が多項式時間で求まる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サイクル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TJ, TAR, TS </a:t>
                </a:r>
                <a:r>
                  <a:rPr lang="ja-JP" altLang="en-US" sz="2000"/>
                  <a:t>で解ける</a:t>
                </a:r>
                <a:r>
                  <a:rPr lang="en-US" altLang="ja-JP" sz="2000" dirty="0"/>
                  <a:t> (= no </a:t>
                </a:r>
                <a:r>
                  <a:rPr lang="ja-JP" altLang="en-US" sz="2000"/>
                  <a:t>もあるので</a:t>
                </a:r>
                <a:r>
                  <a:rPr lang="en-US" altLang="ja-JP" sz="2000" dirty="0"/>
                  <a:t>, no</a:t>
                </a:r>
                <a:r>
                  <a:rPr lang="ja-JP" altLang="en-US" sz="2000"/>
                  <a:t>の判定も出来る</a:t>
                </a:r>
                <a:r>
                  <a:rPr lang="en-US" altLang="ja-JP" sz="2000" dirty="0"/>
                  <a:t>)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木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 </a:t>
                </a:r>
                <a:r>
                  <a:rPr lang="ja-JP" altLang="en-US" sz="2000"/>
                  <a:t>は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ならば必ず遷移可能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かつ線形時間で求まる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TAR </a:t>
                </a:r>
                <a:r>
                  <a:rPr lang="ja-JP" altLang="en-US" sz="2000"/>
                  <a:t>は多項式時間で解ける</a:t>
                </a:r>
                <a:endParaRPr lang="en-US" altLang="ja-JP" sz="2000" dirty="0"/>
              </a:p>
              <a:p>
                <a:r>
                  <a:rPr lang="ja-JP" altLang="en-US" sz="2000"/>
                  <a:t>副産物として以下を示した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ja-JP" altLang="en-US" sz="2000"/>
                  <a:t>　　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58573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ja-JP" altLang="en-US" sz="4000" b="0">
                <a:solidFill>
                  <a:srgbClr val="FF0000"/>
                </a:solidFill>
              </a:rPr>
              <a:t>結果</a:t>
            </a:r>
            <a:r>
              <a:rPr kumimoji="1" lang="en-US" altLang="ja-JP" sz="4000" b="0" dirty="0">
                <a:solidFill>
                  <a:srgbClr val="FF0000"/>
                </a:solidFill>
              </a:rPr>
              <a:t>3:</a:t>
            </a:r>
            <a:r>
              <a:rPr lang="ja-JP" altLang="en-US" sz="4000"/>
              <a:t>各多項式時間アルゴリズム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以下クラス上の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</a:t>
                </a:r>
                <a:r>
                  <a:rPr lang="ja-JP" altLang="en-US" sz="2000"/>
                  <a:t>に関して以下を示した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パス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TJ, TAR, TS </a:t>
                </a:r>
                <a:r>
                  <a:rPr lang="ja-JP" altLang="en-US" sz="2000"/>
                  <a:t>各ルールで最短の遷移列が多項式時間で求まる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サイクル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TJ, TAR, TS </a:t>
                </a:r>
                <a:r>
                  <a:rPr lang="ja-JP" altLang="en-US" sz="2000"/>
                  <a:t>で解ける</a:t>
                </a:r>
                <a:r>
                  <a:rPr lang="en-US" altLang="ja-JP" sz="2000" dirty="0"/>
                  <a:t> (= no </a:t>
                </a:r>
                <a:r>
                  <a:rPr lang="ja-JP" altLang="en-US" sz="2000"/>
                  <a:t>もあるので</a:t>
                </a:r>
                <a:r>
                  <a:rPr lang="en-US" altLang="ja-JP" sz="2000" dirty="0"/>
                  <a:t>, no</a:t>
                </a:r>
                <a:r>
                  <a:rPr lang="ja-JP" altLang="en-US" sz="2000"/>
                  <a:t>の判定も出来る</a:t>
                </a:r>
                <a:r>
                  <a:rPr lang="en-US" altLang="ja-JP" sz="2000" dirty="0"/>
                  <a:t>)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木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 </a:t>
                </a:r>
                <a:r>
                  <a:rPr lang="ja-JP" altLang="en-US" sz="2000"/>
                  <a:t>は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ならば必ず遷移可能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かつ線形時間で求まる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TAR </a:t>
                </a:r>
                <a:r>
                  <a:rPr lang="ja-JP" altLang="en-US" sz="2000"/>
                  <a:t>は多項式時間で解ける</a:t>
                </a:r>
                <a:endParaRPr lang="en-US" altLang="ja-JP" sz="2000" dirty="0"/>
              </a:p>
              <a:p>
                <a:r>
                  <a:rPr lang="ja-JP" altLang="en-US" sz="2000"/>
                  <a:t>副産物として以下を示した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ja-JP" altLang="en-US" sz="2000"/>
                  <a:t>　　サイクルの</a:t>
                </a:r>
                <a:r>
                  <a:rPr lang="en-US" altLang="ja-JP" sz="2000" dirty="0"/>
                  <a:t>TJ</a:t>
                </a:r>
                <a:r>
                  <a:rPr lang="ja-JP" altLang="en-US" sz="2000"/>
                  <a:t>に対し</a:t>
                </a:r>
                <a:r>
                  <a:rPr lang="en-US" altLang="ja-JP" sz="2000" dirty="0"/>
                  <a:t>, 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91200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ja-JP" altLang="en-US" sz="4000" b="0">
                <a:solidFill>
                  <a:srgbClr val="FF0000"/>
                </a:solidFill>
              </a:rPr>
              <a:t>結果</a:t>
            </a:r>
            <a:r>
              <a:rPr kumimoji="1" lang="en-US" altLang="ja-JP" sz="4000" b="0" dirty="0">
                <a:solidFill>
                  <a:srgbClr val="FF0000"/>
                </a:solidFill>
              </a:rPr>
              <a:t>3:</a:t>
            </a:r>
            <a:r>
              <a:rPr lang="ja-JP" altLang="en-US" sz="4000"/>
              <a:t>各多項式時間アルゴリズム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以下クラス上の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</a:t>
                </a:r>
                <a:r>
                  <a:rPr lang="ja-JP" altLang="en-US" sz="2000"/>
                  <a:t>に関して以下を示した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パス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TJ, TAR, TS </a:t>
                </a:r>
                <a:r>
                  <a:rPr lang="ja-JP" altLang="en-US" sz="2000"/>
                  <a:t>各ルールで最短の遷移列が多項式時間で求まる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サイクル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TJ, TAR, TS </a:t>
                </a:r>
                <a:r>
                  <a:rPr lang="ja-JP" altLang="en-US" sz="2000"/>
                  <a:t>で解ける</a:t>
                </a:r>
                <a:r>
                  <a:rPr lang="en-US" altLang="ja-JP" sz="2000" dirty="0"/>
                  <a:t> (= no </a:t>
                </a:r>
                <a:r>
                  <a:rPr lang="ja-JP" altLang="en-US" sz="2000"/>
                  <a:t>もあるので</a:t>
                </a:r>
                <a:r>
                  <a:rPr lang="en-US" altLang="ja-JP" sz="2000" dirty="0"/>
                  <a:t>, no</a:t>
                </a:r>
                <a:r>
                  <a:rPr lang="ja-JP" altLang="en-US" sz="2000"/>
                  <a:t>の判定も出来る</a:t>
                </a:r>
                <a:r>
                  <a:rPr lang="en-US" altLang="ja-JP" sz="2000" dirty="0"/>
                  <a:t>)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木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 </a:t>
                </a:r>
                <a:r>
                  <a:rPr lang="ja-JP" altLang="en-US" sz="2000"/>
                  <a:t>は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ならば必ず遷移可能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かつ線形時間で求まる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TAR </a:t>
                </a:r>
                <a:r>
                  <a:rPr lang="ja-JP" altLang="en-US" sz="2000"/>
                  <a:t>は多項式時間で解ける</a:t>
                </a:r>
                <a:endParaRPr lang="en-US" altLang="ja-JP" sz="2000" dirty="0"/>
              </a:p>
              <a:p>
                <a:r>
                  <a:rPr lang="ja-JP" altLang="en-US" sz="2000"/>
                  <a:t>副産物として以下を示した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ja-JP" altLang="en-US" sz="2000"/>
                  <a:t>　　サイクルの</a:t>
                </a:r>
                <a:r>
                  <a:rPr lang="en-US" altLang="ja-JP" sz="2000" dirty="0"/>
                  <a:t>TJ</a:t>
                </a:r>
                <a:r>
                  <a:rPr lang="ja-JP" altLang="en-US" sz="2000"/>
                  <a:t>に対し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最短の遷移は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回で行けそうだが</a:t>
                </a:r>
                <a:r>
                  <a:rPr lang="en-US" altLang="ja-JP" sz="2000" dirty="0"/>
                  <a:t>, 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7928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ja-JP" altLang="en-US" sz="4000" b="0">
                <a:solidFill>
                  <a:srgbClr val="FF0000"/>
                </a:solidFill>
              </a:rPr>
              <a:t>結果</a:t>
            </a:r>
            <a:r>
              <a:rPr kumimoji="1" lang="en-US" altLang="ja-JP" sz="4000" b="0" dirty="0">
                <a:solidFill>
                  <a:srgbClr val="FF0000"/>
                </a:solidFill>
              </a:rPr>
              <a:t>3:</a:t>
            </a:r>
            <a:r>
              <a:rPr lang="ja-JP" altLang="en-US" sz="4000"/>
              <a:t>各多項式時間アルゴリズム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以下クラス上の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</a:t>
                </a:r>
                <a:r>
                  <a:rPr lang="ja-JP" altLang="en-US" sz="2000"/>
                  <a:t>に関して以下を示した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パス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TJ, TAR, TS </a:t>
                </a:r>
                <a:r>
                  <a:rPr lang="ja-JP" altLang="en-US" sz="2000"/>
                  <a:t>各ルールで最短の遷移列が多項式時間で求まる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サイクル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TJ, TAR, TS </a:t>
                </a:r>
                <a:r>
                  <a:rPr lang="ja-JP" altLang="en-US" sz="2000"/>
                  <a:t>で解ける</a:t>
                </a:r>
                <a:r>
                  <a:rPr lang="en-US" altLang="ja-JP" sz="2000" dirty="0"/>
                  <a:t> (= no </a:t>
                </a:r>
                <a:r>
                  <a:rPr lang="ja-JP" altLang="en-US" sz="2000"/>
                  <a:t>もあるので</a:t>
                </a:r>
                <a:r>
                  <a:rPr lang="en-US" altLang="ja-JP" sz="2000" dirty="0"/>
                  <a:t>, no</a:t>
                </a:r>
                <a:r>
                  <a:rPr lang="ja-JP" altLang="en-US" sz="2000"/>
                  <a:t>の判定も出来る</a:t>
                </a:r>
                <a:r>
                  <a:rPr lang="en-US" altLang="ja-JP" sz="2000" dirty="0"/>
                  <a:t>)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木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 </a:t>
                </a:r>
                <a:r>
                  <a:rPr lang="ja-JP" altLang="en-US" sz="2000"/>
                  <a:t>は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ならば必ず遷移可能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かつ線形時間で求まる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TAR </a:t>
                </a:r>
                <a:r>
                  <a:rPr lang="ja-JP" altLang="en-US" sz="2000"/>
                  <a:t>は多項式時間で解ける</a:t>
                </a:r>
                <a:endParaRPr lang="en-US" altLang="ja-JP" sz="2000" dirty="0"/>
              </a:p>
              <a:p>
                <a:r>
                  <a:rPr lang="ja-JP" altLang="en-US" sz="2000"/>
                  <a:t>副産物として以下を示した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ja-JP" altLang="en-US" sz="2000"/>
                  <a:t>　　サイクルの</a:t>
                </a:r>
                <a:r>
                  <a:rPr lang="en-US" altLang="ja-JP" sz="2000" dirty="0"/>
                  <a:t>TJ</a:t>
                </a:r>
                <a:r>
                  <a:rPr lang="ja-JP" altLang="en-US" sz="2000"/>
                  <a:t>に対し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最短の遷移は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回で行けそうだが</a:t>
                </a:r>
                <a:r>
                  <a:rPr lang="en-US" altLang="ja-JP" sz="2000" dirty="0"/>
                  <a:t>, </a:t>
                </a:r>
              </a:p>
              <a:p>
                <a:pPr marL="0" indent="0">
                  <a:buNone/>
                </a:pPr>
                <a:r>
                  <a:rPr lang="ja-JP" altLang="en-US" sz="2000"/>
                  <a:t>　　余分な遷移を挟まないと遷移不可な例が存在し</a:t>
                </a:r>
                <a:r>
                  <a:rPr lang="en-US" altLang="ja-JP" sz="2000" dirty="0"/>
                  <a:t>, </a:t>
                </a:r>
              </a:p>
              <a:p>
                <a:pPr marL="0" indent="0">
                  <a:buNone/>
                </a:pPr>
                <a:r>
                  <a:rPr lang="ja-JP" altLang="en-US" sz="2000"/>
                  <a:t>　　そんなインスタンスをシステマチックに作れる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000865"/>
              </a:xfrm>
              <a:blipFill>
                <a:blip r:embed="rId3"/>
                <a:stretch>
                  <a:fillRect l="-643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454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dirty="0"/>
                  <a:t>-path vertex cover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5FF8CFB-DFE3-054D-A2B1-CF7E57896C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7886700" cy="917409"/>
              </a:xfrm>
              <a:blipFill>
                <a:blip r:embed="rId3"/>
                <a:stretch>
                  <a:fillRect l="-1447" t="-8219" b="-178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dirty="0"/>
                  <a:t>Vertex cover </a:t>
                </a:r>
                <a:r>
                  <a:rPr lang="ja-JP" altLang="en-US" sz="2400"/>
                  <a:t>問題の一般化問題</a:t>
                </a:r>
                <a:endParaRPr lang="en-US" altLang="ja-JP" sz="2400" dirty="0"/>
              </a:p>
              <a:p>
                <a:pPr lvl="1">
                  <a:buFontTx/>
                  <a:buChar char="-"/>
                </a:pPr>
                <a:r>
                  <a:rPr lang="en-US" altLang="ja-JP" sz="2000" dirty="0"/>
                  <a:t>VC: </a:t>
                </a:r>
                <a:r>
                  <a:rPr lang="ja-JP" altLang="en-US" sz="2000"/>
                  <a:t>全ての</a:t>
                </a:r>
                <a:r>
                  <a:rPr lang="ja-JP" altLang="en-US" sz="2000">
                    <a:solidFill>
                      <a:srgbClr val="FF0000"/>
                    </a:solidFill>
                  </a:rPr>
                  <a:t>辺</a:t>
                </a:r>
                <a:r>
                  <a:rPr lang="ja-JP" altLang="en-US" sz="2000"/>
                  <a:t>をカバーする頂点集合</a:t>
                </a:r>
                <a:endParaRPr lang="en-US" altLang="ja-JP" sz="2000" dirty="0"/>
              </a:p>
              <a:p>
                <a:pPr lvl="1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-path VC: </a:t>
                </a:r>
                <a:r>
                  <a:rPr lang="ja-JP" altLang="en-US" sz="2000"/>
                  <a:t>全ての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ja-JP" altLang="en-US" sz="2000">
                    <a:solidFill>
                      <a:srgbClr val="FF0000"/>
                    </a:solidFill>
                  </a:rPr>
                  <a:t>頂点パス</a:t>
                </a:r>
                <a:r>
                  <a:rPr lang="ja-JP" altLang="en-US" sz="2000"/>
                  <a:t>をカバーする頂点集合</a:t>
                </a:r>
                <a:r>
                  <a:rPr lang="en-US" altLang="ja-JP" sz="2000" dirty="0"/>
                  <a:t> (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 = 2: VC)</a:t>
                </a:r>
              </a:p>
              <a:p>
                <a:r>
                  <a:rPr lang="ja-JP" altLang="en-US" sz="2400"/>
                  <a:t>豊富なバリエーションが揃う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  <a:blipFill>
                <a:blip r:embed="rId4"/>
                <a:stretch>
                  <a:fillRect l="-965" t="-15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808A0B6-0727-6948-A618-C6300AAD57AD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H="1">
            <a:off x="5752951" y="301195"/>
            <a:ext cx="652131" cy="517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7AA9EEB-3518-8F49-8456-AC02A9C8277E}"/>
              </a:ext>
            </a:extLst>
          </p:cNvPr>
          <p:cNvCxnSpPr>
            <a:cxnSpLocks/>
            <a:stCxn id="9" idx="4"/>
            <a:endCxn id="6" idx="4"/>
          </p:cNvCxnSpPr>
          <p:nvPr/>
        </p:nvCxnSpPr>
        <p:spPr>
          <a:xfrm flipH="1" flipV="1">
            <a:off x="5805293" y="840486"/>
            <a:ext cx="250310" cy="6385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DA17569-FC1F-EF48-B1B3-1043F31947F9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6129625" y="1405012"/>
            <a:ext cx="4462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B9587466-3446-114C-AF41-8CCC68720002}"/>
              </a:ext>
            </a:extLst>
          </p:cNvPr>
          <p:cNvCxnSpPr>
            <a:cxnSpLocks/>
            <a:endCxn id="8" idx="4"/>
          </p:cNvCxnSpPr>
          <p:nvPr/>
        </p:nvCxnSpPr>
        <p:spPr>
          <a:xfrm flipV="1">
            <a:off x="6649874" y="840485"/>
            <a:ext cx="250313" cy="638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FC2F6AA-E3B0-FA4D-AD58-77B2AA0F8AB7}"/>
              </a:ext>
            </a:extLst>
          </p:cNvPr>
          <p:cNvCxnSpPr>
            <a:cxnSpLocks/>
            <a:stCxn id="8" idx="5"/>
            <a:endCxn id="5" idx="1"/>
          </p:cNvCxnSpPr>
          <p:nvPr/>
        </p:nvCxnSpPr>
        <p:spPr>
          <a:xfrm flipH="1" flipV="1">
            <a:off x="6300399" y="301195"/>
            <a:ext cx="652129" cy="517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5A156FF-CE10-4E4C-9E00-CA414C7C2171}"/>
              </a:ext>
            </a:extLst>
          </p:cNvPr>
          <p:cNvCxnSpPr>
            <a:cxnSpLocks/>
            <a:stCxn id="24" idx="7"/>
            <a:endCxn id="25" idx="3"/>
          </p:cNvCxnSpPr>
          <p:nvPr/>
        </p:nvCxnSpPr>
        <p:spPr>
          <a:xfrm flipH="1">
            <a:off x="7459003" y="301195"/>
            <a:ext cx="652131" cy="517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B3722E0-CFE9-9543-A258-A259C879E86B}"/>
              </a:ext>
            </a:extLst>
          </p:cNvPr>
          <p:cNvCxnSpPr>
            <a:cxnSpLocks/>
            <a:stCxn id="27" idx="4"/>
            <a:endCxn id="25" idx="4"/>
          </p:cNvCxnSpPr>
          <p:nvPr/>
        </p:nvCxnSpPr>
        <p:spPr>
          <a:xfrm flipH="1" flipV="1">
            <a:off x="7511345" y="840486"/>
            <a:ext cx="250310" cy="6385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8CFF13A-1AB3-5D44-BDFF-13740642A469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>
            <a:off x="7835677" y="1405012"/>
            <a:ext cx="4462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CA5266C0-DDA7-6343-94BD-DACEEC555B84}"/>
              </a:ext>
            </a:extLst>
          </p:cNvPr>
          <p:cNvCxnSpPr>
            <a:cxnSpLocks/>
            <a:endCxn id="26" idx="4"/>
          </p:cNvCxnSpPr>
          <p:nvPr/>
        </p:nvCxnSpPr>
        <p:spPr>
          <a:xfrm flipV="1">
            <a:off x="8355926" y="840485"/>
            <a:ext cx="250313" cy="638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D051FAB4-F33D-2F43-A990-2A23FE6B66A9}"/>
              </a:ext>
            </a:extLst>
          </p:cNvPr>
          <p:cNvCxnSpPr>
            <a:cxnSpLocks/>
            <a:stCxn id="26" idx="5"/>
            <a:endCxn id="24" idx="1"/>
          </p:cNvCxnSpPr>
          <p:nvPr/>
        </p:nvCxnSpPr>
        <p:spPr>
          <a:xfrm flipH="1" flipV="1">
            <a:off x="8006451" y="301195"/>
            <a:ext cx="652129" cy="517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円/楕円 4">
            <a:extLst>
              <a:ext uri="{FF2B5EF4-FFF2-40B4-BE49-F238E27FC236}">
                <a16:creationId xmlns:a16="http://schemas.microsoft.com/office/drawing/2014/main" id="{5F46557A-310B-F446-B7DD-7DFC997297C8}"/>
              </a:ext>
            </a:extLst>
          </p:cNvPr>
          <p:cNvSpPr/>
          <p:nvPr/>
        </p:nvSpPr>
        <p:spPr>
          <a:xfrm>
            <a:off x="6278718" y="279514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3FB2EF31-4F42-624C-A56F-376D2329C926}"/>
              </a:ext>
            </a:extLst>
          </p:cNvPr>
          <p:cNvSpPr/>
          <p:nvPr/>
        </p:nvSpPr>
        <p:spPr>
          <a:xfrm>
            <a:off x="5731270" y="692441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7BE7E8F2-3D1B-E24E-AF74-7E0C8C63F9EE}"/>
              </a:ext>
            </a:extLst>
          </p:cNvPr>
          <p:cNvSpPr/>
          <p:nvPr/>
        </p:nvSpPr>
        <p:spPr>
          <a:xfrm>
            <a:off x="6826164" y="692440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BBF1FE00-24F6-2747-8A85-5B50AB9CE73A}"/>
              </a:ext>
            </a:extLst>
          </p:cNvPr>
          <p:cNvSpPr/>
          <p:nvPr/>
        </p:nvSpPr>
        <p:spPr>
          <a:xfrm>
            <a:off x="5981580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84D3BD0F-3277-B74E-991B-1F59704DC150}"/>
              </a:ext>
            </a:extLst>
          </p:cNvPr>
          <p:cNvSpPr/>
          <p:nvPr/>
        </p:nvSpPr>
        <p:spPr>
          <a:xfrm>
            <a:off x="6575852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7A806DA5-D0B1-3447-8C61-7D31CE42B790}"/>
              </a:ext>
            </a:extLst>
          </p:cNvPr>
          <p:cNvSpPr/>
          <p:nvPr/>
        </p:nvSpPr>
        <p:spPr>
          <a:xfrm>
            <a:off x="7984770" y="279514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C47AC6F2-4B7A-7641-B43B-943E349ED5D8}"/>
              </a:ext>
            </a:extLst>
          </p:cNvPr>
          <p:cNvSpPr/>
          <p:nvPr/>
        </p:nvSpPr>
        <p:spPr>
          <a:xfrm>
            <a:off x="7437322" y="692441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0527E18F-90D6-B749-BC92-FE9D25E420A3}"/>
              </a:ext>
            </a:extLst>
          </p:cNvPr>
          <p:cNvSpPr/>
          <p:nvPr/>
        </p:nvSpPr>
        <p:spPr>
          <a:xfrm>
            <a:off x="8532216" y="692440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>
            <a:extLst>
              <a:ext uri="{FF2B5EF4-FFF2-40B4-BE49-F238E27FC236}">
                <a16:creationId xmlns:a16="http://schemas.microsoft.com/office/drawing/2014/main" id="{F6F02978-FFA6-7442-AC1F-8CEEF41F559E}"/>
              </a:ext>
            </a:extLst>
          </p:cNvPr>
          <p:cNvSpPr/>
          <p:nvPr/>
        </p:nvSpPr>
        <p:spPr>
          <a:xfrm>
            <a:off x="7687632" y="1330989"/>
            <a:ext cx="148045" cy="1480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3DFB2121-CB78-F34F-B1E5-D6F4861A479A}"/>
              </a:ext>
            </a:extLst>
          </p:cNvPr>
          <p:cNvSpPr/>
          <p:nvPr/>
        </p:nvSpPr>
        <p:spPr>
          <a:xfrm>
            <a:off x="8281904" y="1330989"/>
            <a:ext cx="148045" cy="1480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B736DD2-C82B-3B47-845D-61E07AC95D4E}"/>
              </a:ext>
            </a:extLst>
          </p:cNvPr>
          <p:cNvSpPr txBox="1"/>
          <p:nvPr/>
        </p:nvSpPr>
        <p:spPr>
          <a:xfrm>
            <a:off x="6100104" y="160334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VC</a:t>
            </a:r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2C59DBC-2684-0C4F-B77C-731777A87B9D}"/>
              </a:ext>
            </a:extLst>
          </p:cNvPr>
          <p:cNvSpPr txBox="1"/>
          <p:nvPr/>
        </p:nvSpPr>
        <p:spPr>
          <a:xfrm>
            <a:off x="7484434" y="1609850"/>
            <a:ext cx="1148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3-path VC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19473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ja-JP" altLang="en-US" sz="4000" b="0">
                <a:solidFill>
                  <a:srgbClr val="FF0000"/>
                </a:solidFill>
              </a:rPr>
              <a:t>結果</a:t>
            </a:r>
            <a:r>
              <a:rPr kumimoji="1" lang="en-US" altLang="ja-JP" sz="4000" b="0" dirty="0">
                <a:solidFill>
                  <a:srgbClr val="FF0000"/>
                </a:solidFill>
              </a:rPr>
              <a:t>3:</a:t>
            </a:r>
            <a:r>
              <a:rPr lang="ja-JP" altLang="en-US" sz="4000"/>
              <a:t>各多項式時間アルゴリズム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8"/>
                <a:ext cx="7886700" cy="5145026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以下クラス上の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</a:t>
                </a:r>
                <a:r>
                  <a:rPr lang="ja-JP" altLang="en-US" sz="2000"/>
                  <a:t>に関して以下を示した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パス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TJ, TAR, TS </a:t>
                </a:r>
                <a:r>
                  <a:rPr lang="ja-JP" altLang="en-US" sz="2000"/>
                  <a:t>各ルールで最短の遷移列が多項式時間で求まる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サイクル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TJ, TAR, TS </a:t>
                </a:r>
                <a:r>
                  <a:rPr lang="ja-JP" altLang="en-US" sz="2000"/>
                  <a:t>で解ける</a:t>
                </a:r>
                <a:r>
                  <a:rPr lang="en-US" altLang="ja-JP" sz="2000" dirty="0"/>
                  <a:t> (= no </a:t>
                </a:r>
                <a:r>
                  <a:rPr lang="ja-JP" altLang="en-US" sz="2000"/>
                  <a:t>もあるので</a:t>
                </a:r>
                <a:r>
                  <a:rPr lang="en-US" altLang="ja-JP" sz="2000" dirty="0"/>
                  <a:t>, no</a:t>
                </a:r>
                <a:r>
                  <a:rPr lang="ja-JP" altLang="en-US" sz="2000"/>
                  <a:t>の判定も出来る</a:t>
                </a:r>
                <a:r>
                  <a:rPr lang="en-US" altLang="ja-JP" sz="2000" dirty="0"/>
                  <a:t>)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木</a:t>
                </a:r>
                <a:r>
                  <a:rPr lang="en-US" altLang="ja-JP" sz="2000" dirty="0"/>
                  <a:t>: </a:t>
                </a:r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TJ </a:t>
                </a:r>
                <a:r>
                  <a:rPr lang="ja-JP" altLang="en-US" sz="2000"/>
                  <a:t>は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ならば必ず遷移可能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かつ線形時間で求まる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TAR </a:t>
                </a:r>
                <a:r>
                  <a:rPr lang="ja-JP" altLang="en-US" sz="2000"/>
                  <a:t>は多項式時間で解ける</a:t>
                </a:r>
                <a:endParaRPr lang="en-US" altLang="ja-JP" sz="2000" dirty="0"/>
              </a:p>
              <a:p>
                <a:r>
                  <a:rPr lang="ja-JP" altLang="en-US" sz="2000"/>
                  <a:t>副産物として以下を示した</a:t>
                </a:r>
                <a:r>
                  <a:rPr lang="en-US" altLang="ja-JP" sz="2000" dirty="0"/>
                  <a:t>: </a:t>
                </a:r>
              </a:p>
              <a:p>
                <a:pPr marL="0" indent="0">
                  <a:buNone/>
                </a:pPr>
                <a:r>
                  <a:rPr lang="ja-JP" altLang="en-US" sz="2000"/>
                  <a:t>　　サイクルの</a:t>
                </a:r>
                <a:r>
                  <a:rPr lang="en-US" altLang="ja-JP" sz="2000" dirty="0"/>
                  <a:t>TJ</a:t>
                </a:r>
                <a:r>
                  <a:rPr lang="ja-JP" altLang="en-US" sz="2000"/>
                  <a:t>に対し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最短の遷移は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回で行けそうだが</a:t>
                </a:r>
                <a:r>
                  <a:rPr lang="en-US" altLang="ja-JP" sz="2000" dirty="0"/>
                  <a:t>, </a:t>
                </a:r>
              </a:p>
              <a:p>
                <a:pPr marL="0" indent="0">
                  <a:buNone/>
                </a:pPr>
                <a:r>
                  <a:rPr lang="ja-JP" altLang="en-US" sz="2000"/>
                  <a:t>　　余分な遷移を挟まないと遷移不可な例が存在し</a:t>
                </a:r>
                <a:r>
                  <a:rPr lang="en-US" altLang="ja-JP" sz="2000" dirty="0"/>
                  <a:t>, </a:t>
                </a:r>
              </a:p>
              <a:p>
                <a:pPr marL="0" indent="0">
                  <a:buNone/>
                </a:pPr>
                <a:r>
                  <a:rPr lang="ja-JP" altLang="en-US" sz="2000"/>
                  <a:t>　　そんなインスタンスをシステマチックに作れる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000"/>
                  <a:t>　⇒</a:t>
                </a:r>
                <a:r>
                  <a:rPr lang="en-US" altLang="ja-JP" sz="2000" dirty="0"/>
                  <a:t> “</a:t>
                </a:r>
                <a:r>
                  <a:rPr lang="ja-JP" altLang="en-US" sz="2000"/>
                  <a:t>サイクル</a:t>
                </a:r>
                <a:r>
                  <a:rPr lang="en-US" altLang="ja-JP" sz="2000" dirty="0"/>
                  <a:t>TJ </a:t>
                </a:r>
                <a:r>
                  <a:rPr lang="ja-JP" altLang="en-US" sz="2000"/>
                  <a:t>ですら最短列は自明に簡単ではなさそう</a:t>
                </a:r>
                <a:r>
                  <a:rPr lang="en-US" altLang="ja-JP" sz="2000" dirty="0"/>
                  <a:t>”</a:t>
                </a:r>
              </a:p>
              <a:p>
                <a:pPr marL="0" indent="0">
                  <a:buNone/>
                </a:pPr>
                <a:r>
                  <a:rPr lang="ja-JP" altLang="en-US" sz="2000"/>
                  <a:t>　　</a:t>
                </a:r>
                <a:r>
                  <a:rPr lang="en-US" altLang="ja-JP" sz="2000" dirty="0"/>
                  <a:t>(cf. VCR</a:t>
                </a:r>
                <a:r>
                  <a:rPr lang="ja-JP" altLang="en-US" sz="2000"/>
                  <a:t>のサイクル</a:t>
                </a:r>
                <a:r>
                  <a:rPr lang="en-US" altLang="ja-JP" sz="2000" dirty="0"/>
                  <a:t>TJ </a:t>
                </a:r>
                <a:r>
                  <a:rPr lang="ja-JP" altLang="en-US" sz="2000"/>
                  <a:t>は</a:t>
                </a:r>
                <a:r>
                  <a:rPr lang="en-US" altLang="ja-JP" sz="2000" dirty="0"/>
                  <a:t> no-instance </a:t>
                </a:r>
                <a:r>
                  <a:rPr lang="ja-JP" altLang="en-US" sz="2000"/>
                  <a:t>以外は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/>
                  <a:t>回で</a:t>
                </a:r>
                <a:r>
                  <a:rPr lang="en-US" altLang="ja-JP" sz="2000" dirty="0"/>
                  <a:t>OK)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8"/>
                <a:ext cx="7886700" cy="5145026"/>
              </a:xfrm>
              <a:blipFill>
                <a:blip r:embed="rId3"/>
                <a:stretch>
                  <a:fillRect l="-643" t="-985" b="-19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0594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ja-JP" altLang="en-US" sz="4000" b="0"/>
              <a:t>サイクルでも</a:t>
            </a:r>
            <a:r>
              <a:rPr lang="ja-JP" altLang="en-US" sz="4000"/>
              <a:t>最短が面倒（？）</a:t>
            </a:r>
            <a:endParaRPr kumimoji="1" lang="ja-JP" altLang="en-US" sz="4000"/>
          </a:p>
        </p:txBody>
      </p:sp>
    </p:spTree>
    <p:extLst>
      <p:ext uri="{BB962C8B-B14F-4D97-AF65-F5344CB8AC3E}">
        <p14:creationId xmlns:p14="http://schemas.microsoft.com/office/powerpoint/2010/main" val="206992339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ja-JP" altLang="en-US" sz="4000" b="0"/>
              <a:t>サイクルでも</a:t>
            </a:r>
            <a:r>
              <a:rPr lang="ja-JP" altLang="en-US" sz="4000"/>
              <a:t>最短が面倒（？）</a:t>
            </a:r>
            <a:endParaRPr kumimoji="1" lang="ja-JP" altLang="en-US" sz="400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5837002-C292-7F40-BE12-C984F064E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82535"/>
            <a:ext cx="4212971" cy="375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7356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ja-JP" altLang="en-US" sz="4000" b="0"/>
              <a:t>サイクルでも</a:t>
            </a:r>
            <a:r>
              <a:rPr lang="ja-JP" altLang="en-US" sz="4000"/>
              <a:t>最短が面倒（？）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46A0FC20-A395-494B-ADFD-ED9A61FB6E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5197777"/>
                <a:ext cx="7886700" cy="1295097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最短の遷移手順</a:t>
                </a:r>
                <a:r>
                  <a:rPr lang="en-US" altLang="ja-JP" sz="2000" dirty="0"/>
                  <a:t> (</a:t>
                </a:r>
                <a:r>
                  <a:rPr lang="ja-JP" altLang="en-US" sz="2000"/>
                  <a:t>黒を白へ移動</a:t>
                </a:r>
                <a:r>
                  <a:rPr lang="en-US" altLang="ja-JP" sz="2000" dirty="0"/>
                  <a:t>) :</a:t>
                </a:r>
              </a:p>
              <a:p>
                <a:pPr marL="0" indent="0">
                  <a:buNone/>
                </a:pPr>
                <a:r>
                  <a:rPr lang="en-US" altLang="ja-JP" sz="2000" b="0" dirty="0"/>
                  <a:t>(</a:t>
                </a:r>
                <a:r>
                  <a:rPr lang="en-US" altLang="ja-JP" sz="2000" dirty="0"/>
                  <a:t>1</a:t>
                </a:r>
                <a:r>
                  <a:rPr lang="en-US" altLang="ja-JP" sz="2000" b="0" dirty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ja-JP" sz="2000" dirty="0"/>
                  <a:t>, 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ja-JP" sz="2000" dirty="0"/>
                  <a:t>, (3)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altLang="ja-JP" sz="2000" dirty="0"/>
                  <a:t>,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(4)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altLang="ja-JP" sz="2000" dirty="0"/>
                  <a:t>, (5)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US" altLang="ja-JP" sz="2000" dirty="0"/>
              </a:p>
            </p:txBody>
          </p:sp>
        </mc:Choice>
        <mc:Fallback xmlns="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46A0FC20-A395-494B-ADFD-ED9A61FB6E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5197777"/>
                <a:ext cx="7886700" cy="1295097"/>
              </a:xfrm>
              <a:blipFill>
                <a:blip r:embed="rId3"/>
                <a:stretch>
                  <a:fillRect l="-804" t="-38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>
            <a:extLst>
              <a:ext uri="{FF2B5EF4-FFF2-40B4-BE49-F238E27FC236}">
                <a16:creationId xmlns:a16="http://schemas.microsoft.com/office/drawing/2014/main" id="{51042003-D83A-E641-94CD-511F38CDF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282535"/>
            <a:ext cx="4212971" cy="375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7641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ja-JP" altLang="en-US" sz="4000" b="0"/>
              <a:t>サイクルでも</a:t>
            </a:r>
            <a:r>
              <a:rPr lang="ja-JP" altLang="en-US" sz="4000"/>
              <a:t>最短が面倒（？）</a:t>
            </a:r>
            <a:endParaRPr kumimoji="1" lang="ja-JP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46A0FC20-A395-494B-ADFD-ED9A61FB6E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5197777"/>
                <a:ext cx="7886700" cy="1295097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最短の遷移手順</a:t>
                </a:r>
                <a:r>
                  <a:rPr lang="en-US" altLang="ja-JP" sz="2000" dirty="0"/>
                  <a:t> (</a:t>
                </a:r>
                <a:r>
                  <a:rPr lang="ja-JP" altLang="en-US" sz="2000"/>
                  <a:t>黒を白へ移動</a:t>
                </a:r>
                <a:r>
                  <a:rPr lang="en-US" altLang="ja-JP" sz="2000" dirty="0"/>
                  <a:t>) :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5</a:t>
                </a:r>
                <a:r>
                  <a:rPr lang="ja-JP" altLang="en-US" sz="2000" b="1">
                    <a:solidFill>
                      <a:srgbClr val="FF0000"/>
                    </a:solidFill>
                  </a:rPr>
                  <a:t>ステップ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000"/>
                  <a:t>必要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en-US" altLang="ja-JP" sz="2000" b="0" dirty="0"/>
                  <a:t>(</a:t>
                </a:r>
                <a:r>
                  <a:rPr lang="en-US" altLang="ja-JP" sz="2000" dirty="0"/>
                  <a:t>1</a:t>
                </a:r>
                <a:r>
                  <a:rPr lang="en-US" altLang="ja-JP" sz="2000" b="0" dirty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ja-JP" sz="2000" dirty="0"/>
                  <a:t>, 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ja-JP" sz="2000" dirty="0"/>
                  <a:t>, (3)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altLang="ja-JP" sz="2000" dirty="0"/>
                  <a:t>,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(4)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altLang="ja-JP" sz="2000" dirty="0"/>
                  <a:t>, (5)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US" altLang="ja-JP" sz="2000" dirty="0"/>
              </a:p>
            </p:txBody>
          </p:sp>
        </mc:Choice>
        <mc:Fallback xmlns="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46A0FC20-A395-494B-ADFD-ED9A61FB6E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5197777"/>
                <a:ext cx="7886700" cy="1295097"/>
              </a:xfrm>
              <a:blipFill>
                <a:blip r:embed="rId3"/>
                <a:stretch>
                  <a:fillRect l="-804" t="-38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>
            <a:extLst>
              <a:ext uri="{FF2B5EF4-FFF2-40B4-BE49-F238E27FC236}">
                <a16:creationId xmlns:a16="http://schemas.microsoft.com/office/drawing/2014/main" id="{EA82361D-3839-5C41-9DC8-191835E00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282535"/>
            <a:ext cx="4212971" cy="375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492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02820" cy="917409"/>
          </a:xfrm>
        </p:spPr>
        <p:txBody>
          <a:bodyPr>
            <a:normAutofit/>
          </a:bodyPr>
          <a:lstStyle/>
          <a:p>
            <a:r>
              <a:rPr kumimoji="1" lang="ja-JP" altLang="en-US" sz="4000" b="0"/>
              <a:t>サイクルでも</a:t>
            </a:r>
            <a:r>
              <a:rPr lang="ja-JP" altLang="en-US" sz="4000"/>
              <a:t>最短が面倒（？）</a:t>
            </a:r>
            <a:endParaRPr kumimoji="1" lang="ja-JP" altLang="en-US" sz="40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8E30DDE-6312-E94E-A6A4-F2C0489C9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82535"/>
            <a:ext cx="4212971" cy="37581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46A0FC20-A395-494B-ADFD-ED9A61FB6E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5197777"/>
                <a:ext cx="7886700" cy="1295097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/>
                  <a:t>最短の遷移手順</a:t>
                </a:r>
                <a:r>
                  <a:rPr lang="en-US" altLang="ja-JP" sz="2000" dirty="0"/>
                  <a:t> (</a:t>
                </a:r>
                <a:r>
                  <a:rPr lang="ja-JP" altLang="en-US" sz="2000"/>
                  <a:t>黒を白へ移動</a:t>
                </a:r>
                <a:r>
                  <a:rPr lang="en-US" altLang="ja-JP" sz="2000" dirty="0"/>
                  <a:t>) :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5</a:t>
                </a:r>
                <a:r>
                  <a:rPr lang="ja-JP" altLang="en-US" sz="2000" b="1">
                    <a:solidFill>
                      <a:srgbClr val="FF0000"/>
                    </a:solidFill>
                  </a:rPr>
                  <a:t>ステップ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000"/>
                  <a:t>必要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en-US" altLang="ja-JP" sz="2000" b="0" dirty="0"/>
                  <a:t>(</a:t>
                </a:r>
                <a:r>
                  <a:rPr lang="en-US" altLang="ja-JP" sz="2000" dirty="0"/>
                  <a:t>1</a:t>
                </a:r>
                <a:r>
                  <a:rPr lang="en-US" altLang="ja-JP" sz="2000" b="0" dirty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ja-JP" sz="2000" dirty="0"/>
                  <a:t>, 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ja-JP" sz="2000" dirty="0"/>
                  <a:t>, (3)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altLang="ja-JP" sz="2000" dirty="0"/>
                  <a:t>,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(4)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altLang="ja-JP" sz="2000" dirty="0"/>
                  <a:t>, (5)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000" b="0" i="1" smtClean="0">
                            <a:solidFill>
                              <a:srgbClr val="000FF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US" altLang="ja-JP" sz="2000" dirty="0"/>
              </a:p>
            </p:txBody>
          </p:sp>
        </mc:Choice>
        <mc:Fallback xmlns="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46A0FC20-A395-494B-ADFD-ED9A61FB6E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5197777"/>
                <a:ext cx="7886700" cy="1295097"/>
              </a:xfrm>
              <a:blipFill>
                <a:blip r:embed="rId4"/>
                <a:stretch>
                  <a:fillRect l="-804" t="-38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409F2B-4340-C44F-8A9D-5EB190342421}"/>
              </a:ext>
            </a:extLst>
          </p:cNvPr>
          <p:cNvSpPr txBox="1"/>
          <p:nvPr/>
        </p:nvSpPr>
        <p:spPr>
          <a:xfrm>
            <a:off x="5077812" y="2721114"/>
            <a:ext cx="3847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/>
              <a:t>サイクルの少し上のクラスでも</a:t>
            </a:r>
            <a:r>
              <a:rPr kumimoji="1" lang="en-US" altLang="ja-JP" sz="2000" dirty="0"/>
              <a:t>, </a:t>
            </a:r>
          </a:p>
          <a:p>
            <a:r>
              <a:rPr kumimoji="1" lang="ja-JP" altLang="en-US" sz="2000"/>
              <a:t>最短を求める際の課題になる？</a:t>
            </a:r>
          </a:p>
        </p:txBody>
      </p:sp>
    </p:spTree>
    <p:extLst>
      <p:ext uri="{BB962C8B-B14F-4D97-AF65-F5344CB8AC3E}">
        <p14:creationId xmlns:p14="http://schemas.microsoft.com/office/powerpoint/2010/main" val="104382043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lang="ja-JP" altLang="en-US"/>
              <a:t>結果のまとめ</a:t>
            </a:r>
            <a:r>
              <a:rPr lang="en-US" altLang="ja-JP" dirty="0"/>
              <a:t> (</a:t>
            </a:r>
            <a:r>
              <a:rPr lang="ja-JP" altLang="en-US"/>
              <a:t>再掲</a:t>
            </a:r>
            <a:r>
              <a:rPr lang="en-US" altLang="ja-JP" dirty="0"/>
              <a:t>)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-path vertex cover </a:t>
                </a:r>
                <a:r>
                  <a:rPr kumimoji="1" lang="ja-JP" altLang="en-US" sz="2400"/>
                  <a:t>問題の遷移版</a:t>
                </a:r>
                <a:r>
                  <a:rPr kumimoji="1" lang="en-US" altLang="ja-JP" sz="2400" dirty="0"/>
                  <a:t> (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-PVCR) </a:t>
                </a:r>
                <a:r>
                  <a:rPr kumimoji="1" lang="ja-JP" altLang="en-US" sz="2400"/>
                  <a:t>をやった</a:t>
                </a:r>
                <a:endParaRPr kumimoji="1" lang="en-US" altLang="ja-JP" sz="2400" dirty="0"/>
              </a:p>
              <a:p>
                <a:r>
                  <a:rPr kumimoji="1" lang="ja-JP" altLang="en-US" sz="2400"/>
                  <a:t>以下を示した</a:t>
                </a:r>
                <a:endParaRPr kumimoji="1" lang="en-US" altLang="ja-JP" sz="2400" dirty="0"/>
              </a:p>
              <a:p>
                <a:pPr marL="0" indent="0">
                  <a:buNone/>
                </a:pPr>
                <a:r>
                  <a:rPr lang="ja-JP" altLang="en-US" sz="2400"/>
                  <a:t>　</a:t>
                </a:r>
                <a:r>
                  <a:rPr lang="en-US" altLang="ja-JP" sz="2400" dirty="0"/>
                  <a:t>[</a:t>
                </a:r>
                <a:r>
                  <a:rPr lang="en-US" altLang="ja-JP" sz="2400" dirty="0">
                    <a:solidFill>
                      <a:srgbClr val="000FF0"/>
                    </a:solidFill>
                  </a:rPr>
                  <a:t>Complexity</a:t>
                </a:r>
                <a:r>
                  <a:rPr lang="en-US" altLang="ja-JP" sz="2400" dirty="0"/>
                  <a:t>]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kumimoji="1" lang="ja-JP" altLang="en-US" sz="2000" b="0"/>
                  <a:t>今までの</a:t>
                </a:r>
                <a:r>
                  <a:rPr kumimoji="1" lang="en-US" altLang="ja-JP" sz="2000" b="0" dirty="0"/>
                  <a:t> VCR </a:t>
                </a:r>
                <a:r>
                  <a:rPr kumimoji="1" lang="ja-JP" altLang="en-US" sz="2000" b="0"/>
                  <a:t>のグラフクラス限定による困難性が</a:t>
                </a:r>
                <a:r>
                  <a:rPr kumimoji="1" lang="en-US" altLang="ja-JP" sz="2000" b="0" dirty="0"/>
                  <a:t>,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/>
                  <a:t>-PVCR </a:t>
                </a:r>
                <a:r>
                  <a:rPr lang="ja-JP" altLang="en-US" sz="2000"/>
                  <a:t>にも同様に適用できることを示した</a:t>
                </a:r>
                <a:endParaRPr lang="en-US" altLang="ja-JP" sz="2000" dirty="0"/>
              </a:p>
              <a:p>
                <a:pPr lvl="1">
                  <a:buFont typeface="システムフォント"/>
                  <a:buChar char="⁃"/>
                </a:pPr>
                <a:r>
                  <a:rPr kumimoji="1" lang="ja-JP" altLang="en-US" sz="2000"/>
                  <a:t>上記以外</a:t>
                </a:r>
                <a:r>
                  <a:rPr lang="ja-JP" altLang="en-US" sz="2000"/>
                  <a:t>の帰着で</a:t>
                </a:r>
                <a:r>
                  <a:rPr lang="en-US" altLang="ja-JP" sz="2000" dirty="0"/>
                  <a:t> bounded bandwidth and planar of max deg. 3 </a:t>
                </a:r>
              </a:p>
              <a:p>
                <a:pPr marL="457200" lvl="1" indent="0">
                  <a:buNone/>
                </a:pPr>
                <a:r>
                  <a:rPr lang="en-US" altLang="ja-JP" sz="2000" dirty="0"/>
                  <a:t>   </a:t>
                </a:r>
                <a:r>
                  <a:rPr lang="ja-JP" altLang="en-US" sz="2000"/>
                  <a:t>のグラフでも</a:t>
                </a:r>
                <a:r>
                  <a:rPr lang="en-US" altLang="ja-JP" sz="2000" dirty="0"/>
                  <a:t> PSPACE </a:t>
                </a:r>
                <a:r>
                  <a:rPr lang="ja-JP" altLang="en-US" sz="2000"/>
                  <a:t>完全だと示した</a:t>
                </a:r>
                <a:endParaRPr lang="en-US" altLang="ja-JP" sz="2000" dirty="0"/>
              </a:p>
              <a:p>
                <a:pPr marL="0" indent="0">
                  <a:buNone/>
                </a:pPr>
                <a:r>
                  <a:rPr lang="ja-JP" altLang="en-US" sz="2400"/>
                  <a:t>　</a:t>
                </a:r>
                <a:r>
                  <a:rPr lang="en-US" altLang="ja-JP" sz="2400" dirty="0"/>
                  <a:t>[</a:t>
                </a:r>
                <a:r>
                  <a:rPr lang="en-US" altLang="ja-JP" sz="2400" dirty="0">
                    <a:solidFill>
                      <a:srgbClr val="FF0000"/>
                    </a:solidFill>
                  </a:rPr>
                  <a:t>Poly-time </a:t>
                </a:r>
                <a:r>
                  <a:rPr lang="en-US" altLang="ja-JP" sz="2400" dirty="0" err="1">
                    <a:solidFill>
                      <a:srgbClr val="FF0000"/>
                    </a:solidFill>
                  </a:rPr>
                  <a:t>algo</a:t>
                </a:r>
                <a:r>
                  <a:rPr lang="en-US" altLang="ja-JP" sz="2400" dirty="0">
                    <a:solidFill>
                      <a:srgbClr val="FF0000"/>
                    </a:solidFill>
                  </a:rPr>
                  <a:t>.</a:t>
                </a:r>
                <a:r>
                  <a:rPr lang="en-US" altLang="ja-JP" sz="2400" dirty="0"/>
                  <a:t>]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 sz="2000"/>
                  <a:t>パス</a:t>
                </a:r>
                <a:r>
                  <a:rPr lang="en-US" altLang="ja-JP" sz="2000" dirty="0"/>
                  <a:t>, </a:t>
                </a:r>
                <a:r>
                  <a:rPr lang="ja-JP" altLang="en-US" sz="2000"/>
                  <a:t>サイクル</a:t>
                </a:r>
                <a:r>
                  <a:rPr lang="en-US" altLang="ja-JP" sz="2000" dirty="0"/>
                  <a:t> (TS, TJ, TAR),  </a:t>
                </a:r>
                <a:r>
                  <a:rPr lang="ja-JP" altLang="en-US" sz="2000"/>
                  <a:t>木</a:t>
                </a:r>
                <a:r>
                  <a:rPr lang="en-US" altLang="ja-JP" sz="2000" dirty="0"/>
                  <a:t> (TJ, TAR) </a:t>
                </a:r>
                <a:r>
                  <a:rPr lang="ja-JP" altLang="en-US" sz="2000"/>
                  <a:t>上での</a:t>
                </a:r>
                <a:endParaRPr lang="en-US" altLang="ja-JP" sz="2000" dirty="0"/>
              </a:p>
              <a:p>
                <a:pPr marL="457200" lvl="1" indent="0">
                  <a:buNone/>
                </a:pPr>
                <a:r>
                  <a:rPr lang="en-US" altLang="ja-JP" sz="2000" dirty="0"/>
                  <a:t>   </a:t>
                </a:r>
                <a:r>
                  <a:rPr lang="ja-JP" altLang="en-US" sz="2000"/>
                  <a:t>多項式時間</a:t>
                </a:r>
                <a:r>
                  <a:rPr lang="en-US" altLang="ja-JP" sz="2000" dirty="0" err="1"/>
                  <a:t>algo</a:t>
                </a:r>
                <a:r>
                  <a:rPr lang="en-US" altLang="ja-JP" sz="2000" dirty="0"/>
                  <a:t>. </a:t>
                </a:r>
                <a:r>
                  <a:rPr lang="ja-JP" altLang="en-US" sz="2000"/>
                  <a:t>を示した</a:t>
                </a:r>
                <a:r>
                  <a:rPr lang="en-US" altLang="ja-JP" sz="2000" dirty="0"/>
                  <a:t>. </a:t>
                </a:r>
                <a:r>
                  <a:rPr lang="ja-JP" altLang="en-US" sz="2000"/>
                  <a:t>パスは最短の遷移列も求まる</a:t>
                </a:r>
                <a:r>
                  <a:rPr lang="en-US" altLang="ja-JP" sz="2000" dirty="0"/>
                  <a:t>. 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sz="2000" dirty="0"/>
                  <a:t>“</a:t>
                </a:r>
                <a:r>
                  <a:rPr lang="ja-JP" altLang="en-US" sz="2000"/>
                  <a:t>サイクルでさえ最短は自明には求まらなそう</a:t>
                </a:r>
                <a:r>
                  <a:rPr lang="en-US" altLang="ja-JP" sz="2000" dirty="0"/>
                  <a:t>” </a:t>
                </a:r>
                <a:r>
                  <a:rPr lang="ja-JP" altLang="en-US" sz="2000"/>
                  <a:t>を示した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849"/>
                <a:ext cx="7886700" cy="4829114"/>
              </a:xfrm>
              <a:blipFill>
                <a:blip r:embed="rId2"/>
                <a:stretch>
                  <a:fillRect l="-965" t="-15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18063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F8CFB-DFE3-054D-A2B1-CF7E5789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7409"/>
          </a:xfrm>
        </p:spPr>
        <p:txBody>
          <a:bodyPr/>
          <a:lstStyle/>
          <a:p>
            <a:r>
              <a:rPr kumimoji="1" lang="ja-JP" altLang="en-US"/>
              <a:t>今後の課題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087217"/>
                <a:ext cx="7886700" cy="408974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ja-JP" sz="2400" dirty="0"/>
                  <a:t>-PVCR on </a:t>
                </a:r>
                <a:r>
                  <a:rPr kumimoji="1" lang="ja-JP" altLang="en-US" sz="2400"/>
                  <a:t>木</a:t>
                </a:r>
                <a:r>
                  <a:rPr kumimoji="1" lang="en-US" altLang="ja-JP" sz="2400" dirty="0"/>
                  <a:t> </a:t>
                </a:r>
                <a:r>
                  <a:rPr kumimoji="1" lang="ja-JP" altLang="en-US" sz="2400"/>
                  <a:t>の</a:t>
                </a:r>
                <a:r>
                  <a:rPr kumimoji="1" lang="en-US" altLang="ja-JP" sz="2400" dirty="0"/>
                  <a:t> Token Sliding </a:t>
                </a:r>
                <a:r>
                  <a:rPr lang="ja-JP" altLang="en-US" sz="2400"/>
                  <a:t>に対する遷移可能性判定</a:t>
                </a:r>
                <a:endParaRPr lang="en-US" altLang="ja-JP" sz="2400" dirty="0"/>
              </a:p>
              <a:p>
                <a:endParaRPr lang="en-US" altLang="ja-JP" sz="2400" dirty="0"/>
              </a:p>
              <a:p>
                <a:r>
                  <a:rPr lang="ja-JP" altLang="en-US" sz="2400"/>
                  <a:t>以下の部分グラフクラスに対する困難性</a:t>
                </a:r>
                <a:endParaRPr lang="en-US" altLang="ja-JP" sz="2400" dirty="0"/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dirty="0"/>
                  <a:t>chordal </a:t>
                </a:r>
                <a:r>
                  <a:rPr lang="ja-JP" altLang="en-US"/>
                  <a:t>グラフ</a:t>
                </a:r>
                <a:r>
                  <a:rPr lang="en-US" altLang="ja-JP" dirty="0"/>
                  <a:t> (TJ, TAR </a:t>
                </a:r>
                <a:r>
                  <a:rPr lang="ja-JP" altLang="en-US"/>
                  <a:t>ルール</a:t>
                </a:r>
                <a:r>
                  <a:rPr lang="en-US" altLang="ja-JP" dirty="0"/>
                  <a:t>)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en-US" altLang="ja-JP" dirty="0"/>
                  <a:t>cographs</a:t>
                </a:r>
              </a:p>
              <a:p>
                <a:pPr lvl="1">
                  <a:buFont typeface="システムフォント"/>
                  <a:buChar char="⁃"/>
                </a:pPr>
                <a:r>
                  <a:rPr lang="ja-JP" altLang="en-US"/>
                  <a:t>木幅が高々</a:t>
                </a:r>
                <a:r>
                  <a:rPr lang="en-US" altLang="ja-JP" dirty="0"/>
                  <a:t> 2 </a:t>
                </a:r>
                <a:r>
                  <a:rPr lang="ja-JP" altLang="en-US"/>
                  <a:t>のグラフ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0E6F090-B4E7-914E-BBE4-39DA567F9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087217"/>
                <a:ext cx="7886700" cy="4089746"/>
              </a:xfrm>
              <a:blipFill>
                <a:blip r:embed="rId2"/>
                <a:stretch>
                  <a:fillRect l="-965" t="-1858" r="-4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782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メイリオ">
      <a:majorFont>
        <a:latin typeface="Times New Roman"/>
        <a:ea typeface="ヒラギノ角ゴ Pro W3"/>
        <a:cs typeface=""/>
      </a:majorFont>
      <a:minorFont>
        <a:latin typeface="Times New Roman"/>
        <a:ea typeface="ヒラギノ角ゴ Pro W3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1765</TotalTime>
  <Words>6552</Words>
  <Application>Microsoft Macintosh PowerPoint</Application>
  <PresentationFormat>画面に合わせる (4:3)</PresentationFormat>
  <Paragraphs>1019</Paragraphs>
  <Slides>97</Slides>
  <Notes>88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97</vt:i4>
      </vt:variant>
    </vt:vector>
  </HeadingPairs>
  <TitlesOfParts>
    <vt:vector size="108" baseType="lpstr">
      <vt:lpstr>HGSSoeiKakugothicUB</vt:lpstr>
      <vt:lpstr>Hiragino Maru Gothic Pro W4</vt:lpstr>
      <vt:lpstr>Meiryo UI</vt:lpstr>
      <vt:lpstr>システムフォント</vt:lpstr>
      <vt:lpstr>ヒラギノ角ゴ Pro W3</vt:lpstr>
      <vt:lpstr>游ゴシック</vt:lpstr>
      <vt:lpstr>Arial</vt:lpstr>
      <vt:lpstr>Cambria Math</vt:lpstr>
      <vt:lpstr>Times New Roman</vt:lpstr>
      <vt:lpstr>Wingdings</vt:lpstr>
      <vt:lpstr>Office テーマ</vt:lpstr>
      <vt:lpstr>Algorithms for  k-path vertex cover  reconfiguration</vt:lpstr>
      <vt:lpstr>Algorithms for  k-path vertex cover  reconfiguration</vt:lpstr>
      <vt:lpstr>結果のまとめ</vt:lpstr>
      <vt:lpstr>結果のまとめ</vt:lpstr>
      <vt:lpstr>結果のまとめ</vt:lpstr>
      <vt:lpstr>結果のまとめ</vt:lpstr>
      <vt:lpstr>k-path vertex cover</vt:lpstr>
      <vt:lpstr>k-path vertex cover</vt:lpstr>
      <vt:lpstr>k-path vertex cover</vt:lpstr>
      <vt:lpstr>k-path vertex cover</vt:lpstr>
      <vt:lpstr>k-path vertex cover</vt:lpstr>
      <vt:lpstr>k-path vertex cover</vt:lpstr>
      <vt:lpstr>k-path vertex cover</vt:lpstr>
      <vt:lpstr>Algorithms for  k-path vertex cover  reconfiguration</vt:lpstr>
      <vt:lpstr>Reconfiguration on Graph</vt:lpstr>
      <vt:lpstr>Reconfiguration on Graph</vt:lpstr>
      <vt:lpstr>Reconfiguration on Graph</vt:lpstr>
      <vt:lpstr>Reconfiguration on Graph</vt:lpstr>
      <vt:lpstr>Reconfiguration on Graph</vt:lpstr>
      <vt:lpstr>Reconfiguration on Graph</vt:lpstr>
      <vt:lpstr>Reconfiguration on Graph</vt:lpstr>
      <vt:lpstr>Reconfiguration on Graph</vt:lpstr>
      <vt:lpstr>Reconfiguration on Graph</vt:lpstr>
      <vt:lpstr>Reconfiguration on Graph</vt:lpstr>
      <vt:lpstr>Reconfiguration on Graph</vt:lpstr>
      <vt:lpstr>Reconfiguration on Graph</vt:lpstr>
      <vt:lpstr>Reconfiguration on Graph</vt:lpstr>
      <vt:lpstr>Reconfiguration on Graph</vt:lpstr>
      <vt:lpstr>Reconfiguration on Graph</vt:lpstr>
      <vt:lpstr>Reconfiguration on Graph</vt:lpstr>
      <vt:lpstr>Reconfiguration on Graph</vt:lpstr>
      <vt:lpstr>Reconfiguration on Graph</vt:lpstr>
      <vt:lpstr>Reconfiguration on Graph</vt:lpstr>
      <vt:lpstr>k-PVCRの問題定義</vt:lpstr>
      <vt:lpstr>k-PVCRの問題定義</vt:lpstr>
      <vt:lpstr>VCRのクラス別困難性</vt:lpstr>
      <vt:lpstr>VCRのクラス別困難性</vt:lpstr>
      <vt:lpstr>VCRのクラス別困難性</vt:lpstr>
      <vt:lpstr>k-PVCRのクラス別困難性 (結果1)</vt:lpstr>
      <vt:lpstr>結果2: k-PVCRの困難性 ver.2</vt:lpstr>
      <vt:lpstr>結果2: k-PVCRの困難性 ver.2</vt:lpstr>
      <vt:lpstr>結果2: k-PVCRの困難性 ver.2</vt:lpstr>
      <vt:lpstr>結果2: k-PVCRの困難性 ver.2</vt:lpstr>
      <vt:lpstr>結果2: k-PVCRの困難性 ver.2</vt:lpstr>
      <vt:lpstr>結果2: k-PVCRの困難性 ver.2</vt:lpstr>
      <vt:lpstr>結果2: k-PVCRの困難性 ver.2</vt:lpstr>
      <vt:lpstr>結果2: k-PVCRの困難性 ver.2</vt:lpstr>
      <vt:lpstr>結果3:各多項式時間アルゴリズム</vt:lpstr>
      <vt:lpstr>準備</vt:lpstr>
      <vt:lpstr>準備</vt:lpstr>
      <vt:lpstr>準備</vt:lpstr>
      <vt:lpstr>準備</vt:lpstr>
      <vt:lpstr>準備</vt:lpstr>
      <vt:lpstr>準備</vt:lpstr>
      <vt:lpstr>準備</vt:lpstr>
      <vt:lpstr>準備</vt:lpstr>
      <vt:lpstr>結果3:各多項式時間アルゴリズム</vt:lpstr>
      <vt:lpstr>結果3:各多項式時間アルゴリズム</vt:lpstr>
      <vt:lpstr>k-PVCR on パスは簡単</vt:lpstr>
      <vt:lpstr>k-PVCR on パスは簡単</vt:lpstr>
      <vt:lpstr>k-PVCR on パスは簡単</vt:lpstr>
      <vt:lpstr>k-PVCR on パスは簡単</vt:lpstr>
      <vt:lpstr>k-PVCR on パスは簡単</vt:lpstr>
      <vt:lpstr>k-PVCR on パスは簡単</vt:lpstr>
      <vt:lpstr>結果3:各多項式時間アルゴリズム</vt:lpstr>
      <vt:lpstr>k-PVCR on サイクル</vt:lpstr>
      <vt:lpstr>k-PVCR on サイクル</vt:lpstr>
      <vt:lpstr>k-PVCR on サイクル</vt:lpstr>
      <vt:lpstr>k-PVCR on サイクル</vt:lpstr>
      <vt:lpstr>k-PVCR on サイクル</vt:lpstr>
      <vt:lpstr>k-PVCR on サイクル</vt:lpstr>
      <vt:lpstr>k-PVCR on サイクル</vt:lpstr>
      <vt:lpstr>k-PVCR on サイクル</vt:lpstr>
      <vt:lpstr>k-PVCR on サイクル</vt:lpstr>
      <vt:lpstr>k-PVCR on サイクル</vt:lpstr>
      <vt:lpstr>k-PVCR on サイクル</vt:lpstr>
      <vt:lpstr>k-PVCR on サイクル</vt:lpstr>
      <vt:lpstr>k-PVCR on サイクル</vt:lpstr>
      <vt:lpstr>結果3:各多項式時間アルゴリズム</vt:lpstr>
      <vt:lpstr>k-PVCR on 木</vt:lpstr>
      <vt:lpstr>k-PVCR on 木</vt:lpstr>
      <vt:lpstr>k-PVCR on 木</vt:lpstr>
      <vt:lpstr>k-PVCR on 木</vt:lpstr>
      <vt:lpstr>k-PVCR on 木</vt:lpstr>
      <vt:lpstr>結果3:各多項式時間アルゴリズム</vt:lpstr>
      <vt:lpstr>結果3:各多項式時間アルゴリズム</vt:lpstr>
      <vt:lpstr>結果3:各多項式時間アルゴリズム</vt:lpstr>
      <vt:lpstr>結果3:各多項式時間アルゴリズム</vt:lpstr>
      <vt:lpstr>結果3:各多項式時間アルゴリズム</vt:lpstr>
      <vt:lpstr>結果3:各多項式時間アルゴリズム</vt:lpstr>
      <vt:lpstr>サイクルでも最短が面倒（？）</vt:lpstr>
      <vt:lpstr>サイクルでも最短が面倒（？）</vt:lpstr>
      <vt:lpstr>サイクルでも最短が面倒（？）</vt:lpstr>
      <vt:lpstr>サイクルでも最短が面倒（？）</vt:lpstr>
      <vt:lpstr>サイクルでも最短が面倒（？）</vt:lpstr>
      <vt:lpstr>結果のまとめ (再掲)</vt:lpstr>
      <vt:lpstr>今後の課題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進捗</dc:title>
  <dc:creator>Microsoft Office User</dc:creator>
  <cp:lastModifiedBy>Microsoft Office User</cp:lastModifiedBy>
  <cp:revision>128</cp:revision>
  <dcterms:created xsi:type="dcterms:W3CDTF">2019-07-01T08:58:25Z</dcterms:created>
  <dcterms:modified xsi:type="dcterms:W3CDTF">2019-09-02T07:07:15Z</dcterms:modified>
</cp:coreProperties>
</file>