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84" r:id="rId1"/>
  </p:sldMasterIdLst>
  <p:notesMasterIdLst>
    <p:notesMasterId r:id="rId14"/>
  </p:notesMasterIdLst>
  <p:handoutMasterIdLst>
    <p:handoutMasterId r:id="rId15"/>
  </p:handoutMasterIdLst>
  <p:sldIdLst>
    <p:sldId id="319" r:id="rId2"/>
    <p:sldId id="334" r:id="rId3"/>
    <p:sldId id="324" r:id="rId4"/>
    <p:sldId id="323" r:id="rId5"/>
    <p:sldId id="325" r:id="rId6"/>
    <p:sldId id="326" r:id="rId7"/>
    <p:sldId id="327" r:id="rId8"/>
    <p:sldId id="329" r:id="rId9"/>
    <p:sldId id="330" r:id="rId10"/>
    <p:sldId id="332" r:id="rId11"/>
    <p:sldId id="331" r:id="rId12"/>
    <p:sldId id="335" r:id="rId13"/>
  </p:sldIdLst>
  <p:sldSz cx="9144000" cy="6858000" type="screen4x3"/>
  <p:notesSz cx="9866313" cy="6735763"/>
  <p:embeddedFontLst>
    <p:embeddedFont>
      <p:font typeface="Cambria Math" panose="02040503050406030204" pitchFamily="18" charset="0"/>
      <p:regular r:id="rId16"/>
    </p:embeddedFont>
    <p:embeddedFont>
      <p:font typeface="Palatino Linotype" panose="02040502050505030304" pitchFamily="18" charset="0"/>
      <p:regular r:id="rId17"/>
      <p:bold r:id="rId18"/>
      <p:italic r:id="rId19"/>
      <p:boldItalic r:id="rId20"/>
    </p:embeddedFont>
    <p:embeddedFont>
      <p:font typeface="ＭＳ Ｐゴシック" panose="020B0600070205080204" pitchFamily="34" charset="-128"/>
      <p:regular r:id="rId21"/>
    </p:embeddedFont>
    <p:embeddedFont>
      <p:font typeface="Arial Unicode MS" panose="020B0604020202020204" pitchFamily="34" charset="-128"/>
      <p:regular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Wingdings 3" panose="05040102010807070707" pitchFamily="18" charset="2"/>
      <p:regular r:id="rId27"/>
    </p:embeddedFont>
  </p:embeddedFontLst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588" autoAdjust="0"/>
    <p:restoredTop sz="87945" autoAdjust="0"/>
  </p:normalViewPr>
  <p:slideViewPr>
    <p:cSldViewPr>
      <p:cViewPr varScale="1">
        <p:scale>
          <a:sx n="74" d="100"/>
          <a:sy n="74" d="100"/>
        </p:scale>
        <p:origin x="-1266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76" d="100"/>
          <a:sy n="76" d="100"/>
        </p:scale>
        <p:origin x="-1686" y="-90"/>
      </p:cViewPr>
      <p:guideLst>
        <p:guide orient="horz" pos="2121"/>
        <p:guide pos="3107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23" Type="http://schemas.openxmlformats.org/officeDocument/2006/relationships/font" Target="fonts/font8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4276255" cy="33705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 altLang="ja-JP" smtClean="0">
                <a:latin typeface="Palatino Linotype" panose="02040502050505030304" pitchFamily="18" charset="0"/>
              </a:rPr>
              <a:t>Progress Report in Asano-Uehara Lab</a:t>
            </a:r>
            <a:endParaRPr lang="en-US" altLang="ja-JP" dirty="0">
              <a:latin typeface="Palatino Linotype" panose="02040502050505030304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6397620"/>
            <a:ext cx="4276255" cy="33705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kumimoji="1" lang="en-US" altLang="ja-JP" dirty="0" smtClean="0">
                <a:latin typeface="Palatino Linotype" panose="02040502050505030304" pitchFamily="18" charset="0"/>
              </a:rPr>
              <a:t>HOANG, </a:t>
            </a:r>
            <a:r>
              <a:rPr kumimoji="1" lang="en-US" altLang="ja-JP" dirty="0" err="1" smtClean="0">
                <a:latin typeface="Palatino Linotype" panose="02040502050505030304" pitchFamily="18" charset="0"/>
              </a:rPr>
              <a:t>Duc</a:t>
            </a:r>
            <a:r>
              <a:rPr kumimoji="1" lang="en-US" altLang="ja-JP" dirty="0" smtClean="0">
                <a:latin typeface="Palatino Linotype" panose="02040502050505030304" pitchFamily="18" charset="0"/>
              </a:rPr>
              <a:t> </a:t>
            </a:r>
            <a:r>
              <a:rPr kumimoji="1" lang="en-US" altLang="ja-JP" dirty="0" err="1" smtClean="0">
                <a:latin typeface="Palatino Linotype" panose="02040502050505030304" pitchFamily="18" charset="0"/>
              </a:rPr>
              <a:t>Anh</a:t>
            </a:r>
            <a:endParaRPr kumimoji="1" lang="ja-JP" altLang="en-US" dirty="0">
              <a:latin typeface="Palatino Linotype" panose="02040502050505030304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587733" y="6397620"/>
            <a:ext cx="4276254" cy="33705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F5B628-003F-4BB3-89A3-909B0AD4DC93}" type="slidenum">
              <a:rPr kumimoji="1" lang="ja-JP" altLang="en-US" smtClean="0">
                <a:latin typeface="Palatino Linotype" panose="02040502050505030304" pitchFamily="18" charset="0"/>
              </a:rPr>
              <a:t>‹#›</a:t>
            </a:fld>
            <a:endParaRPr kumimoji="1" lang="ja-JP" altLang="en-US" dirty="0">
              <a:latin typeface="Palatino Linotype" panose="02040502050505030304" pitchFamily="18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quarter" idx="1"/>
          </p:nvPr>
        </p:nvSpPr>
        <p:spPr>
          <a:xfrm>
            <a:off x="5588000" y="0"/>
            <a:ext cx="4276725" cy="336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en-US" altLang="ja-JP" smtClean="0"/>
              <a:t>June 25, 2014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677352"/>
      </p:ext>
    </p:extLst>
  </p:cSld>
  <p:clrMap bg1="lt1" tx1="dk1" bg2="lt2" tx2="dk2" accent1="accent1" accent2="accent2" accent3="accent3" accent4="accent4" accent5="accent5" accent6="accent6" hlink="hlink" folHlink="folHlink"/>
  <p:hf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4276255" cy="33705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kumimoji="1" lang="en-US" altLang="ja-JP" smtClean="0"/>
              <a:t>Progress Report in Asano-Uehara Lab</a:t>
            </a:r>
            <a:endParaRPr kumimoji="1" lang="ja-JP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587733" y="1"/>
            <a:ext cx="4276254" cy="33705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kumimoji="1" lang="en-US" altLang="ja-JP" smtClean="0"/>
              <a:t>June 25, 2014</a:t>
            </a:r>
            <a:endParaRPr kumimoji="1" lang="ja-JP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248025" y="504825"/>
            <a:ext cx="3370263" cy="25273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85934" y="3199352"/>
            <a:ext cx="7894446" cy="30313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en-US" altLang="ja-JP" smtClean="0"/>
              <a:t>Click to edit Master text styles</a:t>
            </a:r>
          </a:p>
          <a:p>
            <a:pPr lvl="1"/>
            <a:r>
              <a:rPr kumimoji="1" lang="en-US" altLang="ja-JP" smtClean="0"/>
              <a:t>Second level</a:t>
            </a:r>
          </a:p>
          <a:p>
            <a:pPr lvl="2"/>
            <a:r>
              <a:rPr kumimoji="1" lang="en-US" altLang="ja-JP" smtClean="0"/>
              <a:t>Third level</a:t>
            </a:r>
          </a:p>
          <a:p>
            <a:pPr lvl="3"/>
            <a:r>
              <a:rPr kumimoji="1" lang="en-US" altLang="ja-JP" smtClean="0"/>
              <a:t>Fourth level</a:t>
            </a:r>
          </a:p>
          <a:p>
            <a:pPr lvl="4"/>
            <a:r>
              <a:rPr kumimoji="1" lang="en-US" altLang="ja-JP" smtClean="0"/>
              <a:t>Fifth level</a:t>
            </a:r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6397620"/>
            <a:ext cx="4276255" cy="33705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kumimoji="1" lang="en-US" altLang="ja-JP" smtClean="0"/>
              <a:t>HOANG, Duc Anh</a:t>
            </a:r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587733" y="6397620"/>
            <a:ext cx="4276254" cy="33705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23D652-463A-4F1C-809E-8BADA2A79E4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83253768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kumimoji="1" lang="en-US" altLang="ja-JP" smtClean="0"/>
              <a:t>Progress Report in Asano-Uehara Lab</a:t>
            </a:r>
            <a:endParaRPr kumimoji="1" lang="ja-JP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kumimoji="1" lang="en-US" altLang="ja-JP" smtClean="0"/>
              <a:t>June 25, 2014</a:t>
            </a:r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kumimoji="1" lang="en-US" altLang="ja-JP" smtClean="0"/>
              <a:t>HOANG, Duc Anh</a:t>
            </a:r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723D652-463A-4F1C-809E-8BADA2A79E4F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826448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kumimoji="1" lang="en-US" altLang="ja-JP" smtClean="0"/>
              <a:t>Sliding tokens on trees</a:t>
            </a:r>
            <a:endParaRPr kumimoji="1" lang="ja-JP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059F5C7C-63DF-42A1-B048-4C404DB2E47E}" type="datetime4">
              <a:rPr kumimoji="1" lang="en-US" altLang="ja-JP" smtClean="0"/>
              <a:t>December 15, 2014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kumimoji="1" lang="en-US" altLang="ja-JP" smtClean="0"/>
              <a:t>HOANG, Duc Anh</a:t>
            </a:r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723D652-463A-4F1C-809E-8BADA2A79E4F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395885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kumimoji="1" lang="en-US" altLang="ja-JP" smtClean="0"/>
              <a:t>Sliding tokens on trees</a:t>
            </a:r>
            <a:endParaRPr kumimoji="1" lang="ja-JP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059F5C7C-63DF-42A1-B048-4C404DB2E47E}" type="datetime4">
              <a:rPr kumimoji="1" lang="en-US" altLang="ja-JP" smtClean="0"/>
              <a:t>December 15, 2014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kumimoji="1" lang="en-US" altLang="ja-JP" smtClean="0"/>
              <a:t>HOANG, Duc Anh</a:t>
            </a:r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723D652-463A-4F1C-809E-8BADA2A79E4F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482654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 anchorCtr="0"/>
          <a:lstStyle>
            <a:lvl1pPr algn="r">
              <a:defRPr sz="3200">
                <a:solidFill>
                  <a:srgbClr val="FF0000"/>
                </a:solidFill>
              </a:defRPr>
            </a:lvl1pPr>
          </a:lstStyle>
          <a:p>
            <a:r>
              <a:rPr kumimoji="0" lang="en-US" altLang="ja-JP" dirty="0" smtClean="0"/>
              <a:t>Click to edit Master title style</a:t>
            </a:r>
            <a:endParaRPr kumimoji="0"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altLang="ja-JP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7239000" y="6355080"/>
            <a:ext cx="1447800" cy="365760"/>
          </a:xfrm>
        </p:spPr>
        <p:txBody>
          <a:bodyPr/>
          <a:lstStyle>
            <a:lvl1pPr>
              <a:defRPr sz="1400"/>
            </a:lvl1pPr>
          </a:lstStyle>
          <a:p>
            <a:r>
              <a:rPr kumimoji="1" lang="en-US" altLang="ja-JP" smtClean="0"/>
              <a:t>June 27, 2014</a:t>
            </a:r>
            <a:endParaRPr kumimoji="1" lang="ja-JP" alt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1524000" y="6324600"/>
            <a:ext cx="5410200" cy="365760"/>
          </a:xfrm>
        </p:spPr>
        <p:txBody>
          <a:bodyPr/>
          <a:lstStyle/>
          <a:p>
            <a:r>
              <a:rPr kumimoji="1" lang="en-US" altLang="ja-JP" smtClean="0"/>
              <a:t>footer</a:t>
            </a:r>
            <a:endParaRPr kumimoji="1" lang="ja-JP" altLang="en-US"/>
          </a:p>
        </p:txBody>
      </p:sp>
      <p:sp>
        <p:nvSpPr>
          <p:cNvPr id="21" name="Rectangle 20"/>
          <p:cNvSpPr/>
          <p:nvPr/>
        </p:nvSpPr>
        <p:spPr>
          <a:xfrm>
            <a:off x="904875" y="3648075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3" name="Rectangle 32"/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Rectangle 21"/>
          <p:cNvSpPr/>
          <p:nvPr/>
        </p:nvSpPr>
        <p:spPr>
          <a:xfrm>
            <a:off x="904875" y="3648075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Rectangle 31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603101" y="6353175"/>
            <a:ext cx="539899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2000">
                <a:solidFill>
                  <a:schemeClr val="tx2"/>
                </a:solidFill>
              </a:defRPr>
            </a:lvl1pPr>
          </a:lstStyle>
          <a:p>
            <a:fld id="{6EC9C146-F02B-45CC-B161-63D4E02991F5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altLang="ja-JP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altLang="ja-JP" smtClean="0"/>
              <a:t>Click to edit Master text styles</a:t>
            </a:r>
          </a:p>
          <a:p>
            <a:pPr lvl="1" eaLnBrk="1" latinLnBrk="0" hangingPunct="1"/>
            <a:r>
              <a:rPr lang="en-US" altLang="ja-JP" smtClean="0"/>
              <a:t>Second level</a:t>
            </a:r>
          </a:p>
          <a:p>
            <a:pPr lvl="2" eaLnBrk="1" latinLnBrk="0" hangingPunct="1"/>
            <a:r>
              <a:rPr lang="en-US" altLang="ja-JP" smtClean="0"/>
              <a:t>Third level</a:t>
            </a:r>
          </a:p>
          <a:p>
            <a:pPr lvl="3" eaLnBrk="1" latinLnBrk="0" hangingPunct="1"/>
            <a:r>
              <a:rPr lang="en-US" altLang="ja-JP" smtClean="0"/>
              <a:t>Fourth level</a:t>
            </a:r>
          </a:p>
          <a:p>
            <a:pPr lvl="4" eaLnBrk="1" latinLnBrk="0" hangingPunct="1"/>
            <a:r>
              <a:rPr lang="en-US" altLang="ja-JP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June 27, 2014</a:t>
            </a:r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footer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9C146-F02B-45CC-B161-63D4E02991F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altLang="ja-JP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altLang="ja-JP" smtClean="0"/>
              <a:t>Click to edit Master text styles</a:t>
            </a:r>
          </a:p>
          <a:p>
            <a:pPr lvl="1" eaLnBrk="1" latinLnBrk="0" hangingPunct="1"/>
            <a:r>
              <a:rPr lang="en-US" altLang="ja-JP" smtClean="0"/>
              <a:t>Second level</a:t>
            </a:r>
          </a:p>
          <a:p>
            <a:pPr lvl="2" eaLnBrk="1" latinLnBrk="0" hangingPunct="1"/>
            <a:r>
              <a:rPr lang="en-US" altLang="ja-JP" smtClean="0"/>
              <a:t>Third level</a:t>
            </a:r>
          </a:p>
          <a:p>
            <a:pPr lvl="3" eaLnBrk="1" latinLnBrk="0" hangingPunct="1"/>
            <a:r>
              <a:rPr lang="en-US" altLang="ja-JP" smtClean="0"/>
              <a:t>Fourth level</a:t>
            </a:r>
          </a:p>
          <a:p>
            <a:pPr lvl="4" eaLnBrk="1" latinLnBrk="0" hangingPunct="1"/>
            <a:r>
              <a:rPr lang="en-US" altLang="ja-JP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June 27, 2014</a:t>
            </a:r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footer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9C146-F02B-45CC-B161-63D4E02991F5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Isosceles Triangle 7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 rot="5400000">
            <a:off x="3629607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 i="1">
                <a:solidFill>
                  <a:srgbClr val="FF0000"/>
                </a:solidFill>
                <a:latin typeface="Palatino Linotype" pitchFamily="18" charset="0"/>
                <a:ea typeface="Times New Roman Uni" pitchFamily="18" charset="-128"/>
                <a:cs typeface="Times New Roman Uni" pitchFamily="18" charset="-128"/>
              </a:defRPr>
            </a:lvl1pPr>
          </a:lstStyle>
          <a:p>
            <a:r>
              <a:rPr kumimoji="0" lang="en-US" altLang="ja-JP" dirty="0" smtClean="0"/>
              <a:t>Click to edit Master title style</a:t>
            </a:r>
            <a:endParaRPr kumimoji="0"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Palatino Linotype" pitchFamily="18" charset="0"/>
                <a:ea typeface="Arial Unicode MS" pitchFamily="50" charset="-128"/>
                <a:cs typeface="Arial Unicode MS" pitchFamily="50" charset="-128"/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Palatino Linotype" pitchFamily="18" charset="0"/>
                <a:ea typeface="Arial Unicode MS" pitchFamily="50" charset="-128"/>
                <a:cs typeface="Arial Unicode MS" pitchFamily="50" charset="-128"/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Palatino Linotype" pitchFamily="18" charset="0"/>
                <a:ea typeface="Arial Unicode MS" pitchFamily="50" charset="-128"/>
                <a:cs typeface="Arial Unicode MS" pitchFamily="50" charset="-128"/>
              </a:defRPr>
            </a:lvl3pPr>
            <a:lvl4pPr>
              <a:defRPr>
                <a:latin typeface="Palatino Linotype" pitchFamily="18" charset="0"/>
                <a:ea typeface="Arial Unicode MS" pitchFamily="50" charset="-128"/>
                <a:cs typeface="Arial Unicode MS" pitchFamily="50" charset="-128"/>
              </a:defRPr>
            </a:lvl4pPr>
            <a:lvl5pPr>
              <a:defRPr>
                <a:latin typeface="Palatino Linotype" pitchFamily="18" charset="0"/>
                <a:ea typeface="Arial Unicode MS" pitchFamily="50" charset="-128"/>
                <a:cs typeface="Arial Unicode MS" pitchFamily="50" charset="-128"/>
              </a:defRPr>
            </a:lvl5pPr>
          </a:lstStyle>
          <a:p>
            <a:pPr lvl="0" eaLnBrk="1" latinLnBrk="0" hangingPunct="1"/>
            <a:r>
              <a:rPr lang="en-US" altLang="ja-JP" dirty="0" smtClean="0"/>
              <a:t>Click to edit Master text styles</a:t>
            </a:r>
          </a:p>
          <a:p>
            <a:pPr lvl="1" eaLnBrk="1" latinLnBrk="0" hangingPunct="1"/>
            <a:r>
              <a:rPr lang="en-US" altLang="ja-JP" dirty="0" smtClean="0"/>
              <a:t>Second level</a:t>
            </a:r>
          </a:p>
          <a:p>
            <a:pPr lvl="2" eaLnBrk="1" latinLnBrk="0" hangingPunct="1"/>
            <a:r>
              <a:rPr lang="en-US" altLang="ja-JP" dirty="0" smtClean="0"/>
              <a:t>Third level</a:t>
            </a:r>
          </a:p>
          <a:p>
            <a:pPr lvl="3" eaLnBrk="1" latinLnBrk="0" hangingPunct="1"/>
            <a:r>
              <a:rPr lang="en-US" altLang="ja-JP" dirty="0" smtClean="0"/>
              <a:t>Fourth level</a:t>
            </a:r>
          </a:p>
          <a:p>
            <a:pPr lvl="4" eaLnBrk="1" latinLnBrk="0" hangingPunct="1"/>
            <a:r>
              <a:rPr lang="en-US" altLang="ja-JP" dirty="0" smtClean="0"/>
              <a:t>Fifth level</a:t>
            </a:r>
            <a:endParaRPr kumimoji="0"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086600" y="6356350"/>
            <a:ext cx="1603248" cy="365760"/>
          </a:xfrm>
        </p:spPr>
        <p:txBody>
          <a:bodyPr/>
          <a:lstStyle>
            <a:lvl1pPr>
              <a:defRPr sz="1600"/>
            </a:lvl1pPr>
          </a:lstStyle>
          <a:p>
            <a:r>
              <a:rPr kumimoji="1" lang="en-US" altLang="ja-JP" smtClean="0"/>
              <a:t>June 27, 2014</a:t>
            </a:r>
            <a:endParaRPr kumimoji="1" lang="ja-JP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371600" y="6356350"/>
            <a:ext cx="5181600" cy="365760"/>
          </a:xfrm>
        </p:spPr>
        <p:txBody>
          <a:bodyPr/>
          <a:lstStyle>
            <a:lvl1pPr algn="ctr">
              <a:defRPr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kumimoji="1" lang="en-US" altLang="ja-JP" dirty="0" smtClean="0"/>
              <a:t>footer</a:t>
            </a:r>
            <a:endParaRPr kumimoji="1" lang="ja-JP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03101" y="6353175"/>
            <a:ext cx="539899" cy="365760"/>
          </a:xfrm>
        </p:spPr>
        <p:txBody>
          <a:bodyPr/>
          <a:lstStyle/>
          <a:p>
            <a:fld id="{6EC9C146-F02B-45CC-B161-63D4E02991F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en-US" altLang="ja-JP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altLang="ja-JP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/>
          <a:p>
            <a:r>
              <a:rPr kumimoji="1" lang="en-US" altLang="ja-JP" smtClean="0"/>
              <a:t>June 27, 2014</a:t>
            </a:r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r>
              <a:rPr kumimoji="1" lang="en-US" altLang="ja-JP" smtClean="0"/>
              <a:t>footer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9600" y="6324600"/>
            <a:ext cx="1520952" cy="441960"/>
          </a:xfrm>
        </p:spPr>
        <p:txBody>
          <a:bodyPr/>
          <a:lstStyle/>
          <a:p>
            <a:fld id="{6EC9C146-F02B-45CC-B161-63D4E02991F5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7" name="Rectangle 6"/>
          <p:cNvSpPr/>
          <p:nvPr/>
        </p:nvSpPr>
        <p:spPr>
          <a:xfrm>
            <a:off x="914400" y="2819400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914400" y="2819400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>
            <a:normAutofit/>
          </a:bodyPr>
          <a:lstStyle>
            <a:lvl1pPr>
              <a:defRPr sz="4000" i="1">
                <a:solidFill>
                  <a:srgbClr val="FF0000"/>
                </a:solidFill>
              </a:defRPr>
            </a:lvl1pPr>
          </a:lstStyle>
          <a:p>
            <a:r>
              <a:rPr kumimoji="0" lang="en-US" altLang="ja-JP" dirty="0" smtClean="0"/>
              <a:t>Click to edit Master title style</a:t>
            </a:r>
            <a:endParaRPr kumimoji="0"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en-US" altLang="ja-JP" dirty="0" smtClean="0"/>
              <a:t>Click to edit Master text styles</a:t>
            </a:r>
          </a:p>
          <a:p>
            <a:pPr lvl="1" eaLnBrk="1" latinLnBrk="0" hangingPunct="1"/>
            <a:r>
              <a:rPr lang="en-US" altLang="ja-JP" dirty="0" smtClean="0"/>
              <a:t>Second level</a:t>
            </a:r>
          </a:p>
          <a:p>
            <a:pPr lvl="2" eaLnBrk="1" latinLnBrk="0" hangingPunct="1"/>
            <a:r>
              <a:rPr lang="en-US" altLang="ja-JP" dirty="0" smtClean="0"/>
              <a:t>Third level</a:t>
            </a:r>
          </a:p>
          <a:p>
            <a:pPr lvl="3" eaLnBrk="1" latinLnBrk="0" hangingPunct="1"/>
            <a:r>
              <a:rPr lang="en-US" altLang="ja-JP" dirty="0" smtClean="0"/>
              <a:t>Fourth level</a:t>
            </a:r>
          </a:p>
          <a:p>
            <a:pPr lvl="4" eaLnBrk="1" latinLnBrk="0" hangingPunct="1"/>
            <a:r>
              <a:rPr lang="en-US" altLang="ja-JP" dirty="0" smtClean="0"/>
              <a:t>Fifth level</a:t>
            </a:r>
            <a:endParaRPr kumimoji="0"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en-US" altLang="ja-JP" dirty="0" smtClean="0"/>
              <a:t>Click to edit Master text styles</a:t>
            </a:r>
          </a:p>
          <a:p>
            <a:pPr lvl="1" eaLnBrk="1" latinLnBrk="0" hangingPunct="1"/>
            <a:r>
              <a:rPr lang="en-US" altLang="ja-JP" dirty="0" smtClean="0"/>
              <a:t>Second level</a:t>
            </a:r>
          </a:p>
          <a:p>
            <a:pPr lvl="2" eaLnBrk="1" latinLnBrk="0" hangingPunct="1"/>
            <a:r>
              <a:rPr lang="en-US" altLang="ja-JP" dirty="0" smtClean="0"/>
              <a:t>Third level</a:t>
            </a:r>
          </a:p>
          <a:p>
            <a:pPr lvl="3" eaLnBrk="1" latinLnBrk="0" hangingPunct="1"/>
            <a:r>
              <a:rPr lang="en-US" altLang="ja-JP" dirty="0" smtClean="0"/>
              <a:t>Fourth level</a:t>
            </a:r>
          </a:p>
          <a:p>
            <a:pPr lvl="4" eaLnBrk="1" latinLnBrk="0" hangingPunct="1"/>
            <a:r>
              <a:rPr lang="en-US" altLang="ja-JP" dirty="0" smtClean="0"/>
              <a:t>Fifth level</a:t>
            </a:r>
            <a:endParaRPr kumimoji="0" lang="en-US" dirty="0"/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603101" y="6353175"/>
            <a:ext cx="539899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2000">
                <a:solidFill>
                  <a:schemeClr val="tx2"/>
                </a:solidFill>
              </a:defRPr>
            </a:lvl1pPr>
          </a:lstStyle>
          <a:p>
            <a:fld id="{6EC9C146-F02B-45CC-B161-63D4E02991F5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6" name="Date Placeholder 13"/>
          <p:cNvSpPr>
            <a:spLocks noGrp="1"/>
          </p:cNvSpPr>
          <p:nvPr>
            <p:ph type="dt" sz="half" idx="10"/>
          </p:nvPr>
        </p:nvSpPr>
        <p:spPr>
          <a:xfrm>
            <a:off x="7162800" y="6356350"/>
            <a:ext cx="1527048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r>
              <a:rPr kumimoji="1" lang="en-US" altLang="ja-JP" smtClean="0"/>
              <a:t>June 27, 2014</a:t>
            </a:r>
            <a:endParaRPr kumimoji="1" lang="ja-JP" altLang="en-US" dirty="0"/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95400" y="6324600"/>
            <a:ext cx="5638800" cy="381000"/>
          </a:xfrm>
          <a:prstGeom prst="rect">
            <a:avLst/>
          </a:prstGeom>
        </p:spPr>
        <p:txBody>
          <a:bodyPr vert="horz"/>
          <a:lstStyle>
            <a:lvl1pPr algn="ctr" eaLnBrk="1" latinLnBrk="0" hangingPunct="1">
              <a:defRPr kumimoji="0"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kumimoji="1" lang="en-US" altLang="ja-JP" dirty="0" smtClean="0"/>
              <a:t>footer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>
            <a:normAutofit/>
          </a:bodyPr>
          <a:lstStyle>
            <a:lvl1pPr>
              <a:defRPr sz="4000" i="1">
                <a:solidFill>
                  <a:srgbClr val="FF0000"/>
                </a:solidFill>
              </a:defRPr>
            </a:lvl1pPr>
          </a:lstStyle>
          <a:p>
            <a:r>
              <a:rPr kumimoji="0" lang="en-US" altLang="ja-JP" dirty="0" smtClean="0"/>
              <a:t>Click to edit Master title style</a:t>
            </a:r>
            <a:endParaRPr kumimoji="0"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altLang="ja-JP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altLang="ja-JP" smtClean="0"/>
              <a:t>Click to edit Master text styles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en-US" altLang="ja-JP" smtClean="0"/>
              <a:t>Click to edit Master text styles</a:t>
            </a:r>
          </a:p>
          <a:p>
            <a:pPr lvl="1" eaLnBrk="1" latinLnBrk="0" hangingPunct="1"/>
            <a:r>
              <a:rPr lang="en-US" altLang="ja-JP" smtClean="0"/>
              <a:t>Second level</a:t>
            </a:r>
          </a:p>
          <a:p>
            <a:pPr lvl="2" eaLnBrk="1" latinLnBrk="0" hangingPunct="1"/>
            <a:r>
              <a:rPr lang="en-US" altLang="ja-JP" smtClean="0"/>
              <a:t>Third level</a:t>
            </a:r>
          </a:p>
          <a:p>
            <a:pPr lvl="3" eaLnBrk="1" latinLnBrk="0" hangingPunct="1"/>
            <a:r>
              <a:rPr lang="en-US" altLang="ja-JP" smtClean="0"/>
              <a:t>Fourth level</a:t>
            </a:r>
          </a:p>
          <a:p>
            <a:pPr lvl="4" eaLnBrk="1" latinLnBrk="0" hangingPunct="1"/>
            <a:r>
              <a:rPr lang="en-US" altLang="ja-JP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en-US" altLang="ja-JP" smtClean="0"/>
              <a:t>Click to edit Master text styles</a:t>
            </a:r>
          </a:p>
          <a:p>
            <a:pPr lvl="1" eaLnBrk="1" latinLnBrk="0" hangingPunct="1"/>
            <a:r>
              <a:rPr lang="en-US" altLang="ja-JP" smtClean="0"/>
              <a:t>Second level</a:t>
            </a:r>
          </a:p>
          <a:p>
            <a:pPr lvl="2" eaLnBrk="1" latinLnBrk="0" hangingPunct="1"/>
            <a:r>
              <a:rPr lang="en-US" altLang="ja-JP" smtClean="0"/>
              <a:t>Third level</a:t>
            </a:r>
          </a:p>
          <a:p>
            <a:pPr lvl="3" eaLnBrk="1" latinLnBrk="0" hangingPunct="1"/>
            <a:r>
              <a:rPr lang="en-US" altLang="ja-JP" smtClean="0"/>
              <a:t>Fourth level</a:t>
            </a:r>
          </a:p>
          <a:p>
            <a:pPr lvl="4" eaLnBrk="1" latinLnBrk="0" hangingPunct="1"/>
            <a:r>
              <a:rPr lang="en-US" altLang="ja-JP" smtClean="0"/>
              <a:t>Fifth level</a:t>
            </a:r>
            <a:endParaRPr kumimoji="0" lang="en-US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0"/>
          </p:nvPr>
        </p:nvSpPr>
        <p:spPr>
          <a:xfrm>
            <a:off x="603101" y="6353175"/>
            <a:ext cx="616099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2000">
                <a:solidFill>
                  <a:schemeClr val="tx2"/>
                </a:solidFill>
              </a:defRPr>
            </a:lvl1pPr>
          </a:lstStyle>
          <a:p>
            <a:fld id="{6EC9C146-F02B-45CC-B161-63D4E02991F5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8" name="Date Placeholder 13"/>
          <p:cNvSpPr>
            <a:spLocks noGrp="1"/>
          </p:cNvSpPr>
          <p:nvPr>
            <p:ph type="dt" sz="half" idx="11"/>
          </p:nvPr>
        </p:nvSpPr>
        <p:spPr>
          <a:xfrm>
            <a:off x="7162800" y="6356350"/>
            <a:ext cx="1527048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r>
              <a:rPr kumimoji="1" lang="en-US" altLang="ja-JP" smtClean="0"/>
              <a:t>June 27, 2014</a:t>
            </a:r>
            <a:endParaRPr kumimoji="1" lang="ja-JP" altLang="en-US" dirty="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12"/>
          </p:nvPr>
        </p:nvSpPr>
        <p:spPr>
          <a:xfrm>
            <a:off x="1676400" y="6356350"/>
            <a:ext cx="5181600" cy="365760"/>
          </a:xfrm>
          <a:prstGeom prst="rect">
            <a:avLst/>
          </a:prstGeom>
        </p:spPr>
        <p:txBody>
          <a:bodyPr vert="horz"/>
          <a:lstStyle>
            <a:lvl1pPr algn="ctr" eaLnBrk="1" latinLnBrk="0" hangingPunct="1">
              <a:defRPr kumimoji="0"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kumimoji="1" lang="en-US" altLang="ja-JP" dirty="0" smtClean="0"/>
              <a:t>footer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>
            <a:normAutofit/>
          </a:bodyPr>
          <a:lstStyle>
            <a:lvl1pPr>
              <a:defRPr sz="4000" i="1">
                <a:solidFill>
                  <a:srgbClr val="FF0000"/>
                </a:solidFill>
              </a:defRPr>
            </a:lvl1pPr>
          </a:lstStyle>
          <a:p>
            <a:r>
              <a:rPr kumimoji="0" lang="en-US" altLang="ja-JP" dirty="0" smtClean="0"/>
              <a:t>Click to edit Master title style</a:t>
            </a:r>
            <a:endParaRPr kumimoji="0" lang="en-US" dirty="0"/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2"/>
          </p:nvPr>
        </p:nvSpPr>
        <p:spPr>
          <a:xfrm>
            <a:off x="7086600" y="6356350"/>
            <a:ext cx="1603248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r>
              <a:rPr kumimoji="1" lang="en-US" altLang="ja-JP" smtClean="0"/>
              <a:t>June 27, 2014</a:t>
            </a:r>
            <a:endParaRPr kumimoji="1" lang="ja-JP" alt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447800" y="6356350"/>
            <a:ext cx="5334000" cy="365760"/>
          </a:xfrm>
          <a:prstGeom prst="rect">
            <a:avLst/>
          </a:prstGeom>
        </p:spPr>
        <p:txBody>
          <a:bodyPr vert="horz"/>
          <a:lstStyle>
            <a:lvl1pPr algn="ctr" eaLnBrk="1" latinLnBrk="0" hangingPunct="1">
              <a:defRPr kumimoji="0"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kumimoji="1" lang="en-US" altLang="ja-JP" dirty="0" smtClean="0"/>
              <a:t>footer</a:t>
            </a:r>
            <a:endParaRPr kumimoji="1" lang="ja-JP" altLang="en-US" dirty="0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603101" y="6353175"/>
            <a:ext cx="616099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2000">
                <a:solidFill>
                  <a:schemeClr val="tx2"/>
                </a:solidFill>
              </a:defRPr>
            </a:lvl1pPr>
          </a:lstStyle>
          <a:p>
            <a:fld id="{6EC9C146-F02B-45CC-B161-63D4E02991F5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June 27, 2014</a:t>
            </a:r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footer</a:t>
            </a:r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9C146-F02B-45CC-B161-63D4E02991F5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altLang="ja-JP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altLang="ja-JP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June 27, 2014</a:t>
            </a:r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footer</a:t>
            </a:r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9C146-F02B-45CC-B161-63D4E02991F5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 rot="5400000">
            <a:off x="3160645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 eaLnBrk="1" latinLnBrk="0" hangingPunct="1"/>
            <a:r>
              <a:rPr lang="en-US" altLang="ja-JP" smtClean="0"/>
              <a:t>Click to edit Master text styles</a:t>
            </a:r>
          </a:p>
          <a:p>
            <a:pPr lvl="1" eaLnBrk="1" latinLnBrk="0" hangingPunct="1"/>
            <a:r>
              <a:rPr lang="en-US" altLang="ja-JP" smtClean="0"/>
              <a:t>Second level</a:t>
            </a:r>
          </a:p>
          <a:p>
            <a:pPr lvl="2" eaLnBrk="1" latinLnBrk="0" hangingPunct="1"/>
            <a:r>
              <a:rPr lang="en-US" altLang="ja-JP" smtClean="0"/>
              <a:t>Third level</a:t>
            </a:r>
          </a:p>
          <a:p>
            <a:pPr lvl="3" eaLnBrk="1" latinLnBrk="0" hangingPunct="1"/>
            <a:r>
              <a:rPr lang="en-US" altLang="ja-JP" smtClean="0"/>
              <a:t>Fourth level</a:t>
            </a:r>
          </a:p>
          <a:p>
            <a:pPr lvl="4" eaLnBrk="1" latinLnBrk="0" hangingPunct="1"/>
            <a:r>
              <a:rPr lang="en-US" altLang="ja-JP" smtClean="0"/>
              <a:t>Fifth level</a:t>
            </a:r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en-US" altLang="ja-JP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en-US" altLang="ja-JP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altLang="ja-JP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June 27, 2014</a:t>
            </a:r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footer</a:t>
            </a:r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9C146-F02B-45CC-B161-63D4E02991F5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457200" y="500856"/>
            <a:ext cx="18288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152400"/>
            <a:ext cx="64770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en-US" altLang="ja-JP" dirty="0" smtClean="0"/>
              <a:t>Click to edit Master title style</a:t>
            </a:r>
            <a:endParaRPr kumimoji="0"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4582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altLang="ja-JP" dirty="0" smtClean="0"/>
              <a:t>Click to edit Master text styles</a:t>
            </a:r>
          </a:p>
          <a:p>
            <a:pPr lvl="1" eaLnBrk="1" latinLnBrk="0" hangingPunct="1"/>
            <a:r>
              <a:rPr kumimoji="0" lang="en-US" altLang="ja-JP" dirty="0" smtClean="0"/>
              <a:t>Second level</a:t>
            </a:r>
          </a:p>
          <a:p>
            <a:pPr lvl="2" eaLnBrk="1" latinLnBrk="0" hangingPunct="1"/>
            <a:r>
              <a:rPr kumimoji="0" lang="en-US" altLang="ja-JP" dirty="0" smtClean="0"/>
              <a:t>Third level</a:t>
            </a:r>
          </a:p>
          <a:p>
            <a:pPr lvl="3" eaLnBrk="1" latinLnBrk="0" hangingPunct="1"/>
            <a:r>
              <a:rPr kumimoji="0" lang="en-US" altLang="ja-JP" dirty="0" smtClean="0"/>
              <a:t>Fourth level</a:t>
            </a:r>
          </a:p>
          <a:p>
            <a:pPr lvl="4" eaLnBrk="1" latinLnBrk="0" hangingPunct="1"/>
            <a:r>
              <a:rPr kumimoji="0" lang="en-US" altLang="ja-JP" dirty="0" smtClean="0"/>
              <a:t>Fifth level</a:t>
            </a:r>
            <a:endParaRPr kumimoji="0"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858000" y="6369254"/>
            <a:ext cx="19812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600">
                <a:solidFill>
                  <a:schemeClr val="tx2"/>
                </a:solidFill>
              </a:defRPr>
            </a:lvl1pPr>
          </a:lstStyle>
          <a:p>
            <a:r>
              <a:rPr kumimoji="1" lang="en-US" altLang="ja-JP" smtClean="0"/>
              <a:t>June 27, 2014</a:t>
            </a:r>
            <a:endParaRPr kumimoji="1" lang="ja-JP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447800" y="6356350"/>
            <a:ext cx="5181600" cy="365760"/>
          </a:xfrm>
          <a:prstGeom prst="rect">
            <a:avLst/>
          </a:prstGeom>
        </p:spPr>
        <p:txBody>
          <a:bodyPr vert="horz"/>
          <a:lstStyle>
            <a:lvl1pPr algn="ctr" eaLnBrk="1" latinLnBrk="0" hangingPunct="1">
              <a:defRPr kumimoji="0" sz="1600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kumimoji="1" lang="en-US" altLang="ja-JP" dirty="0" smtClean="0"/>
              <a:t>footer</a:t>
            </a:r>
            <a:endParaRPr kumimoji="1" lang="ja-JP" alt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603101" y="6353175"/>
            <a:ext cx="692299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200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6EC9C146-F02B-45CC-B161-63D4E02991F5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28" name="Straight Connector 27"/>
          <p:cNvSpPr>
            <a:spLocks noChangeShapeType="1"/>
          </p:cNvSpPr>
          <p:nvPr/>
        </p:nvSpPr>
        <p:spPr bwMode="auto">
          <a:xfrm>
            <a:off x="457200" y="6353175"/>
            <a:ext cx="83820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Straight Connector 28"/>
          <p:cNvSpPr>
            <a:spLocks noChangeShapeType="1"/>
          </p:cNvSpPr>
          <p:nvPr/>
        </p:nvSpPr>
        <p:spPr bwMode="auto">
          <a:xfrm>
            <a:off x="457200" y="1143000"/>
            <a:ext cx="83820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Isosceles Triangle 9"/>
          <p:cNvSpPr>
            <a:spLocks noChangeAspect="1"/>
          </p:cNvSpPr>
          <p:nvPr/>
        </p:nvSpPr>
        <p:spPr>
          <a:xfrm rot="5400000">
            <a:off x="308307" y="6435738"/>
            <a:ext cx="367117" cy="231435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75946"/>
            <a:ext cx="2023490" cy="106705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1" latinLnBrk="0" hangingPunct="1">
        <a:spcBef>
          <a:spcPct val="0"/>
        </a:spcBef>
        <a:buNone/>
        <a:defRPr kumimoji="1" sz="4000" i="1" kern="1200">
          <a:solidFill>
            <a:srgbClr val="FF0000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1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1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1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1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1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1.png"/><Relationship Id="rId7" Type="http://schemas.openxmlformats.org/officeDocument/2006/relationships/image" Target="../media/image2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7" Type="http://schemas.openxmlformats.org/officeDocument/2006/relationships/image" Target="../media/image24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17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6629400" cy="609600"/>
          </a:xfrm>
        </p:spPr>
        <p:txBody>
          <a:bodyPr>
            <a:normAutofit fontScale="90000"/>
          </a:bodyPr>
          <a:lstStyle/>
          <a:p>
            <a:r>
              <a:rPr lang="en-US" sz="3000" dirty="0"/>
              <a:t>The </a:t>
            </a:r>
            <a:r>
              <a:rPr lang="en-US" sz="3000" dirty="0" smtClean="0"/>
              <a:t>25th International Symposium on Algorithms and Computation (ISAAC 2014)</a:t>
            </a:r>
            <a:endParaRPr lang="en-US" sz="3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9C146-F02B-45CC-B161-63D4E02991F5}" type="slidenum">
              <a:rPr kumimoji="1" lang="ja-JP" altLang="en-US" smtClean="0"/>
              <a:t>1</a:t>
            </a:fld>
            <a:endParaRPr kumimoji="1" lang="ja-JP" altLang="en-US"/>
          </a:p>
        </p:txBody>
      </p:sp>
      <p:sp>
        <p:nvSpPr>
          <p:cNvPr id="6" name="Title 1"/>
          <p:cNvSpPr>
            <a:spLocks noGrp="1"/>
          </p:cNvSpPr>
          <p:nvPr/>
        </p:nvSpPr>
        <p:spPr>
          <a:xfrm>
            <a:off x="457200" y="1219201"/>
            <a:ext cx="8229600" cy="5105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altLang="ja-JP" sz="3900" b="1" dirty="0" smtClean="0">
              <a:solidFill>
                <a:srgbClr val="FF0000"/>
              </a:solidFill>
              <a:latin typeface="Palatino Linotype" pitchFamily="18" charset="0"/>
              <a:ea typeface="Times New Roman Uni" pitchFamily="18" charset="-128"/>
              <a:cs typeface="Times New Roman Uni" pitchFamily="18" charset="-128"/>
            </a:endParaRPr>
          </a:p>
          <a:p>
            <a:r>
              <a:rPr lang="en-US" altLang="ja-JP" sz="3900" b="1" dirty="0" smtClean="0">
                <a:solidFill>
                  <a:srgbClr val="FF0000"/>
                </a:solidFill>
                <a:latin typeface="Palatino Linotype" pitchFamily="18" charset="0"/>
                <a:ea typeface="Times New Roman Uni" pitchFamily="18" charset="-128"/>
                <a:cs typeface="Times New Roman Uni" pitchFamily="18" charset="-128"/>
              </a:rPr>
              <a:t>Polynomial-Time Algorithm for</a:t>
            </a:r>
          </a:p>
          <a:p>
            <a:r>
              <a:rPr lang="en-US" altLang="ja-JP" sz="3900" b="1" dirty="0" smtClean="0">
                <a:solidFill>
                  <a:srgbClr val="FF0000"/>
                </a:solidFill>
                <a:latin typeface="Palatino Linotype" pitchFamily="18" charset="0"/>
                <a:ea typeface="Times New Roman Uni" pitchFamily="18" charset="-128"/>
                <a:cs typeface="Times New Roman Uni" pitchFamily="18" charset="-128"/>
              </a:rPr>
              <a:t>Sliding Tokens on Trees</a:t>
            </a:r>
          </a:p>
          <a:p>
            <a:endParaRPr lang="en-US" altLang="ja-JP" sz="3900" b="1" dirty="0" smtClean="0">
              <a:solidFill>
                <a:srgbClr val="FF0000"/>
              </a:solidFill>
              <a:latin typeface="Palatino Linotype" pitchFamily="18" charset="0"/>
              <a:ea typeface="Times New Roman Uni" pitchFamily="18" charset="-128"/>
              <a:cs typeface="Times New Roman Uni" pitchFamily="18" charset="-128"/>
            </a:endParaRPr>
          </a:p>
          <a:p>
            <a:endParaRPr lang="en-US" altLang="ja-JP" sz="3900" b="1" dirty="0" smtClean="0">
              <a:solidFill>
                <a:srgbClr val="FF0000"/>
              </a:solidFill>
              <a:latin typeface="Palatino Linotype" pitchFamily="18" charset="0"/>
              <a:ea typeface="Times New Roman Uni" pitchFamily="18" charset="-128"/>
              <a:cs typeface="Times New Roman Uni" pitchFamily="18" charset="-128"/>
            </a:endParaRPr>
          </a:p>
          <a:p>
            <a:endParaRPr lang="en-US" altLang="ja-JP" sz="3900" b="1" dirty="0">
              <a:solidFill>
                <a:srgbClr val="FF0000"/>
              </a:solidFill>
              <a:latin typeface="Palatino Linotype" pitchFamily="18" charset="0"/>
              <a:ea typeface="Times New Roman Uni" pitchFamily="18" charset="-128"/>
              <a:cs typeface="Times New Roman Uni" pitchFamily="18" charset="-128"/>
            </a:endParaRPr>
          </a:p>
          <a:p>
            <a:endParaRPr lang="en-US" altLang="ja-JP" sz="3900" b="1" dirty="0" smtClean="0">
              <a:solidFill>
                <a:srgbClr val="FF0000"/>
              </a:solidFill>
              <a:latin typeface="Palatino Linotype" pitchFamily="18" charset="0"/>
              <a:ea typeface="Times New Roman Uni" pitchFamily="18" charset="-128"/>
              <a:cs typeface="Times New Roman Uni" pitchFamily="18" charset="-128"/>
            </a:endParaRPr>
          </a:p>
          <a:p>
            <a:endParaRPr lang="en-US" altLang="ja-JP" sz="3900" b="1" dirty="0">
              <a:solidFill>
                <a:srgbClr val="FF0000"/>
              </a:solidFill>
              <a:latin typeface="Palatino Linotype" pitchFamily="18" charset="0"/>
              <a:ea typeface="Times New Roman Uni" pitchFamily="18" charset="-128"/>
              <a:cs typeface="Times New Roman Uni" pitchFamily="18" charset="-128"/>
            </a:endParaRPr>
          </a:p>
          <a:p>
            <a:endParaRPr lang="en-US" altLang="ja-JP" sz="2000" dirty="0" smtClean="0">
              <a:latin typeface="Palatino Linotype" pitchFamily="18" charset="0"/>
              <a:ea typeface="Times New Roman Uni" pitchFamily="18" charset="-128"/>
              <a:cs typeface="Times New Roman Uni" pitchFamily="18" charset="-128"/>
            </a:endParaRPr>
          </a:p>
          <a:p>
            <a:endParaRPr kumimoji="1" lang="ja-JP" alt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3145539" y="6036549"/>
            <a:ext cx="28013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 smtClean="0">
                <a:solidFill>
                  <a:srgbClr val="0070C0"/>
                </a:solidFill>
                <a:latin typeface="Palatino Linotype" pitchFamily="18" charset="0"/>
                <a:ea typeface="Times New Roman Uni" pitchFamily="18" charset="-128"/>
                <a:cs typeface="Times New Roman Uni" pitchFamily="18" charset="-128"/>
              </a:rPr>
              <a:t>December 15 - 17, 2014</a:t>
            </a:r>
            <a:r>
              <a:rPr lang="en-US" altLang="ja-JP" sz="2000" b="1" dirty="0" smtClean="0">
                <a:solidFill>
                  <a:srgbClr val="0070C0"/>
                </a:solidFill>
                <a:latin typeface="Palatino Linotype" pitchFamily="18" charset="0"/>
                <a:ea typeface="Times New Roman Uni" pitchFamily="18" charset="-128"/>
                <a:cs typeface="Times New Roman Uni" pitchFamily="18" charset="-128"/>
              </a:rPr>
              <a:t> </a:t>
            </a:r>
            <a:endParaRPr kumimoji="1" lang="ja-JP" altLang="en-US" sz="2000" b="1" dirty="0">
              <a:solidFill>
                <a:srgbClr val="0070C0"/>
              </a:solidFill>
              <a:latin typeface="Palatino Linotype" pitchFamily="18" charset="0"/>
              <a:ea typeface="Times New Roman Uni" pitchFamily="18" charset="-128"/>
              <a:cs typeface="Times New Roman Uni" pitchFamily="18" charset="-128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591656" y="3350519"/>
            <a:ext cx="8376929" cy="2533840"/>
            <a:chOff x="537868" y="2985458"/>
            <a:chExt cx="8376929" cy="2533840"/>
          </a:xfrm>
        </p:grpSpPr>
        <p:sp>
          <p:nvSpPr>
            <p:cNvPr id="3" name="TextBox 2"/>
            <p:cNvSpPr txBox="1"/>
            <p:nvPr/>
          </p:nvSpPr>
          <p:spPr>
            <a:xfrm>
              <a:off x="600629" y="2994423"/>
              <a:ext cx="2454518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Erik D. </a:t>
              </a:r>
              <a:r>
                <a:rPr lang="en-US" sz="2400" dirty="0" err="1" smtClean="0"/>
                <a:t>Demaine</a:t>
              </a:r>
              <a:endParaRPr lang="en-US" sz="2400" dirty="0" smtClean="0"/>
            </a:p>
            <a:p>
              <a:r>
                <a:rPr lang="en-US" dirty="0" smtClean="0"/>
                <a:t>MIT, USA</a:t>
              </a:r>
              <a:endParaRPr lang="en-US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186844" y="2985458"/>
              <a:ext cx="2770310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Martin L. </a:t>
              </a:r>
              <a:r>
                <a:rPr lang="en-US" sz="2400" dirty="0" err="1" smtClean="0"/>
                <a:t>Demaine</a:t>
              </a:r>
              <a:endParaRPr lang="en-US" sz="2400" dirty="0" smtClean="0"/>
            </a:p>
            <a:p>
              <a:r>
                <a:rPr lang="en-US" dirty="0" smtClean="0"/>
                <a:t>MIT, USA</a:t>
              </a:r>
              <a:endParaRPr lang="en-US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109363" y="2994423"/>
              <a:ext cx="2577437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Eli Fox-Epstein</a:t>
              </a:r>
            </a:p>
            <a:p>
              <a:r>
                <a:rPr lang="en-US" dirty="0" smtClean="0"/>
                <a:t>Brown University, USA</a:t>
              </a:r>
              <a:endParaRPr lang="en-US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96145" y="3893608"/>
              <a:ext cx="2134046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 smtClean="0">
                  <a:solidFill>
                    <a:srgbClr val="FF0000"/>
                  </a:solidFill>
                </a:rPr>
                <a:t>Duc</a:t>
              </a:r>
              <a:r>
                <a:rPr lang="en-US" sz="2400" dirty="0" smtClean="0">
                  <a:solidFill>
                    <a:srgbClr val="FF0000"/>
                  </a:solidFill>
                </a:rPr>
                <a:t> A. Hoang</a:t>
              </a:r>
            </a:p>
            <a:p>
              <a:r>
                <a:rPr lang="en-US" dirty="0" smtClean="0"/>
                <a:t>JAIST, Japan</a:t>
              </a:r>
              <a:endParaRPr lang="en-US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37868" y="4780634"/>
              <a:ext cx="2231252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 smtClean="0"/>
                <a:t>Ryuhei</a:t>
              </a:r>
              <a:r>
                <a:rPr lang="en-US" sz="2400" dirty="0" smtClean="0"/>
                <a:t> Uehara</a:t>
              </a:r>
            </a:p>
            <a:p>
              <a:r>
                <a:rPr lang="en-US" dirty="0" smtClean="0"/>
                <a:t>JAIST, Japan</a:t>
              </a:r>
              <a:endParaRPr lang="en-US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109363" y="4780634"/>
              <a:ext cx="2415291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Takeshi Yamada</a:t>
              </a:r>
            </a:p>
            <a:p>
              <a:r>
                <a:rPr lang="en-US" dirty="0" smtClean="0"/>
                <a:t>JAIST, Japan</a:t>
              </a:r>
              <a:endParaRPr lang="en-US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200290" y="4780634"/>
              <a:ext cx="1767215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 smtClean="0"/>
                <a:t>Yota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Otachi</a:t>
              </a:r>
              <a:endParaRPr lang="en-US" sz="2400" dirty="0" smtClean="0"/>
            </a:p>
            <a:p>
              <a:r>
                <a:rPr lang="en-US" dirty="0" smtClean="0"/>
                <a:t>JAIST, Japan</a:t>
              </a:r>
              <a:endParaRPr lang="en-US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114543" y="3893608"/>
              <a:ext cx="2800254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 smtClean="0"/>
                <a:t>Hirotaka</a:t>
              </a:r>
              <a:r>
                <a:rPr lang="en-US" sz="2400" dirty="0" smtClean="0"/>
                <a:t> Ono</a:t>
              </a:r>
            </a:p>
            <a:p>
              <a:r>
                <a:rPr lang="en-US" dirty="0" smtClean="0"/>
                <a:t>Kyushu University, Japan</a:t>
              </a:r>
              <a:endParaRPr lang="en-US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186844" y="3893608"/>
              <a:ext cx="2772682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 smtClean="0"/>
                <a:t>Takehiro</a:t>
              </a:r>
              <a:r>
                <a:rPr lang="en-US" sz="2400" dirty="0" smtClean="0"/>
                <a:t> Ito</a:t>
              </a:r>
            </a:p>
            <a:p>
              <a:r>
                <a:rPr lang="en-US" dirty="0" smtClean="0"/>
                <a:t>Tohoku University, Japan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261115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9088" y="4304227"/>
            <a:ext cx="3285908" cy="1905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Reconfigure non-rigid tokens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9C146-F02B-45CC-B161-63D4E02991F5}" type="slidenum">
              <a:rPr kumimoji="1" lang="ja-JP" altLang="en-US" smtClean="0"/>
              <a:t>10</a:t>
            </a:fld>
            <a:endParaRPr kumimoji="1" lang="ja-JP" alt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75" t="24977"/>
          <a:stretch/>
        </p:blipFill>
        <p:spPr>
          <a:xfrm>
            <a:off x="740049" y="2133600"/>
            <a:ext cx="2751505" cy="2286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75" t="24977"/>
          <a:stretch/>
        </p:blipFill>
        <p:spPr>
          <a:xfrm>
            <a:off x="6056290" y="2133600"/>
            <a:ext cx="2751505" cy="2286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452567" y="1174428"/>
                <a:ext cx="5811271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200" dirty="0"/>
                  <a:t>Let </a:t>
                </a:r>
                <a14:m>
                  <m:oMath xmlns:m="http://schemas.openxmlformats.org/officeDocument/2006/math">
                    <m:r>
                      <a:rPr lang="en-US" sz="2200" b="1">
                        <a:latin typeface="Cambria Math"/>
                      </a:rPr>
                      <m:t>𝐈</m:t>
                    </m:r>
                    <m:r>
                      <a:rPr lang="en-US" sz="2200" i="1">
                        <a:latin typeface="Cambria Math"/>
                      </a:rPr>
                      <m:t>, </m:t>
                    </m:r>
                    <m:r>
                      <a:rPr lang="en-US" sz="2200" b="1">
                        <a:latin typeface="Cambria Math"/>
                      </a:rPr>
                      <m:t>𝐈</m:t>
                    </m:r>
                    <m:r>
                      <a:rPr lang="en-US" sz="2200" b="1">
                        <a:latin typeface="Cambria Math"/>
                      </a:rPr>
                      <m:t>′</m:t>
                    </m:r>
                  </m:oMath>
                </a14:m>
                <a:r>
                  <a:rPr lang="en-US" sz="2200" dirty="0"/>
                  <a:t> be two independent sets of a graph </a:t>
                </a:r>
                <a14:m>
                  <m:oMath xmlns:m="http://schemas.openxmlformats.org/officeDocument/2006/math">
                    <m:r>
                      <a:rPr lang="en-US" sz="2200" i="1">
                        <a:latin typeface="Cambria Math"/>
                      </a:rPr>
                      <m:t>𝐺</m:t>
                    </m:r>
                  </m:oMath>
                </a14:m>
                <a:r>
                  <a:rPr lang="en-US" sz="2200" dirty="0"/>
                  <a:t>.</a:t>
                </a: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567" y="1174428"/>
                <a:ext cx="5811271" cy="430887"/>
              </a:xfrm>
              <a:prstGeom prst="rect">
                <a:avLst/>
              </a:prstGeom>
              <a:blipFill rotWithShape="1">
                <a:blip r:embed="rId4"/>
                <a:stretch>
                  <a:fillRect l="-1258" t="-8571" r="-524" b="-2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/>
          <p:cNvGrpSpPr/>
          <p:nvPr/>
        </p:nvGrpSpPr>
        <p:grpSpPr>
          <a:xfrm>
            <a:off x="558075" y="1587892"/>
            <a:ext cx="2266978" cy="479577"/>
            <a:chOff x="574873" y="1683166"/>
            <a:chExt cx="2266978" cy="479577"/>
          </a:xfrm>
        </p:grpSpPr>
        <p:grpSp>
          <p:nvGrpSpPr>
            <p:cNvPr id="8" name="Group 7"/>
            <p:cNvGrpSpPr/>
            <p:nvPr/>
          </p:nvGrpSpPr>
          <p:grpSpPr>
            <a:xfrm>
              <a:off x="574873" y="1683166"/>
              <a:ext cx="984460" cy="461665"/>
              <a:chOff x="685800" y="2667000"/>
              <a:chExt cx="984460" cy="461665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" name="TextBox 11"/>
                  <p:cNvSpPr txBox="1"/>
                  <p:nvPr/>
                </p:nvSpPr>
                <p:spPr>
                  <a:xfrm>
                    <a:off x="685800" y="2667000"/>
                    <a:ext cx="357790" cy="43088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200" b="1" i="0" smtClean="0">
                              <a:latin typeface="Cambria Math"/>
                            </a:rPr>
                            <m:t>𝐈</m:t>
                          </m:r>
                        </m:oMath>
                      </m:oMathPara>
                    </a14:m>
                    <a:endParaRPr lang="en-US" sz="2200" b="1" dirty="0"/>
                  </a:p>
                </p:txBody>
              </p:sp>
            </mc:Choice>
            <mc:Fallback xmlns="">
              <p:sp>
                <p:nvSpPr>
                  <p:cNvPr id="12" name="TextBox 1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85800" y="2667000"/>
                    <a:ext cx="357790" cy="430887"/>
                  </a:xfrm>
                  <a:prstGeom prst="rect">
                    <a:avLst/>
                  </a:prstGeom>
                  <a:blipFill rotWithShape="1"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3" name="Oval 12"/>
              <p:cNvSpPr/>
              <p:nvPr/>
            </p:nvSpPr>
            <p:spPr>
              <a:xfrm>
                <a:off x="1213060" y="2671465"/>
                <a:ext cx="457200" cy="45720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" name="Group 8"/>
            <p:cNvGrpSpPr/>
            <p:nvPr/>
          </p:nvGrpSpPr>
          <p:grpSpPr>
            <a:xfrm>
              <a:off x="1857391" y="1701078"/>
              <a:ext cx="984460" cy="461665"/>
              <a:chOff x="685800" y="2667000"/>
              <a:chExt cx="984460" cy="461665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" name="TextBox 9"/>
                  <p:cNvSpPr txBox="1"/>
                  <p:nvPr/>
                </p:nvSpPr>
                <p:spPr>
                  <a:xfrm>
                    <a:off x="685800" y="2667000"/>
                    <a:ext cx="429926" cy="43088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200" b="1" i="0" smtClean="0">
                              <a:latin typeface="Cambria Math"/>
                            </a:rPr>
                            <m:t>𝐈</m:t>
                          </m:r>
                          <m:r>
                            <a:rPr lang="en-US" sz="2200" b="1" i="0" smtClean="0">
                              <a:latin typeface="Cambria Math"/>
                            </a:rPr>
                            <m:t>′</m:t>
                          </m:r>
                        </m:oMath>
                      </m:oMathPara>
                    </a14:m>
                    <a:endParaRPr lang="en-US" sz="2200" b="1" dirty="0"/>
                  </a:p>
                </p:txBody>
              </p:sp>
            </mc:Choice>
            <mc:Fallback xmlns="">
              <p:sp>
                <p:nvSpPr>
                  <p:cNvPr id="10" name="TextBox 9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85800" y="2667000"/>
                    <a:ext cx="429926" cy="430887"/>
                  </a:xfrm>
                  <a:prstGeom prst="rect">
                    <a:avLst/>
                  </a:prstGeom>
                  <a:blipFill rotWithShape="1"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1" name="Oval 10"/>
              <p:cNvSpPr/>
              <p:nvPr/>
            </p:nvSpPr>
            <p:spPr>
              <a:xfrm>
                <a:off x="1213060" y="2671465"/>
                <a:ext cx="457200" cy="457200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3146660" y="1587891"/>
                <a:ext cx="1257267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sz="22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200" b="1" i="0" smtClean="0">
                              <a:latin typeface="Cambria Math"/>
                            </a:rPr>
                            <m:t>𝐈</m:t>
                          </m:r>
                        </m:e>
                      </m:d>
                      <m:r>
                        <a:rPr lang="en-US" sz="2200" b="0" i="1" smtClean="0">
                          <a:latin typeface="Cambria Math"/>
                        </a:rPr>
                        <m:t>=|</m:t>
                      </m:r>
                      <m:r>
                        <a:rPr lang="en-US" sz="2200" b="1" i="0" smtClean="0">
                          <a:latin typeface="Cambria Math"/>
                        </a:rPr>
                        <m:t>𝐈</m:t>
                      </m:r>
                      <m:r>
                        <a:rPr lang="en-US" sz="2200" b="1" i="0" smtClean="0">
                          <a:latin typeface="Cambria Math"/>
                        </a:rPr>
                        <m:t>′</m:t>
                      </m:r>
                      <m:r>
                        <a:rPr lang="en-US" sz="2200" b="0" i="1" smtClean="0">
                          <a:latin typeface="Cambria Math"/>
                        </a:rPr>
                        <m:t>|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6660" y="1587891"/>
                <a:ext cx="1257267" cy="430887"/>
              </a:xfrm>
              <a:prstGeom prst="rect">
                <a:avLst/>
              </a:prstGeom>
              <a:blipFill rotWithShape="1">
                <a:blip r:embed="rId7"/>
                <a:stretch>
                  <a:fillRect r="-485" b="-154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Oval 14"/>
          <p:cNvSpPr/>
          <p:nvPr/>
        </p:nvSpPr>
        <p:spPr>
          <a:xfrm>
            <a:off x="1147873" y="2667000"/>
            <a:ext cx="457200" cy="4572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3070061" y="2689553"/>
            <a:ext cx="457200" cy="4572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2122371" y="2667000"/>
            <a:ext cx="457200" cy="4572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3070061" y="3962400"/>
            <a:ext cx="457200" cy="4572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8350595" y="3276600"/>
            <a:ext cx="457200" cy="4572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7432042" y="2720014"/>
            <a:ext cx="457200" cy="4572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6781800" y="3290962"/>
            <a:ext cx="457200" cy="4572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6055504" y="3290962"/>
            <a:ext cx="457200" cy="4572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Arrow Connector 23"/>
          <p:cNvCxnSpPr>
            <a:endCxn id="5" idx="1"/>
          </p:cNvCxnSpPr>
          <p:nvPr/>
        </p:nvCxnSpPr>
        <p:spPr>
          <a:xfrm>
            <a:off x="3775293" y="3276600"/>
            <a:ext cx="2280997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4669569" y="2323219"/>
            <a:ext cx="4924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712646" y="3300211"/>
            <a:ext cx="23583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000" dirty="0" smtClean="0"/>
              <a:t>Order of sliding.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000" dirty="0" smtClean="0"/>
              <a:t>Detour.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/>
              <p:cNvSpPr txBox="1"/>
              <p:nvPr/>
            </p:nvSpPr>
            <p:spPr>
              <a:xfrm>
                <a:off x="960779" y="4545169"/>
                <a:ext cx="4828309" cy="17851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200" u="sng" dirty="0" smtClean="0"/>
                  <a:t>Idea:</a:t>
                </a:r>
                <a:r>
                  <a:rPr lang="en-US" sz="2200" dirty="0" smtClean="0"/>
                  <a:t> </a:t>
                </a:r>
                <a:endParaRPr lang="en-US" sz="2200" u="sng" dirty="0" smtClean="0"/>
              </a:p>
              <a:p>
                <a:pPr marL="285750" indent="-285750">
                  <a:buFont typeface="Courier New" panose="02070309020205020404" pitchFamily="49" charset="0"/>
                  <a:buChar char="o"/>
                </a:pPr>
                <a:r>
                  <a:rPr lang="en-US" sz="2200" dirty="0" smtClean="0"/>
                  <a:t>Find a safe degeree-1 vertex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/>
                      </a:rPr>
                      <m:t>𝑣</m:t>
                    </m:r>
                  </m:oMath>
                </a14:m>
                <a:r>
                  <a:rPr lang="en-US" sz="2200" dirty="0" smtClean="0"/>
                  <a:t>.</a:t>
                </a:r>
              </a:p>
              <a:p>
                <a:pPr marL="285750" indent="-285750">
                  <a:buFont typeface="Courier New" panose="02070309020205020404" pitchFamily="49" charset="0"/>
                  <a:buChar char="o"/>
                </a:pPr>
                <a:r>
                  <a:rPr lang="en-US" sz="2200" dirty="0" smtClean="0"/>
                  <a:t>Move a red and a black token to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/>
                      </a:rPr>
                      <m:t>𝑣</m:t>
                    </m:r>
                  </m:oMath>
                </a14:m>
                <a:r>
                  <a:rPr lang="en-US" sz="2200" dirty="0" smtClean="0"/>
                  <a:t>.</a:t>
                </a:r>
              </a:p>
              <a:p>
                <a:pPr marL="285750" indent="-285750">
                  <a:buFont typeface="Courier New" panose="02070309020205020404" pitchFamily="49" charset="0"/>
                  <a:buChar char="o"/>
                </a:pPr>
                <a:r>
                  <a:rPr lang="en-US" sz="2200" dirty="0" smtClean="0"/>
                  <a:t>Remove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/>
                      </a:rPr>
                      <m:t>𝑣</m:t>
                    </m:r>
                  </m:oMath>
                </a14:m>
                <a:r>
                  <a:rPr lang="en-US" sz="2200" dirty="0" smtClean="0"/>
                  <a:t> and its unique neighbor.</a:t>
                </a:r>
              </a:p>
              <a:p>
                <a:pPr marL="285750" indent="-285750">
                  <a:buFont typeface="Courier New" panose="02070309020205020404" pitchFamily="49" charset="0"/>
                  <a:buChar char="o"/>
                </a:pPr>
                <a:r>
                  <a:rPr lang="en-US" sz="2200" dirty="0" smtClean="0"/>
                  <a:t>Repeat the steps.</a:t>
                </a:r>
                <a:endParaRPr lang="en-US" sz="2200" dirty="0"/>
              </a:p>
            </p:txBody>
          </p:sp>
        </mc:Choice>
        <mc:Fallback xmlns="">
          <p:sp>
            <p:nvSpPr>
              <p:cNvPr id="50" name="TextBox 4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0779" y="4545169"/>
                <a:ext cx="4828309" cy="1785104"/>
              </a:xfrm>
              <a:prstGeom prst="rect">
                <a:avLst/>
              </a:prstGeom>
              <a:blipFill rotWithShape="1">
                <a:blip r:embed="rId8"/>
                <a:stretch>
                  <a:fillRect l="-1641" t="-2055" r="-1010" b="-65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98302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5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4"/>
          <p:cNvPicPr>
            <a:picLocks noGrp="1" noChangeAspect="1"/>
          </p:cNvPicPr>
          <p:nvPr>
            <p:ph sz="quarter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2" t="8321"/>
          <a:stretch/>
        </p:blipFill>
        <p:spPr>
          <a:xfrm>
            <a:off x="0" y="3302691"/>
            <a:ext cx="4419600" cy="3358085"/>
          </a:xfrm>
        </p:spPr>
      </p:pic>
      <p:pic>
        <p:nvPicPr>
          <p:cNvPr id="26" name="Content Placeholder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2" t="8321"/>
          <a:stretch/>
        </p:blipFill>
        <p:spPr>
          <a:xfrm>
            <a:off x="4558555" y="3302691"/>
            <a:ext cx="4607858" cy="33580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Polynomial-Time </a:t>
            </a:r>
            <a:r>
              <a:rPr lang="en-US" dirty="0"/>
              <a:t>A</a:t>
            </a:r>
            <a:r>
              <a:rPr lang="en-US" dirty="0" smtClean="0"/>
              <a:t>lgorithm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9C146-F02B-45CC-B161-63D4E02991F5}" type="slidenum">
              <a:rPr kumimoji="1" lang="ja-JP" altLang="en-US" smtClean="0"/>
              <a:t>11</a:t>
            </a:fld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228600" y="1219200"/>
                <a:ext cx="8758516" cy="1938992"/>
              </a:xfrm>
              <a:prstGeom prst="rect">
                <a:avLst/>
              </a:prstGeom>
              <a:noFill/>
              <a:ln w="53975"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 smtClean="0"/>
                  <a:t>Step 1</a:t>
                </a:r>
                <a:r>
                  <a:rPr lang="en-US" sz="2400" dirty="0" smtClean="0"/>
                  <a:t>: Find all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/>
                      </a:rPr>
                      <m:t>(</m:t>
                    </m:r>
                    <m:r>
                      <a:rPr lang="en-US" sz="2400" b="0" i="1" smtClean="0">
                        <a:latin typeface="Cambria Math"/>
                      </a:rPr>
                      <m:t>𝑇</m:t>
                    </m:r>
                    <m:r>
                      <a:rPr lang="en-US" sz="2400" b="0" i="1" smtClean="0">
                        <a:latin typeface="Cambria Math"/>
                      </a:rPr>
                      <m:t>, </m:t>
                    </m:r>
                    <m:r>
                      <a:rPr lang="en-US" sz="2400" b="1" i="0" smtClean="0">
                        <a:latin typeface="Cambria Math"/>
                      </a:rPr>
                      <m:t>𝐈</m:t>
                    </m:r>
                    <m:r>
                      <a:rPr lang="en-US" sz="2400" b="0" i="1" smtClean="0">
                        <a:latin typeface="Cambria Math"/>
                      </a:rPr>
                      <m:t>)</m:t>
                    </m:r>
                  </m:oMath>
                </a14:m>
                <a:r>
                  <a:rPr lang="en-US" sz="2400" dirty="0" smtClean="0"/>
                  <a:t>-rigid and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/>
                      </a:rPr>
                      <m:t>(</m:t>
                    </m:r>
                    <m:r>
                      <a:rPr lang="en-US" sz="2400" b="0" i="1" smtClean="0">
                        <a:latin typeface="Cambria Math"/>
                      </a:rPr>
                      <m:t>𝑇</m:t>
                    </m:r>
                    <m:r>
                      <a:rPr lang="en-US" sz="2400" b="0" i="1" smtClean="0">
                        <a:latin typeface="Cambria Math"/>
                      </a:rPr>
                      <m:t>,</m:t>
                    </m:r>
                    <m:r>
                      <a:rPr lang="en-US" sz="2400" b="1" i="0" smtClean="0">
                        <a:latin typeface="Cambria Math"/>
                      </a:rPr>
                      <m:t>𝐈</m:t>
                    </m:r>
                    <m:r>
                      <a:rPr lang="en-US" sz="2400" b="1" i="0" smtClean="0">
                        <a:latin typeface="Cambria Math"/>
                      </a:rPr>
                      <m:t>′</m:t>
                    </m:r>
                    <m:r>
                      <a:rPr lang="en-US" sz="2400" b="0" i="1" smtClean="0">
                        <a:latin typeface="Cambria Math"/>
                      </a:rPr>
                      <m:t>)</m:t>
                    </m:r>
                  </m:oMath>
                </a14:m>
                <a:r>
                  <a:rPr lang="en-US" sz="2400" dirty="0" smtClean="0"/>
                  <a:t>-rigid tokens. If the two sets are different, return NO. Otherwise go to </a:t>
                </a:r>
                <a:r>
                  <a:rPr lang="en-US" sz="2400" b="1" dirty="0" smtClean="0"/>
                  <a:t>Step 2</a:t>
                </a:r>
                <a:r>
                  <a:rPr lang="en-US" sz="2400" dirty="0" smtClean="0"/>
                  <a:t>.</a:t>
                </a:r>
              </a:p>
              <a:p>
                <a:r>
                  <a:rPr lang="en-US" sz="2400" b="1" dirty="0" smtClean="0"/>
                  <a:t>Step 2</a:t>
                </a:r>
                <a:r>
                  <a:rPr lang="en-US" sz="2400" dirty="0" smtClean="0"/>
                  <a:t>: Delete all rigid tokens and their neighbors. Compare the number of tokens in each component of the obtained forest. If they are the same, return YES. Otherwise, return NO.</a:t>
                </a:r>
                <a:endParaRPr lang="en-US" sz="24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1219200"/>
                <a:ext cx="8758516" cy="1938992"/>
              </a:xfrm>
              <a:prstGeom prst="rect">
                <a:avLst/>
              </a:prstGeom>
              <a:blipFill rotWithShape="1">
                <a:blip r:embed="rId3"/>
                <a:stretch>
                  <a:fillRect l="-830" t="-1223" r="-1038" b="-4587"/>
                </a:stretch>
              </a:blipFill>
              <a:ln w="53975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Oval 7"/>
          <p:cNvSpPr/>
          <p:nvPr/>
        </p:nvSpPr>
        <p:spPr>
          <a:xfrm>
            <a:off x="5927884" y="5221138"/>
            <a:ext cx="457200" cy="4572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2290486" y="5247229"/>
            <a:ext cx="457200" cy="4572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1147484" y="5220335"/>
            <a:ext cx="457200" cy="4572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497542" y="4288809"/>
            <a:ext cx="457200" cy="4572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40342" y="5221138"/>
            <a:ext cx="457200" cy="4572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1734672" y="3302691"/>
            <a:ext cx="457200" cy="4572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2169462" y="5233782"/>
            <a:ext cx="457200" cy="4572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1259542" y="5233782"/>
            <a:ext cx="457200" cy="4572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3414556" y="4288809"/>
            <a:ext cx="457200" cy="4572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2828364" y="5248032"/>
            <a:ext cx="457200" cy="4572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6929721" y="5221138"/>
            <a:ext cx="457200" cy="4572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4101355" y="6172200"/>
            <a:ext cx="457200" cy="4572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5056097" y="4288809"/>
            <a:ext cx="457200" cy="4572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4598897" y="5221138"/>
            <a:ext cx="457200" cy="4572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6293227" y="3302691"/>
            <a:ext cx="457200" cy="4572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6862484" y="5207691"/>
            <a:ext cx="457200" cy="4572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5818097" y="5233782"/>
            <a:ext cx="457200" cy="4572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8077200" y="4292488"/>
            <a:ext cx="457200" cy="4572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8709213" y="5292052"/>
            <a:ext cx="457200" cy="4572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8709213" y="6163235"/>
            <a:ext cx="457200" cy="4572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1" name="Group 60"/>
          <p:cNvGrpSpPr/>
          <p:nvPr/>
        </p:nvGrpSpPr>
        <p:grpSpPr>
          <a:xfrm>
            <a:off x="3269336" y="3240831"/>
            <a:ext cx="2445664" cy="944956"/>
            <a:chOff x="3269336" y="3276600"/>
            <a:chExt cx="2445664" cy="944956"/>
          </a:xfrm>
        </p:grpSpPr>
        <p:grpSp>
          <p:nvGrpSpPr>
            <p:cNvPr id="47" name="Group 46"/>
            <p:cNvGrpSpPr/>
            <p:nvPr/>
          </p:nvGrpSpPr>
          <p:grpSpPr>
            <a:xfrm>
              <a:off x="3269336" y="3302691"/>
              <a:ext cx="2266978" cy="479577"/>
              <a:chOff x="574873" y="1683166"/>
              <a:chExt cx="2266978" cy="479577"/>
            </a:xfrm>
          </p:grpSpPr>
          <p:grpSp>
            <p:nvGrpSpPr>
              <p:cNvPr id="48" name="Group 47"/>
              <p:cNvGrpSpPr/>
              <p:nvPr/>
            </p:nvGrpSpPr>
            <p:grpSpPr>
              <a:xfrm>
                <a:off x="574873" y="1683166"/>
                <a:ext cx="984460" cy="461665"/>
                <a:chOff x="685800" y="2667000"/>
                <a:chExt cx="984460" cy="461665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2" name="TextBox 51"/>
                    <p:cNvSpPr txBox="1"/>
                    <p:nvPr/>
                  </p:nvSpPr>
                  <p:spPr>
                    <a:xfrm>
                      <a:off x="685800" y="2667000"/>
                      <a:ext cx="373820" cy="461665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sz="2400" b="1" i="0" smtClean="0">
                                <a:latin typeface="Cambria Math"/>
                              </a:rPr>
                              <m:t>𝐈</m:t>
                            </m:r>
                          </m:oMath>
                        </m:oMathPara>
                      </a14:m>
                      <a:endParaRPr lang="en-US" sz="2400" b="1" dirty="0"/>
                    </a:p>
                  </p:txBody>
                </p:sp>
              </mc:Choice>
              <mc:Fallback xmlns="">
                <p:sp>
                  <p:nvSpPr>
                    <p:cNvPr id="13" name="TextBox 12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85800" y="2667000"/>
                      <a:ext cx="373820" cy="461665"/>
                    </a:xfrm>
                    <a:prstGeom prst="rect">
                      <a:avLst/>
                    </a:prstGeom>
                    <a:blipFill rotWithShape="1">
                      <a:blip r:embed="rId5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53" name="Oval 52"/>
                <p:cNvSpPr/>
                <p:nvPr/>
              </p:nvSpPr>
              <p:spPr>
                <a:xfrm>
                  <a:off x="1213060" y="2671465"/>
                  <a:ext cx="457200" cy="45720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9" name="Group 48"/>
              <p:cNvGrpSpPr/>
              <p:nvPr/>
            </p:nvGrpSpPr>
            <p:grpSpPr>
              <a:xfrm>
                <a:off x="1857391" y="1701078"/>
                <a:ext cx="984460" cy="461665"/>
                <a:chOff x="685800" y="2667000"/>
                <a:chExt cx="984460" cy="461665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0" name="TextBox 49"/>
                    <p:cNvSpPr txBox="1"/>
                    <p:nvPr/>
                  </p:nvSpPr>
                  <p:spPr>
                    <a:xfrm>
                      <a:off x="685800" y="2667000"/>
                      <a:ext cx="453970" cy="461665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sz="2400" b="1" i="0" smtClean="0">
                                <a:latin typeface="Cambria Math"/>
                              </a:rPr>
                              <m:t>𝐈</m:t>
                            </m:r>
                            <m:r>
                              <a:rPr lang="en-US" sz="2400" b="1" i="0" smtClean="0">
                                <a:latin typeface="Cambria Math"/>
                              </a:rPr>
                              <m:t>′</m:t>
                            </m:r>
                          </m:oMath>
                        </m:oMathPara>
                      </a14:m>
                      <a:endParaRPr lang="en-US" sz="2400" b="1" dirty="0"/>
                    </a:p>
                  </p:txBody>
                </p:sp>
              </mc:Choice>
              <mc:Fallback xmlns="">
                <p:sp>
                  <p:nvSpPr>
                    <p:cNvPr id="17" name="TextBox 16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85800" y="2667000"/>
                      <a:ext cx="453970" cy="461665"/>
                    </a:xfrm>
                    <a:prstGeom prst="rect">
                      <a:avLst/>
                    </a:prstGeom>
                    <a:blipFill rotWithShape="1">
                      <a:blip r:embed="rId6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51" name="Oval 50"/>
                <p:cNvSpPr/>
                <p:nvPr/>
              </p:nvSpPr>
              <p:spPr>
                <a:xfrm>
                  <a:off x="1213060" y="2671465"/>
                  <a:ext cx="457200" cy="457200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TextBox 53"/>
                <p:cNvSpPr txBox="1"/>
                <p:nvPr/>
              </p:nvSpPr>
              <p:spPr>
                <a:xfrm>
                  <a:off x="3728177" y="3759891"/>
                  <a:ext cx="1741439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400" b="1" i="0" smtClean="0">
                              <a:latin typeface="Cambria Math"/>
                            </a:rPr>
                            <m:t>𝐈</m:t>
                          </m:r>
                        </m:e>
                      </m:d>
                      <m:r>
                        <a:rPr lang="en-US" sz="2400" b="0" i="1" smtClean="0">
                          <a:latin typeface="Cambria Math"/>
                        </a:rPr>
                        <m:t>=|</m:t>
                      </m:r>
                      <m:r>
                        <a:rPr lang="en-US" sz="2400" b="1" i="0" smtClean="0">
                          <a:latin typeface="Cambria Math"/>
                        </a:rPr>
                        <m:t>𝐈</m:t>
                      </m:r>
                      <m:r>
                        <a:rPr lang="en-US" sz="2400" b="1" i="0" smtClean="0">
                          <a:latin typeface="Cambria Math"/>
                        </a:rPr>
                        <m:t>′</m:t>
                      </m:r>
                      <m:r>
                        <a:rPr lang="en-US" sz="2400" b="0" i="1" smtClean="0">
                          <a:latin typeface="Cambria Math"/>
                        </a:rPr>
                        <m:t>|</m:t>
                      </m:r>
                    </m:oMath>
                  </a14:m>
                  <a:r>
                    <a:rPr lang="en-US" sz="2400" dirty="0" smtClean="0"/>
                    <a:t> = 5</a:t>
                  </a:r>
                  <a:endParaRPr lang="en-US" sz="2400" dirty="0"/>
                </a:p>
              </p:txBody>
            </p:sp>
          </mc:Choice>
          <mc:Fallback xmlns="">
            <p:sp>
              <p:nvSpPr>
                <p:cNvPr id="54" name="TextBox 5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28177" y="3759891"/>
                  <a:ext cx="1741439" cy="461665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 t="-10526" r="-4561" b="-2894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5" name="Rounded Rectangle 54"/>
            <p:cNvSpPr/>
            <p:nvPr/>
          </p:nvSpPr>
          <p:spPr>
            <a:xfrm>
              <a:off x="3269336" y="3276600"/>
              <a:ext cx="2445664" cy="944956"/>
            </a:xfrm>
            <a:prstGeom prst="roundRect">
              <a:avLst/>
            </a:prstGeom>
            <a:noFill/>
            <a:ln w="3175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6" name="TextBox 55"/>
          <p:cNvSpPr txBox="1"/>
          <p:nvPr/>
        </p:nvSpPr>
        <p:spPr>
          <a:xfrm>
            <a:off x="1393072" y="6093767"/>
            <a:ext cx="6832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solidFill>
                  <a:srgbClr val="FF0000"/>
                </a:solidFill>
              </a:rPr>
              <a:t>NO</a:t>
            </a:r>
            <a:endParaRPr lang="en-US" sz="2400" i="1" dirty="0">
              <a:solidFill>
                <a:srgbClr val="FF0000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6657067" y="6045006"/>
            <a:ext cx="7489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solidFill>
                  <a:srgbClr val="FF0000"/>
                </a:solidFill>
              </a:rPr>
              <a:t>YES</a:t>
            </a:r>
            <a:endParaRPr lang="en-US" sz="24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631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Open </a:t>
            </a:r>
            <a:r>
              <a:rPr lang="en-US" dirty="0" smtClean="0"/>
              <a:t>Problems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9C146-F02B-45CC-B161-63D4E02991F5}" type="slidenum">
              <a:rPr kumimoji="1" lang="ja-JP" altLang="en-US" smtClean="0">
                <a:solidFill>
                  <a:srgbClr val="9FB8CD">
                    <a:lumMod val="75000"/>
                  </a:srgbClr>
                </a:solidFill>
              </a:rPr>
              <a:pPr/>
              <a:t>12</a:t>
            </a:fld>
            <a:endParaRPr kumimoji="1" lang="ja-JP" altLang="en-US">
              <a:solidFill>
                <a:srgbClr val="9FB8CD">
                  <a:lumMod val="75000"/>
                </a:srgb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52427" y="1552003"/>
            <a:ext cx="1295400" cy="46166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</a:rPr>
              <a:t>g</a:t>
            </a:r>
            <a:r>
              <a:rPr lang="en-US" sz="2400" dirty="0" smtClean="0">
                <a:solidFill>
                  <a:prstClr val="black"/>
                </a:solidFill>
              </a:rPr>
              <a:t>eneral 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54402" y="2680946"/>
            <a:ext cx="1125629" cy="46166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</a:rPr>
              <a:t>perfect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09761" y="3491725"/>
            <a:ext cx="1221809" cy="461665"/>
          </a:xfrm>
          <a:prstGeom prst="rect">
            <a:avLst/>
          </a:prstGeom>
          <a:noFill/>
          <a:ln w="25400">
            <a:solidFill>
              <a:schemeClr val="tx1"/>
            </a:solidFill>
            <a:prstDash val="dash"/>
          </a:ln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prstClr val="black"/>
                </a:solidFill>
              </a:rPr>
              <a:t>chordal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566432" y="5790483"/>
            <a:ext cx="702436" cy="461665"/>
          </a:xfrm>
          <a:prstGeom prst="rect">
            <a:avLst/>
          </a:prstGeom>
          <a:noFill/>
          <a:ln w="25400">
            <a:solidFill>
              <a:srgbClr val="00B0F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</a:rPr>
              <a:t>tree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45672" y="4367108"/>
            <a:ext cx="1232773" cy="461665"/>
          </a:xfrm>
          <a:prstGeom prst="rect">
            <a:avLst/>
          </a:prstGeom>
          <a:noFill/>
          <a:ln w="25400">
            <a:solidFill>
              <a:schemeClr val="tx1"/>
            </a:solidFill>
            <a:prstDash val="dash"/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</a:rPr>
              <a:t>interval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91329" y="3491725"/>
            <a:ext cx="3688830" cy="461665"/>
          </a:xfrm>
          <a:prstGeom prst="rect">
            <a:avLst/>
          </a:prstGeom>
          <a:noFill/>
          <a:ln w="25400">
            <a:solidFill>
              <a:schemeClr val="tx1"/>
            </a:solidFill>
            <a:prstDash val="dash"/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</a:rPr>
              <a:t>distance-hereditary (D.H)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329714" y="4367107"/>
            <a:ext cx="1529586" cy="461665"/>
          </a:xfrm>
          <a:prstGeom prst="rect">
            <a:avLst/>
          </a:prstGeom>
          <a:noFill/>
          <a:ln w="25400">
            <a:solidFill>
              <a:schemeClr val="tx1"/>
            </a:solidFill>
            <a:prstDash val="dash"/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</a:rPr>
              <a:t>Ptolemaic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783168" y="5272231"/>
            <a:ext cx="920445" cy="461665"/>
          </a:xfrm>
          <a:prstGeom prst="rect">
            <a:avLst/>
          </a:prstGeom>
          <a:noFill/>
          <a:ln w="25400">
            <a:solidFill>
              <a:schemeClr val="tx1"/>
            </a:solidFill>
            <a:prstDash val="dash"/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</a:rPr>
              <a:t>block</a:t>
            </a:r>
            <a:endParaRPr lang="en-US" sz="2400" dirty="0">
              <a:solidFill>
                <a:prstClr val="black"/>
              </a:solidFill>
            </a:endParaRPr>
          </a:p>
        </p:txBody>
      </p:sp>
      <p:cxnSp>
        <p:nvCxnSpPr>
          <p:cNvPr id="16" name="Straight Arrow Connector 15"/>
          <p:cNvCxnSpPr>
            <a:stCxn id="5" idx="2"/>
            <a:endCxn id="6" idx="0"/>
          </p:cNvCxnSpPr>
          <p:nvPr/>
        </p:nvCxnSpPr>
        <p:spPr>
          <a:xfrm flipH="1">
            <a:off x="4217217" y="2013668"/>
            <a:ext cx="1982910" cy="66727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6" idx="2"/>
            <a:endCxn id="7" idx="0"/>
          </p:cNvCxnSpPr>
          <p:nvPr/>
        </p:nvCxnSpPr>
        <p:spPr>
          <a:xfrm flipH="1">
            <a:off x="2820666" y="3142611"/>
            <a:ext cx="1396551" cy="349114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6" idx="2"/>
          </p:cNvCxnSpPr>
          <p:nvPr/>
        </p:nvCxnSpPr>
        <p:spPr>
          <a:xfrm>
            <a:off x="4217217" y="3142611"/>
            <a:ext cx="2207119" cy="3645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3731634" y="3491725"/>
            <a:ext cx="1343638" cy="461665"/>
          </a:xfrm>
          <a:prstGeom prst="rect">
            <a:avLst/>
          </a:prstGeom>
          <a:noFill/>
          <a:ln w="25400">
            <a:solidFill>
              <a:schemeClr val="tx1"/>
            </a:solidFill>
            <a:prstDash val="dash"/>
          </a:ln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</a:rPr>
              <a:t>b</a:t>
            </a:r>
            <a:r>
              <a:rPr lang="en-US" sz="2400" dirty="0" smtClean="0">
                <a:solidFill>
                  <a:prstClr val="black"/>
                </a:solidFill>
              </a:rPr>
              <a:t>ipartite</a:t>
            </a:r>
            <a:endParaRPr lang="en-US" sz="2400" dirty="0">
              <a:solidFill>
                <a:prstClr val="black"/>
              </a:solidFill>
            </a:endParaRPr>
          </a:p>
        </p:txBody>
      </p:sp>
      <p:cxnSp>
        <p:nvCxnSpPr>
          <p:cNvPr id="23" name="Straight Arrow Connector 22"/>
          <p:cNvCxnSpPr>
            <a:stCxn id="6" idx="2"/>
            <a:endCxn id="21" idx="0"/>
          </p:cNvCxnSpPr>
          <p:nvPr/>
        </p:nvCxnSpPr>
        <p:spPr>
          <a:xfrm>
            <a:off x="4217217" y="3142611"/>
            <a:ext cx="186236" cy="349114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7" idx="2"/>
            <a:endCxn id="9" idx="0"/>
          </p:cNvCxnSpPr>
          <p:nvPr/>
        </p:nvCxnSpPr>
        <p:spPr>
          <a:xfrm flipH="1">
            <a:off x="1562059" y="3953390"/>
            <a:ext cx="1258607" cy="41371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597207" y="5274708"/>
            <a:ext cx="2282997" cy="461665"/>
          </a:xfrm>
          <a:prstGeom prst="rect">
            <a:avLst/>
          </a:prstGeom>
          <a:noFill/>
          <a:ln w="25400">
            <a:solidFill>
              <a:srgbClr val="00B0F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</a:rPr>
              <a:t>trivially perfect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975579" y="5274707"/>
            <a:ext cx="2237857" cy="461665"/>
          </a:xfrm>
          <a:prstGeom prst="rect">
            <a:avLst/>
          </a:prstGeom>
          <a:noFill/>
          <a:ln w="25400">
            <a:solidFill>
              <a:srgbClr val="00B0F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</a:rPr>
              <a:t>p</a:t>
            </a:r>
            <a:r>
              <a:rPr lang="en-US" sz="2400" dirty="0" smtClean="0">
                <a:solidFill>
                  <a:prstClr val="black"/>
                </a:solidFill>
              </a:rPr>
              <a:t>roper interval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001324" y="4367106"/>
            <a:ext cx="2069797" cy="461665"/>
          </a:xfrm>
          <a:prstGeom prst="rect">
            <a:avLst/>
          </a:prstGeom>
          <a:noFill/>
          <a:ln w="25400">
            <a:solidFill>
              <a:schemeClr val="tx1"/>
            </a:solidFill>
            <a:prstDash val="dash"/>
          </a:ln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</a:rPr>
              <a:t>b</a:t>
            </a:r>
            <a:r>
              <a:rPr lang="en-US" sz="2400" dirty="0" smtClean="0">
                <a:solidFill>
                  <a:prstClr val="black"/>
                </a:solidFill>
              </a:rPr>
              <a:t>ipartite D.H.</a:t>
            </a:r>
            <a:endParaRPr lang="en-US" sz="2400" dirty="0">
              <a:solidFill>
                <a:prstClr val="black"/>
              </a:solidFill>
            </a:endParaRPr>
          </a:p>
        </p:txBody>
      </p:sp>
      <p:cxnSp>
        <p:nvCxnSpPr>
          <p:cNvPr id="32" name="Straight Arrow Connector 31"/>
          <p:cNvCxnSpPr>
            <a:stCxn id="9" idx="2"/>
          </p:cNvCxnSpPr>
          <p:nvPr/>
        </p:nvCxnSpPr>
        <p:spPr>
          <a:xfrm flipH="1">
            <a:off x="1377629" y="4828773"/>
            <a:ext cx="184430" cy="449089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9" idx="2"/>
          </p:cNvCxnSpPr>
          <p:nvPr/>
        </p:nvCxnSpPr>
        <p:spPr>
          <a:xfrm>
            <a:off x="1562059" y="4828773"/>
            <a:ext cx="1869511" cy="449089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>
            <a:off x="4316666" y="3953390"/>
            <a:ext cx="2971551" cy="413717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stCxn id="10" idx="2"/>
            <a:endCxn id="28" idx="0"/>
          </p:cNvCxnSpPr>
          <p:nvPr/>
        </p:nvCxnSpPr>
        <p:spPr>
          <a:xfrm>
            <a:off x="7235744" y="3953390"/>
            <a:ext cx="800479" cy="413716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21" idx="2"/>
          </p:cNvCxnSpPr>
          <p:nvPr/>
        </p:nvCxnSpPr>
        <p:spPr>
          <a:xfrm>
            <a:off x="4403453" y="3953390"/>
            <a:ext cx="2564849" cy="413716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>
            <a:stCxn id="7" idx="2"/>
            <a:endCxn id="11" idx="0"/>
          </p:cNvCxnSpPr>
          <p:nvPr/>
        </p:nvCxnSpPr>
        <p:spPr>
          <a:xfrm>
            <a:off x="2820666" y="3953390"/>
            <a:ext cx="1273841" cy="413717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stCxn id="12" idx="2"/>
            <a:endCxn id="8" idx="1"/>
          </p:cNvCxnSpPr>
          <p:nvPr/>
        </p:nvCxnSpPr>
        <p:spPr>
          <a:xfrm>
            <a:off x="6243391" y="5733896"/>
            <a:ext cx="1323041" cy="28742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>
            <a:off x="4717613" y="4828774"/>
            <a:ext cx="1039683" cy="4490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>
            <a:stCxn id="28" idx="2"/>
          </p:cNvCxnSpPr>
          <p:nvPr/>
        </p:nvCxnSpPr>
        <p:spPr>
          <a:xfrm>
            <a:off x="8036223" y="4828771"/>
            <a:ext cx="0" cy="961712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6498511" y="2680947"/>
            <a:ext cx="1067921" cy="46166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</a:rPr>
              <a:t>planar</a:t>
            </a:r>
            <a:endParaRPr lang="en-US" sz="2400" dirty="0">
              <a:solidFill>
                <a:prstClr val="black"/>
              </a:solidFill>
            </a:endParaRPr>
          </a:p>
        </p:txBody>
      </p:sp>
      <p:cxnSp>
        <p:nvCxnSpPr>
          <p:cNvPr id="44" name="Straight Arrow Connector 43"/>
          <p:cNvCxnSpPr>
            <a:stCxn id="5" idx="2"/>
            <a:endCxn id="42" idx="0"/>
          </p:cNvCxnSpPr>
          <p:nvPr/>
        </p:nvCxnSpPr>
        <p:spPr>
          <a:xfrm>
            <a:off x="6200127" y="2013668"/>
            <a:ext cx="832345" cy="667279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Group 54"/>
          <p:cNvGrpSpPr/>
          <p:nvPr/>
        </p:nvGrpSpPr>
        <p:grpSpPr>
          <a:xfrm>
            <a:off x="878370" y="1115248"/>
            <a:ext cx="2875035" cy="1117855"/>
            <a:chOff x="1638793" y="1226747"/>
            <a:chExt cx="2875035" cy="1117855"/>
          </a:xfrm>
        </p:grpSpPr>
        <p:sp>
          <p:nvSpPr>
            <p:cNvPr id="37" name="Rectangle 36"/>
            <p:cNvSpPr/>
            <p:nvPr/>
          </p:nvSpPr>
          <p:spPr>
            <a:xfrm>
              <a:off x="1638793" y="1667419"/>
              <a:ext cx="683690" cy="230833"/>
            </a:xfrm>
            <a:prstGeom prst="rect">
              <a:avLst/>
            </a:prstGeom>
            <a:noFill/>
            <a:ln w="254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379714" y="1226747"/>
              <a:ext cx="213411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PSPACE-complete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2379714" y="1612879"/>
              <a:ext cx="13539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</a:rPr>
                <a:t>P</a:t>
              </a:r>
              <a:r>
                <a:rPr lang="en-US" dirty="0" smtClean="0">
                  <a:solidFill>
                    <a:prstClr val="black"/>
                  </a:solidFill>
                </a:rPr>
                <a:t>olynomial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1638794" y="1287309"/>
              <a:ext cx="683690" cy="262635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2379714" y="1975270"/>
              <a:ext cx="213411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Open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1638794" y="2028619"/>
              <a:ext cx="683688" cy="262635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597207" y="2192797"/>
            <a:ext cx="3325874" cy="369376"/>
            <a:chOff x="419851" y="2541406"/>
            <a:chExt cx="3325874" cy="369376"/>
          </a:xfrm>
        </p:grpSpPr>
        <p:grpSp>
          <p:nvGrpSpPr>
            <p:cNvPr id="67" name="Group 66"/>
            <p:cNvGrpSpPr/>
            <p:nvPr/>
          </p:nvGrpSpPr>
          <p:grpSpPr>
            <a:xfrm>
              <a:off x="419851" y="2541406"/>
              <a:ext cx="1153512" cy="369332"/>
              <a:chOff x="745581" y="2818449"/>
              <a:chExt cx="1153512" cy="369332"/>
            </a:xfrm>
          </p:grpSpPr>
          <p:sp>
            <p:nvSpPr>
              <p:cNvPr id="63" name="TextBox 62"/>
              <p:cNvSpPr txBox="1"/>
              <p:nvPr/>
            </p:nvSpPr>
            <p:spPr>
              <a:xfrm>
                <a:off x="745581" y="2818449"/>
                <a:ext cx="36420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prstClr val="black"/>
                    </a:solidFill>
                  </a:rPr>
                  <a:t>A</a:t>
                </a:r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4" name="TextBox 63"/>
              <p:cNvSpPr txBox="1"/>
              <p:nvPr/>
            </p:nvSpPr>
            <p:spPr>
              <a:xfrm>
                <a:off x="1573363" y="2818449"/>
                <a:ext cx="32573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prstClr val="black"/>
                    </a:solidFill>
                  </a:rPr>
                  <a:t>B</a:t>
                </a:r>
                <a:endParaRPr lang="en-US" dirty="0">
                  <a:solidFill>
                    <a:prstClr val="black"/>
                  </a:solidFill>
                </a:endParaRPr>
              </a:p>
            </p:txBody>
          </p:sp>
          <p:cxnSp>
            <p:nvCxnSpPr>
              <p:cNvPr id="66" name="Straight Arrow Connector 65"/>
              <p:cNvCxnSpPr>
                <a:stCxn id="63" idx="3"/>
                <a:endCxn id="64" idx="1"/>
              </p:cNvCxnSpPr>
              <p:nvPr/>
            </p:nvCxnSpPr>
            <p:spPr>
              <a:xfrm>
                <a:off x="1109783" y="3003115"/>
                <a:ext cx="463580" cy="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8" name="TextBox 67"/>
            <p:cNvSpPr txBox="1"/>
            <p:nvPr/>
          </p:nvSpPr>
          <p:spPr>
            <a:xfrm>
              <a:off x="1611611" y="2541450"/>
              <a:ext cx="213411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B is a subclass of A</a:t>
              </a:r>
              <a:endParaRPr lang="en-US" dirty="0">
                <a:solidFill>
                  <a:prstClr val="black"/>
                </a:solidFill>
              </a:endParaRPr>
            </a:p>
          </p:txBody>
        </p:sp>
      </p:grpSp>
      <p:sp>
        <p:nvSpPr>
          <p:cNvPr id="72" name="Rounded Rectangle 71"/>
          <p:cNvSpPr/>
          <p:nvPr/>
        </p:nvSpPr>
        <p:spPr>
          <a:xfrm>
            <a:off x="438834" y="2562129"/>
            <a:ext cx="8641325" cy="3730205"/>
          </a:xfrm>
          <a:prstGeom prst="round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1005063" y="2757892"/>
            <a:ext cx="20425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P, NP or PSPACE?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572142" y="2634782"/>
            <a:ext cx="15080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prstClr val="black"/>
                </a:solidFill>
              </a:rPr>
              <a:t>Hearn and </a:t>
            </a:r>
            <a:r>
              <a:rPr lang="en-US" sz="1400" dirty="0" err="1" smtClean="0">
                <a:solidFill>
                  <a:prstClr val="black"/>
                </a:solidFill>
              </a:rPr>
              <a:t>Demaine</a:t>
            </a:r>
            <a:r>
              <a:rPr lang="en-US" sz="1400" dirty="0" smtClean="0">
                <a:solidFill>
                  <a:prstClr val="black"/>
                </a:solidFill>
              </a:rPr>
              <a:t> (2005)</a:t>
            </a:r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4859300" y="2680946"/>
            <a:ext cx="15650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prstClr val="black"/>
                </a:solidFill>
              </a:rPr>
              <a:t>Kaminski et. </a:t>
            </a:r>
            <a:r>
              <a:rPr lang="en-US" sz="1400" dirty="0">
                <a:solidFill>
                  <a:prstClr val="black"/>
                </a:solidFill>
              </a:rPr>
              <a:t>a</a:t>
            </a:r>
            <a:r>
              <a:rPr lang="en-US" sz="1400" dirty="0" smtClean="0">
                <a:solidFill>
                  <a:prstClr val="black"/>
                </a:solidFill>
              </a:rPr>
              <a:t>l. (2012)</a:t>
            </a:r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6956030" y="1628946"/>
            <a:ext cx="15650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prstClr val="black"/>
                </a:solidFill>
              </a:rPr>
              <a:t>Ito et. </a:t>
            </a:r>
            <a:r>
              <a:rPr lang="en-US" sz="1400" dirty="0">
                <a:solidFill>
                  <a:prstClr val="black"/>
                </a:solidFill>
              </a:rPr>
              <a:t>a</a:t>
            </a:r>
            <a:r>
              <a:rPr lang="en-US" sz="1400" dirty="0" smtClean="0">
                <a:solidFill>
                  <a:prstClr val="black"/>
                </a:solidFill>
              </a:rPr>
              <a:t>l. (2011)</a:t>
            </a:r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2121947" y="5768279"/>
            <a:ext cx="20952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solidFill>
                  <a:prstClr val="black"/>
                </a:solidFill>
              </a:rPr>
              <a:t>Demaine</a:t>
            </a:r>
            <a:r>
              <a:rPr lang="en-US" sz="1400" dirty="0" smtClean="0">
                <a:solidFill>
                  <a:prstClr val="black"/>
                </a:solidFill>
              </a:rPr>
              <a:t> et. al. (2014)</a:t>
            </a:r>
            <a:endParaRPr lang="en-US" sz="1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3629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Reconfiguration Problems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3886200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dirty="0" smtClean="0"/>
              <a:t>The </a:t>
            </a:r>
            <a:r>
              <a:rPr lang="en-US" dirty="0" smtClean="0"/>
              <a:t>problem arises when we want to find a step-by-step transformation between two feasible solutions of a problem such that all intermediate results are also feasible.</a:t>
            </a:r>
          </a:p>
          <a:p>
            <a:endParaRPr lang="en-US" dirty="0"/>
          </a:p>
          <a:p>
            <a:r>
              <a:rPr lang="en-US" dirty="0" smtClean="0"/>
              <a:t>Many kind of reconfiguration problems have been studied recently, including the </a:t>
            </a:r>
            <a:r>
              <a:rPr lang="en-US" i="1" dirty="0" smtClean="0"/>
              <a:t>independent set reconfiguration problem (</a:t>
            </a:r>
            <a:r>
              <a:rPr lang="en-US" sz="2300" dirty="0">
                <a:solidFill>
                  <a:prstClr val="black"/>
                </a:solidFill>
                <a:latin typeface="Palatino Linotype"/>
                <a:ea typeface="ＭＳ Ｐゴシック"/>
                <a:cs typeface="+mn-cs"/>
              </a:rPr>
              <a:t>ISR</a:t>
            </a:r>
            <a:r>
              <a:rPr lang="en-US" sz="2000" dirty="0">
                <a:solidFill>
                  <a:prstClr val="black"/>
                </a:solidFill>
                <a:latin typeface="Palatino Linotype"/>
                <a:ea typeface="ＭＳ Ｐゴシック"/>
                <a:cs typeface="+mn-cs"/>
              </a:rPr>
              <a:t>ECONF</a:t>
            </a:r>
            <a:r>
              <a:rPr lang="en-US" i="1" dirty="0" smtClean="0"/>
              <a:t>)</a:t>
            </a:r>
            <a:r>
              <a:rPr lang="en-US" dirty="0" smtClean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9C146-F02B-45CC-B161-63D4E02991F5}" type="slidenum">
              <a:rPr kumimoji="1" lang="ja-JP" altLang="en-US" smtClean="0"/>
              <a:t>2</a:t>
            </a:fld>
            <a:endParaRPr kumimoji="1" lang="ja-JP" altLang="en-US"/>
          </a:p>
        </p:txBody>
      </p:sp>
      <p:sp>
        <p:nvSpPr>
          <p:cNvPr id="5" name="TextBox 4"/>
          <p:cNvSpPr txBox="1"/>
          <p:nvPr/>
        </p:nvSpPr>
        <p:spPr>
          <a:xfrm>
            <a:off x="609599" y="5562600"/>
            <a:ext cx="81261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van den </a:t>
            </a:r>
            <a:r>
              <a:rPr lang="en-US" dirty="0" err="1"/>
              <a:t>Heuvel</a:t>
            </a:r>
            <a:r>
              <a:rPr lang="en-US" dirty="0"/>
              <a:t>, J.: The complexity of change. </a:t>
            </a:r>
            <a:r>
              <a:rPr lang="en-US" i="1" dirty="0"/>
              <a:t>Surveys in </a:t>
            </a:r>
            <a:r>
              <a:rPr lang="en-US" i="1" dirty="0" err="1"/>
              <a:t>Combinatorics</a:t>
            </a:r>
            <a:r>
              <a:rPr lang="en-US" i="1" dirty="0"/>
              <a:t> 2013</a:t>
            </a:r>
            <a:r>
              <a:rPr lang="en-US" dirty="0"/>
              <a:t>,</a:t>
            </a:r>
          </a:p>
          <a:p>
            <a:r>
              <a:rPr lang="en-US" dirty="0"/>
              <a:t>London Mathematical Society Lecture Notes Series 409 (2013)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8220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Independent set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9C146-F02B-45CC-B161-63D4E02991F5}" type="slidenum">
              <a:rPr kumimoji="1" lang="ja-JP" altLang="en-US" smtClean="0"/>
              <a:t>3</a:t>
            </a:fld>
            <a:endParaRPr kumimoji="1" lang="ja-JP" altLang="en-US"/>
          </a:p>
        </p:txBody>
      </p:sp>
      <p:grpSp>
        <p:nvGrpSpPr>
          <p:cNvPr id="5" name="Group 4"/>
          <p:cNvGrpSpPr/>
          <p:nvPr/>
        </p:nvGrpSpPr>
        <p:grpSpPr>
          <a:xfrm>
            <a:off x="2438400" y="3839133"/>
            <a:ext cx="6098117" cy="2340161"/>
            <a:chOff x="2228390" y="3291892"/>
            <a:chExt cx="6799494" cy="2277227"/>
          </a:xfrm>
        </p:grpSpPr>
        <p:pic>
          <p:nvPicPr>
            <p:cNvPr id="6" name="Content Placeholder 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6454"/>
            <a:stretch/>
          </p:blipFill>
          <p:spPr>
            <a:xfrm>
              <a:off x="2228390" y="3291892"/>
              <a:ext cx="6797132" cy="2277226"/>
            </a:xfrm>
            <a:prstGeom prst="rect">
              <a:avLst/>
            </a:prstGeom>
          </p:spPr>
        </p:pic>
        <p:sp>
          <p:nvSpPr>
            <p:cNvPr id="7" name="Oval 6"/>
            <p:cNvSpPr/>
            <p:nvPr/>
          </p:nvSpPr>
          <p:spPr>
            <a:xfrm>
              <a:off x="3738863" y="5159901"/>
              <a:ext cx="377618" cy="386484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8650266" y="5159900"/>
              <a:ext cx="377618" cy="386484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5186401" y="5182635"/>
              <a:ext cx="377618" cy="386484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5796885" y="4386932"/>
              <a:ext cx="377618" cy="386484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2438400" y="2037476"/>
            <a:ext cx="5923656" cy="1995385"/>
            <a:chOff x="2228390" y="3291892"/>
            <a:chExt cx="6811256" cy="2277227"/>
          </a:xfrm>
        </p:grpSpPr>
        <p:pic>
          <p:nvPicPr>
            <p:cNvPr id="12" name="Content Placeholder 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6454"/>
            <a:stretch/>
          </p:blipFill>
          <p:spPr>
            <a:xfrm>
              <a:off x="2228390" y="3291892"/>
              <a:ext cx="6797132" cy="2277226"/>
            </a:xfrm>
            <a:prstGeom prst="rect">
              <a:avLst/>
            </a:prstGeom>
          </p:spPr>
        </p:pic>
        <p:sp>
          <p:nvSpPr>
            <p:cNvPr id="13" name="Oval 12"/>
            <p:cNvSpPr/>
            <p:nvPr/>
          </p:nvSpPr>
          <p:spPr>
            <a:xfrm>
              <a:off x="3738863" y="5159901"/>
              <a:ext cx="377618" cy="386484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8662028" y="5154785"/>
              <a:ext cx="377618" cy="386484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5186401" y="5182635"/>
              <a:ext cx="377618" cy="386484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6629400" y="5182635"/>
              <a:ext cx="377618" cy="386484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393392" y="1187823"/>
                <a:ext cx="8541510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0" dirty="0" smtClean="0"/>
                  <a:t>Let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/>
                      </a:rPr>
                      <m:t>𝐺</m:t>
                    </m:r>
                    <m:r>
                      <a:rPr lang="en-US" sz="2400" b="0" i="1" smtClean="0">
                        <a:latin typeface="Cambria Math"/>
                      </a:rPr>
                      <m:t>=(</m:t>
                    </m:r>
                    <m:r>
                      <a:rPr lang="en-US" sz="2400" b="0" i="1" smtClean="0">
                        <a:latin typeface="Cambria Math"/>
                      </a:rPr>
                      <m:t>𝑉</m:t>
                    </m:r>
                    <m:r>
                      <a:rPr lang="en-US" sz="2400" b="0" i="1" smtClean="0">
                        <a:latin typeface="Cambria Math"/>
                      </a:rPr>
                      <m:t>,</m:t>
                    </m:r>
                    <m:r>
                      <a:rPr lang="en-US" sz="2400" b="0" i="1" smtClean="0">
                        <a:latin typeface="Cambria Math"/>
                      </a:rPr>
                      <m:t>𝐸</m:t>
                    </m:r>
                    <m:r>
                      <a:rPr lang="en-US" sz="2400" b="0" i="1" smtClean="0">
                        <a:latin typeface="Cambria Math"/>
                      </a:rPr>
                      <m:t>)</m:t>
                    </m:r>
                  </m:oMath>
                </a14:m>
                <a:r>
                  <a:rPr lang="en-US" sz="2400" dirty="0" smtClean="0"/>
                  <a:t> be a graph with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/>
                      </a:rPr>
                      <m:t>𝑛</m:t>
                    </m:r>
                  </m:oMath>
                </a14:m>
                <a:r>
                  <a:rPr lang="en-US" sz="2400" dirty="0" smtClean="0"/>
                  <a:t> vertices,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/>
                      </a:rPr>
                      <m:t>𝑚</m:t>
                    </m:r>
                  </m:oMath>
                </a14:m>
                <a:r>
                  <a:rPr lang="en-US" sz="2400" dirty="0" smtClean="0"/>
                  <a:t> edges. </a:t>
                </a:r>
              </a:p>
              <a:p>
                <a:r>
                  <a:rPr lang="en-US" sz="2400" dirty="0" smtClean="0"/>
                  <a:t>A set of vertices </a:t>
                </a:r>
                <a14:m>
                  <m:oMath xmlns:m="http://schemas.openxmlformats.org/officeDocument/2006/math">
                    <m:r>
                      <a:rPr lang="en-US" sz="2400" b="1" i="0" smtClean="0">
                        <a:latin typeface="Cambria Math"/>
                      </a:rPr>
                      <m:t>𝐈</m:t>
                    </m:r>
                  </m:oMath>
                </a14:m>
                <a:r>
                  <a:rPr lang="en-US" sz="2400" b="1" dirty="0" smtClean="0"/>
                  <a:t> </a:t>
                </a:r>
                <a:r>
                  <a:rPr lang="en-US" sz="2400" dirty="0" smtClean="0"/>
                  <a:t>is </a:t>
                </a:r>
                <a:r>
                  <a:rPr lang="en-US" sz="2400" i="1" dirty="0" smtClean="0"/>
                  <a:t>independent</a:t>
                </a:r>
                <a:r>
                  <a:rPr lang="en-US" sz="2400" dirty="0" smtClean="0"/>
                  <a:t> if for any two vertices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/>
                      </a:rPr>
                      <m:t>𝑢</m:t>
                    </m:r>
                    <m:r>
                      <a:rPr lang="en-US" sz="2400" b="0" i="1" smtClean="0">
                        <a:latin typeface="Cambria Math"/>
                      </a:rPr>
                      <m:t>, </m:t>
                    </m:r>
                    <m:r>
                      <a:rPr lang="en-US" sz="2400" b="0" i="1" smtClean="0">
                        <a:latin typeface="Cambria Math"/>
                      </a:rPr>
                      <m:t>𝑣</m:t>
                    </m:r>
                    <m:r>
                      <a:rPr lang="en-US" sz="2400" b="0" i="1" smtClean="0">
                        <a:latin typeface="Cambria Math"/>
                        <a:ea typeface="Cambria Math"/>
                      </a:rPr>
                      <m:t>∈</m:t>
                    </m:r>
                    <m:r>
                      <a:rPr lang="en-US" sz="2400" b="1" i="0" smtClean="0">
                        <a:latin typeface="Cambria Math"/>
                        <a:ea typeface="Cambria Math"/>
                      </a:rPr>
                      <m:t>𝐈</m:t>
                    </m:r>
                  </m:oMath>
                </a14:m>
                <a:r>
                  <a:rPr lang="en-US" sz="2400" dirty="0" smtClean="0"/>
                  <a:t>,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/>
                      </a:rPr>
                      <m:t>𝑢𝑣</m:t>
                    </m:r>
                    <m:r>
                      <a:rPr lang="en-US" sz="2400" b="0" i="1" smtClean="0">
                        <a:latin typeface="Cambria Math"/>
                        <a:ea typeface="Cambria Math"/>
                      </a:rPr>
                      <m:t>∉</m:t>
                    </m:r>
                    <m:r>
                      <a:rPr lang="en-US" sz="2400" b="0" i="1" smtClean="0">
                        <a:latin typeface="Cambria Math"/>
                        <a:ea typeface="Cambria Math"/>
                      </a:rPr>
                      <m:t>𝐸</m:t>
                    </m:r>
                    <m:r>
                      <a:rPr lang="en-US" sz="2400" b="0" i="1" smtClean="0">
                        <a:latin typeface="Cambria Math"/>
                        <a:ea typeface="Cambria Math"/>
                      </a:rPr>
                      <m:t>(</m:t>
                    </m:r>
                    <m:r>
                      <a:rPr lang="en-US" sz="2400" b="0" i="1" smtClean="0">
                        <a:latin typeface="Cambria Math"/>
                        <a:ea typeface="Cambria Math"/>
                      </a:rPr>
                      <m:t>𝐺</m:t>
                    </m:r>
                    <m:r>
                      <a:rPr lang="en-US" sz="2400" b="0" i="1" smtClean="0">
                        <a:latin typeface="Cambria Math"/>
                        <a:ea typeface="Cambria Math"/>
                      </a:rPr>
                      <m:t>)</m:t>
                    </m:r>
                  </m:oMath>
                </a14:m>
                <a:r>
                  <a:rPr lang="en-US" sz="2400" b="1" dirty="0" smtClean="0"/>
                  <a:t>.</a:t>
                </a: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392" y="1187823"/>
                <a:ext cx="8541510" cy="1200329"/>
              </a:xfrm>
              <a:prstGeom prst="rect">
                <a:avLst/>
              </a:prstGeom>
              <a:blipFill rotWithShape="1">
                <a:blip r:embed="rId3"/>
                <a:stretch>
                  <a:fillRect l="-1142" t="-4061" r="-1142" b="-106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/>
          <p:cNvSpPr txBox="1"/>
          <p:nvPr/>
        </p:nvSpPr>
        <p:spPr>
          <a:xfrm>
            <a:off x="667691" y="2920569"/>
            <a:ext cx="28664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An independent set</a:t>
            </a:r>
            <a:endParaRPr lang="en-US" sz="2400" dirty="0"/>
          </a:p>
        </p:txBody>
      </p:sp>
      <p:sp>
        <p:nvSpPr>
          <p:cNvPr id="19" name="TextBox 18"/>
          <p:cNvSpPr txBox="1"/>
          <p:nvPr/>
        </p:nvSpPr>
        <p:spPr>
          <a:xfrm>
            <a:off x="408806" y="4906843"/>
            <a:ext cx="33842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Not an independent set</a:t>
            </a:r>
            <a:endParaRPr lang="en-US" sz="2400" dirty="0"/>
          </a:p>
        </p:txBody>
      </p:sp>
      <p:sp>
        <p:nvSpPr>
          <p:cNvPr id="20" name="Oval 19"/>
          <p:cNvSpPr/>
          <p:nvPr/>
        </p:nvSpPr>
        <p:spPr>
          <a:xfrm>
            <a:off x="5638800" y="4185261"/>
            <a:ext cx="328409" cy="338651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5551072" y="2264298"/>
            <a:ext cx="328409" cy="338651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 rot="2596068">
            <a:off x="4897231" y="3898134"/>
            <a:ext cx="1636093" cy="2514470"/>
          </a:xfrm>
          <a:prstGeom prst="ellipse">
            <a:avLst/>
          </a:prstGeom>
          <a:noFill/>
          <a:ln w="317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714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Independent set reconfiguration problem (</a:t>
            </a:r>
            <a:r>
              <a:rPr lang="en-US" i="0" dirty="0" smtClean="0"/>
              <a:t>ISR</a:t>
            </a:r>
            <a:r>
              <a:rPr lang="en-US" sz="3300" i="0" dirty="0" smtClean="0"/>
              <a:t>ECONF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9C146-F02B-45CC-B161-63D4E02991F5}" type="slidenum">
              <a:rPr kumimoji="1" lang="ja-JP" altLang="en-US" smtClean="0"/>
              <a:t>4</a:t>
            </a:fld>
            <a:endParaRPr kumimoji="1" lang="ja-JP" altLang="en-US"/>
          </a:p>
        </p:txBody>
      </p:sp>
      <p:grpSp>
        <p:nvGrpSpPr>
          <p:cNvPr id="10" name="Group 9"/>
          <p:cNvGrpSpPr/>
          <p:nvPr/>
        </p:nvGrpSpPr>
        <p:grpSpPr>
          <a:xfrm>
            <a:off x="582706" y="1242912"/>
            <a:ext cx="8382000" cy="3939540"/>
            <a:chOff x="470645" y="1219198"/>
            <a:chExt cx="8382000" cy="393954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/>
                <p:cNvSpPr txBox="1"/>
                <p:nvPr/>
              </p:nvSpPr>
              <p:spPr>
                <a:xfrm>
                  <a:off x="470645" y="1650085"/>
                  <a:ext cx="8382000" cy="350865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285750" indent="-285750">
                    <a:buFont typeface="Wingdings" panose="05000000000000000000" pitchFamily="2" charset="2"/>
                    <a:buChar char="Ø"/>
                  </a:pPr>
                  <a:r>
                    <a:rPr lang="en-US" sz="2400" dirty="0" smtClean="0"/>
                    <a:t>Two independent sets </a:t>
                  </a:r>
                  <a14:m>
                    <m:oMath xmlns:m="http://schemas.openxmlformats.org/officeDocument/2006/math">
                      <m:r>
                        <a:rPr lang="en-US" sz="2400" b="1" i="0" smtClean="0">
                          <a:latin typeface="Cambria Math"/>
                        </a:rPr>
                        <m:t>𝐈</m:t>
                      </m:r>
                      <m:r>
                        <a:rPr lang="en-US" sz="2400" b="0" i="1" smtClean="0">
                          <a:latin typeface="Cambria Math"/>
                        </a:rPr>
                        <m:t>, </m:t>
                      </m:r>
                      <m:r>
                        <a:rPr lang="en-US" sz="2400" b="1" i="0" smtClean="0">
                          <a:latin typeface="Cambria Math"/>
                        </a:rPr>
                        <m:t>𝐈</m:t>
                      </m:r>
                      <m:r>
                        <a:rPr lang="en-US" sz="2400" b="1" i="0" smtClean="0">
                          <a:latin typeface="Cambria Math"/>
                        </a:rPr>
                        <m:t>′</m:t>
                      </m:r>
                    </m:oMath>
                  </a14:m>
                  <a:r>
                    <a:rPr lang="en-US" sz="2400" dirty="0" smtClean="0"/>
                    <a:t> with </a:t>
                  </a:r>
                  <a14:m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400" b="1" i="0" smtClean="0">
                              <a:latin typeface="Cambria Math"/>
                            </a:rPr>
                            <m:t>𝐈</m:t>
                          </m:r>
                        </m:e>
                      </m:d>
                      <m:r>
                        <a:rPr lang="en-US" sz="2400" b="0" i="1" smtClean="0">
                          <a:latin typeface="Cambria Math"/>
                        </a:rPr>
                        <m:t>=|</m:t>
                      </m:r>
                      <m:r>
                        <a:rPr lang="en-US" sz="2400" b="1" i="0" smtClean="0">
                          <a:latin typeface="Cambria Math"/>
                        </a:rPr>
                        <m:t>𝐈</m:t>
                      </m:r>
                      <m:r>
                        <a:rPr lang="en-US" sz="2400" b="1" i="0" smtClean="0">
                          <a:latin typeface="Cambria Math"/>
                        </a:rPr>
                        <m:t>′</m:t>
                      </m:r>
                      <m:r>
                        <a:rPr lang="en-US" sz="2400" b="0" i="1" smtClean="0">
                          <a:latin typeface="Cambria Math"/>
                        </a:rPr>
                        <m:t>|</m:t>
                      </m:r>
                    </m:oMath>
                  </a14:m>
                  <a:r>
                    <a:rPr lang="en-US" sz="2400" dirty="0" smtClean="0"/>
                    <a:t>. A token (coin) is placed at each vertex of </a:t>
                  </a:r>
                  <a14:m>
                    <m:oMath xmlns:m="http://schemas.openxmlformats.org/officeDocument/2006/math">
                      <m:r>
                        <a:rPr lang="en-US" sz="2400" b="1" i="0" smtClean="0">
                          <a:latin typeface="Cambria Math"/>
                        </a:rPr>
                        <m:t>𝐈</m:t>
                      </m:r>
                    </m:oMath>
                  </a14:m>
                  <a:r>
                    <a:rPr lang="en-US" sz="2400" dirty="0" smtClean="0"/>
                    <a:t>.</a:t>
                  </a:r>
                </a:p>
                <a:p>
                  <a:pPr marL="285750" indent="-285750">
                    <a:buFont typeface="Wingdings" panose="05000000000000000000" pitchFamily="2" charset="2"/>
                    <a:buChar char="Ø"/>
                  </a:pPr>
                  <a:r>
                    <a:rPr lang="en-US" sz="2400" dirty="0" smtClean="0"/>
                    <a:t>Reconfiguration rules</a:t>
                  </a:r>
                </a:p>
                <a:p>
                  <a:pPr marL="800100" lvl="1" indent="-342900">
                    <a:buFont typeface="Courier New" panose="02070309020205020404" pitchFamily="49" charset="0"/>
                    <a:buChar char="o"/>
                  </a:pPr>
                  <a:r>
                    <a:rPr lang="en-US" sz="2200" dirty="0" smtClean="0"/>
                    <a:t>Token Sliding (TS)</a:t>
                  </a:r>
                </a:p>
                <a:p>
                  <a:pPr marL="1257300" lvl="2" indent="-342900">
                    <a:buFont typeface="Arial" panose="020B0604020202020204" pitchFamily="34" charset="0"/>
                    <a:buChar char="•"/>
                  </a:pPr>
                  <a:r>
                    <a:rPr lang="en-US" sz="2000" dirty="0" smtClean="0"/>
                    <a:t>A token </a:t>
                  </a:r>
                  <a:r>
                    <a:rPr lang="en-US" sz="2000" dirty="0"/>
                    <a:t>can be moved to </a:t>
                  </a:r>
                  <a:r>
                    <a:rPr lang="en-US" sz="2000" dirty="0" smtClean="0"/>
                    <a:t>one of its neighbors.</a:t>
                  </a:r>
                </a:p>
                <a:p>
                  <a:pPr marL="800100" lvl="1" indent="-342900">
                    <a:buFont typeface="Courier New" panose="02070309020205020404" pitchFamily="49" charset="0"/>
                    <a:buChar char="o"/>
                  </a:pPr>
                  <a:r>
                    <a:rPr lang="en-US" sz="2200" dirty="0" smtClean="0"/>
                    <a:t>Token Jumping (TJ)</a:t>
                  </a:r>
                </a:p>
                <a:p>
                  <a:pPr marL="1257300" lvl="2" indent="-342900">
                    <a:buFont typeface="Arial" panose="020B0604020202020204" pitchFamily="34" charset="0"/>
                    <a:buChar char="•"/>
                  </a:pPr>
                  <a:r>
                    <a:rPr lang="en-US" sz="2000" dirty="0" smtClean="0"/>
                    <a:t>A token can jump from one vertex to another vertex.</a:t>
                  </a:r>
                </a:p>
                <a:p>
                  <a:pPr marL="800100" lvl="1" indent="-342900">
                    <a:buFont typeface="Courier New" panose="02070309020205020404" pitchFamily="49" charset="0"/>
                    <a:buChar char="o"/>
                  </a:pPr>
                  <a:r>
                    <a:rPr lang="en-US" sz="2200" dirty="0" smtClean="0"/>
                    <a:t>Token Addition and Removal (TAR)</a:t>
                  </a:r>
                </a:p>
                <a:p>
                  <a:pPr marL="1257300" lvl="2" indent="-342900">
                    <a:buFont typeface="Arial" panose="020B0604020202020204" pitchFamily="34" charset="0"/>
                    <a:buChar char="•"/>
                  </a:pPr>
                  <a:r>
                    <a:rPr lang="en-US" sz="2000" dirty="0" smtClean="0"/>
                    <a:t>Add or remove some tokens, but there is always at least </a:t>
                  </a:r>
                  <a14:m>
                    <m:oMath xmlns:m="http://schemas.openxmlformats.org/officeDocument/2006/math">
                      <m:r>
                        <a:rPr lang="en-US" sz="2000" b="0" i="1" smtClean="0">
                          <a:latin typeface="Cambria Math"/>
                        </a:rPr>
                        <m:t>𝑡</m:t>
                      </m:r>
                    </m:oMath>
                  </a14:m>
                  <a:r>
                    <a:rPr lang="en-US" sz="2000" dirty="0" smtClean="0"/>
                    <a:t> tokens.</a:t>
                  </a:r>
                </a:p>
              </p:txBody>
            </p:sp>
          </mc:Choice>
          <mc:Fallback xmlns="">
            <p:sp>
              <p:nvSpPr>
                <p:cNvPr id="5" name="TextBox 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0645" y="1650085"/>
                  <a:ext cx="8382000" cy="3508653"/>
                </a:xfrm>
                <a:prstGeom prst="rect">
                  <a:avLst/>
                </a:prstGeom>
                <a:blipFill rotWithShape="1">
                  <a:blip r:embed="rId2"/>
                  <a:stretch>
                    <a:fillRect l="-1018" t="-1391" b="-52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" name="TextBox 5"/>
            <p:cNvSpPr txBox="1"/>
            <p:nvPr/>
          </p:nvSpPr>
          <p:spPr>
            <a:xfrm>
              <a:off x="555811" y="1219198"/>
              <a:ext cx="1104790" cy="430887"/>
            </a:xfrm>
            <a:prstGeom prst="rect">
              <a:avLst/>
            </a:prstGeom>
            <a:noFill/>
            <a:ln w="44450"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200" dirty="0" smtClean="0"/>
                <a:t>GIVEN</a:t>
              </a:r>
              <a:endParaRPr lang="en-US" sz="2200" dirty="0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69256" y="5105400"/>
            <a:ext cx="8283389" cy="1261884"/>
            <a:chOff x="542361" y="4060924"/>
            <a:chExt cx="8283389" cy="1261884"/>
          </a:xfrm>
        </p:grpSpPr>
        <p:sp>
          <p:nvSpPr>
            <p:cNvPr id="7" name="TextBox 6"/>
            <p:cNvSpPr txBox="1"/>
            <p:nvPr/>
          </p:nvSpPr>
          <p:spPr>
            <a:xfrm>
              <a:off x="555811" y="4060924"/>
              <a:ext cx="1550424" cy="430887"/>
            </a:xfrm>
            <a:prstGeom prst="rect">
              <a:avLst/>
            </a:prstGeom>
            <a:noFill/>
            <a:ln w="44450"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200" dirty="0" smtClean="0"/>
                <a:t>PROBLEM</a:t>
              </a:r>
              <a:endParaRPr lang="en-US" sz="22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/>
                <p:cNvSpPr txBox="1"/>
                <p:nvPr/>
              </p:nvSpPr>
              <p:spPr>
                <a:xfrm>
                  <a:off x="542361" y="4491811"/>
                  <a:ext cx="8283389" cy="830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400" dirty="0" smtClean="0"/>
                    <a:t>Can we reconfigure </a:t>
                  </a:r>
                  <a14:m>
                    <m:oMath xmlns:m="http://schemas.openxmlformats.org/officeDocument/2006/math">
                      <m:r>
                        <a:rPr lang="en-US" sz="2400" b="1" i="0" smtClean="0">
                          <a:latin typeface="Cambria Math"/>
                        </a:rPr>
                        <m:t>𝐈</m:t>
                      </m:r>
                    </m:oMath>
                  </a14:m>
                  <a:r>
                    <a:rPr lang="en-US" sz="2400" dirty="0" smtClean="0"/>
                    <a:t> to </a:t>
                  </a:r>
                  <a14:m>
                    <m:oMath xmlns:m="http://schemas.openxmlformats.org/officeDocument/2006/math">
                      <m:r>
                        <a:rPr lang="en-US" sz="2400" b="1" i="0" smtClean="0">
                          <a:latin typeface="Cambria Math"/>
                        </a:rPr>
                        <m:t>𝐈</m:t>
                      </m:r>
                      <m:r>
                        <a:rPr lang="en-US" sz="2400" b="1" i="0" smtClean="0">
                          <a:latin typeface="Cambria Math"/>
                        </a:rPr>
                        <m:t>′</m:t>
                      </m:r>
                    </m:oMath>
                  </a14:m>
                  <a:r>
                    <a:rPr lang="en-US" sz="2400" dirty="0" smtClean="0"/>
                    <a:t> using one of the given rules such that all intermediate sets of tokens are independent?</a:t>
                  </a:r>
                  <a:endParaRPr lang="en-US" sz="2400" dirty="0"/>
                </a:p>
              </p:txBody>
            </p:sp>
          </mc:Choice>
          <mc:Fallback xmlns="">
            <p:sp>
              <p:nvSpPr>
                <p:cNvPr id="8" name="TextBox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2361" y="4491811"/>
                  <a:ext cx="8283389" cy="830997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 l="-1104" t="-5839" r="-294" b="-1532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924375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0" dirty="0" smtClean="0"/>
              <a:t>ISR</a:t>
            </a:r>
            <a:r>
              <a:rPr lang="en-US" sz="3200" i="0" dirty="0" smtClean="0"/>
              <a:t>ECONF</a:t>
            </a:r>
            <a:r>
              <a:rPr lang="en-US" dirty="0" smtClean="0"/>
              <a:t> under </a:t>
            </a:r>
            <a:r>
              <a:rPr lang="en-US" i="0" dirty="0" smtClean="0"/>
              <a:t>TS</a:t>
            </a:r>
            <a:r>
              <a:rPr lang="en-US" dirty="0" smtClean="0"/>
              <a:t> rule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165" y="1452265"/>
            <a:ext cx="8229600" cy="3662885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9C146-F02B-45CC-B161-63D4E02991F5}" type="slidenum">
              <a:rPr kumimoji="1" lang="ja-JP" altLang="en-US" smtClean="0"/>
              <a:t>5</a:t>
            </a:fld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459301" y="1158726"/>
                <a:ext cx="632923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Let </a:t>
                </a:r>
                <a14:m>
                  <m:oMath xmlns:m="http://schemas.openxmlformats.org/officeDocument/2006/math">
                    <m:r>
                      <a:rPr lang="en-US" sz="2400" b="1">
                        <a:latin typeface="Cambria Math"/>
                      </a:rPr>
                      <m:t>𝐈</m:t>
                    </m:r>
                    <m:r>
                      <a:rPr lang="en-US" sz="2400" i="1">
                        <a:latin typeface="Cambria Math"/>
                      </a:rPr>
                      <m:t>, </m:t>
                    </m:r>
                    <m:r>
                      <a:rPr lang="en-US" sz="2400" b="1">
                        <a:latin typeface="Cambria Math"/>
                      </a:rPr>
                      <m:t>𝐈</m:t>
                    </m:r>
                    <m:r>
                      <a:rPr lang="en-US" sz="2400" b="1">
                        <a:latin typeface="Cambria Math"/>
                      </a:rPr>
                      <m:t>′</m:t>
                    </m:r>
                  </m:oMath>
                </a14:m>
                <a:r>
                  <a:rPr lang="en-US" sz="2400" dirty="0"/>
                  <a:t> be two independent sets of a graph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/>
                      </a:rPr>
                      <m:t>𝐺</m:t>
                    </m:r>
                  </m:oMath>
                </a14:m>
                <a:r>
                  <a:rPr lang="en-US" sz="2400" dirty="0"/>
                  <a:t>.</a:t>
                </a: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301" y="1158726"/>
                <a:ext cx="6329233" cy="461665"/>
              </a:xfrm>
              <a:prstGeom prst="rect">
                <a:avLst/>
              </a:prstGeom>
              <a:blipFill rotWithShape="1">
                <a:blip r:embed="rId4"/>
                <a:stretch>
                  <a:fillRect l="-1444" t="-10526" r="-577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Oval 6"/>
          <p:cNvSpPr/>
          <p:nvPr/>
        </p:nvSpPr>
        <p:spPr>
          <a:xfrm>
            <a:off x="2702859" y="3662065"/>
            <a:ext cx="457200" cy="4572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7655859" y="2747665"/>
            <a:ext cx="457200" cy="4572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455459" y="3688959"/>
            <a:ext cx="457200" cy="4572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8637494" y="4652665"/>
            <a:ext cx="457200" cy="4572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6741459" y="3688959"/>
            <a:ext cx="457200" cy="4572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5217459" y="2752147"/>
            <a:ext cx="457200" cy="4572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/>
          <p:cNvGrpSpPr/>
          <p:nvPr/>
        </p:nvGrpSpPr>
        <p:grpSpPr>
          <a:xfrm>
            <a:off x="558075" y="1710007"/>
            <a:ext cx="2266978" cy="479577"/>
            <a:chOff x="574873" y="1683166"/>
            <a:chExt cx="2266978" cy="479577"/>
          </a:xfrm>
        </p:grpSpPr>
        <p:grpSp>
          <p:nvGrpSpPr>
            <p:cNvPr id="15" name="Group 14"/>
            <p:cNvGrpSpPr/>
            <p:nvPr/>
          </p:nvGrpSpPr>
          <p:grpSpPr>
            <a:xfrm>
              <a:off x="574873" y="1683166"/>
              <a:ext cx="984460" cy="461665"/>
              <a:chOff x="685800" y="2667000"/>
              <a:chExt cx="984460" cy="461665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" name="TextBox 12"/>
                  <p:cNvSpPr txBox="1"/>
                  <p:nvPr/>
                </p:nvSpPr>
                <p:spPr>
                  <a:xfrm>
                    <a:off x="685800" y="2667000"/>
                    <a:ext cx="373820" cy="4616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400" b="1" i="0" smtClean="0">
                              <a:latin typeface="Cambria Math"/>
                            </a:rPr>
                            <m:t>𝐈</m:t>
                          </m:r>
                        </m:oMath>
                      </m:oMathPara>
                    </a14:m>
                    <a:endParaRPr lang="en-US" sz="2400" b="1" dirty="0"/>
                  </a:p>
                </p:txBody>
              </p:sp>
            </mc:Choice>
            <mc:Fallback xmlns="">
              <p:sp>
                <p:nvSpPr>
                  <p:cNvPr id="13" name="TextBox 1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85800" y="2667000"/>
                    <a:ext cx="373820" cy="461665"/>
                  </a:xfrm>
                  <a:prstGeom prst="rect">
                    <a:avLst/>
                  </a:prstGeom>
                  <a:blipFill rotWithShape="1"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4" name="Oval 13"/>
              <p:cNvSpPr/>
              <p:nvPr/>
            </p:nvSpPr>
            <p:spPr>
              <a:xfrm>
                <a:off x="1213060" y="2671465"/>
                <a:ext cx="457200" cy="45720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>
              <a:off x="1857391" y="1701078"/>
              <a:ext cx="984460" cy="461665"/>
              <a:chOff x="685800" y="2667000"/>
              <a:chExt cx="984460" cy="461665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" name="TextBox 16"/>
                  <p:cNvSpPr txBox="1"/>
                  <p:nvPr/>
                </p:nvSpPr>
                <p:spPr>
                  <a:xfrm>
                    <a:off x="685800" y="2667000"/>
                    <a:ext cx="453970" cy="4616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400" b="1" i="0" smtClean="0">
                              <a:latin typeface="Cambria Math"/>
                            </a:rPr>
                            <m:t>𝐈</m:t>
                          </m:r>
                          <m:r>
                            <a:rPr lang="en-US" sz="2400" b="1" i="0" smtClean="0">
                              <a:latin typeface="Cambria Math"/>
                            </a:rPr>
                            <m:t>′</m:t>
                          </m:r>
                        </m:oMath>
                      </m:oMathPara>
                    </a14:m>
                    <a:endParaRPr lang="en-US" sz="2400" b="1" dirty="0"/>
                  </a:p>
                </p:txBody>
              </p:sp>
            </mc:Choice>
            <mc:Fallback xmlns="">
              <p:sp>
                <p:nvSpPr>
                  <p:cNvPr id="17" name="TextBox 1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85800" y="2667000"/>
                    <a:ext cx="453970" cy="461665"/>
                  </a:xfrm>
                  <a:prstGeom prst="rect">
                    <a:avLst/>
                  </a:prstGeom>
                  <a:blipFill rotWithShape="1"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8" name="Oval 17"/>
              <p:cNvSpPr/>
              <p:nvPr/>
            </p:nvSpPr>
            <p:spPr>
              <a:xfrm>
                <a:off x="1213060" y="2671465"/>
                <a:ext cx="457200" cy="457200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2" name="TextBox 21"/>
          <p:cNvSpPr txBox="1"/>
          <p:nvPr/>
        </p:nvSpPr>
        <p:spPr>
          <a:xfrm>
            <a:off x="939473" y="2747682"/>
            <a:ext cx="17748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solidFill>
                  <a:srgbClr val="FF0000"/>
                </a:solidFill>
              </a:rPr>
              <a:t>YES </a:t>
            </a:r>
            <a:r>
              <a:rPr lang="en-US" sz="2400" dirty="0" smtClean="0"/>
              <a:t>(why?)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3146660" y="1710006"/>
                <a:ext cx="139371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400" b="1" i="0" smtClean="0">
                              <a:latin typeface="Cambria Math"/>
                            </a:rPr>
                            <m:t>𝐈</m:t>
                          </m:r>
                        </m:e>
                      </m:d>
                      <m:r>
                        <a:rPr lang="en-US" sz="2400" b="0" i="1" smtClean="0">
                          <a:latin typeface="Cambria Math"/>
                        </a:rPr>
                        <m:t>=|</m:t>
                      </m:r>
                      <m:r>
                        <a:rPr lang="en-US" sz="2400" b="1" i="0" smtClean="0">
                          <a:latin typeface="Cambria Math"/>
                        </a:rPr>
                        <m:t>𝐈</m:t>
                      </m:r>
                      <m:r>
                        <a:rPr lang="en-US" sz="2400" b="1" i="0" smtClean="0">
                          <a:latin typeface="Cambria Math"/>
                        </a:rPr>
                        <m:t>′</m:t>
                      </m:r>
                      <m:r>
                        <a:rPr lang="en-US" sz="2400" b="0" i="1" smtClean="0">
                          <a:latin typeface="Cambria Math"/>
                        </a:rPr>
                        <m:t>|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6660" y="1710006"/>
                <a:ext cx="1393715" cy="461665"/>
              </a:xfrm>
              <a:prstGeom prst="rect">
                <a:avLst/>
              </a:prstGeom>
              <a:blipFill rotWithShape="1">
                <a:blip r:embed="rId8"/>
                <a:stretch>
                  <a:fillRect b="-18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459301" y="5019764"/>
                <a:ext cx="7837372" cy="830997"/>
              </a:xfrm>
              <a:prstGeom prst="rect">
                <a:avLst/>
              </a:prstGeom>
              <a:noFill/>
              <a:ln w="53975"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400" u="sng" dirty="0"/>
                  <a:t>Question</a:t>
                </a:r>
                <a:r>
                  <a:rPr lang="en-US" sz="2400" dirty="0"/>
                  <a:t>: Can we reconfigure </a:t>
                </a:r>
                <a14:m>
                  <m:oMath xmlns:m="http://schemas.openxmlformats.org/officeDocument/2006/math">
                    <m:r>
                      <a:rPr lang="en-US" sz="2400" b="1">
                        <a:latin typeface="Cambria Math"/>
                      </a:rPr>
                      <m:t>𝐈</m:t>
                    </m:r>
                  </m:oMath>
                </a14:m>
                <a:r>
                  <a:rPr lang="en-US" sz="2400" dirty="0"/>
                  <a:t> to </a:t>
                </a:r>
                <a14:m>
                  <m:oMath xmlns:m="http://schemas.openxmlformats.org/officeDocument/2006/math">
                    <m:r>
                      <a:rPr lang="en-US" sz="2400" b="1">
                        <a:latin typeface="Cambria Math"/>
                      </a:rPr>
                      <m:t>𝐈</m:t>
                    </m:r>
                    <m:r>
                      <a:rPr lang="en-US" sz="2400" b="1">
                        <a:latin typeface="Cambria Math"/>
                      </a:rPr>
                      <m:t>′</m:t>
                    </m:r>
                  </m:oMath>
                </a14:m>
                <a:r>
                  <a:rPr lang="en-US" sz="2400" b="1" dirty="0"/>
                  <a:t> </a:t>
                </a:r>
                <a:r>
                  <a:rPr lang="en-US" sz="2400" dirty="0"/>
                  <a:t>using </a:t>
                </a:r>
                <a:r>
                  <a:rPr lang="en-US" sz="2400" dirty="0" smtClean="0"/>
                  <a:t>TS rule </a:t>
                </a:r>
                <a:r>
                  <a:rPr lang="en-US" sz="2400" dirty="0"/>
                  <a:t>such that all intermediate sets of tokens are independent?</a:t>
                </a: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301" y="5019764"/>
                <a:ext cx="7837372" cy="830997"/>
              </a:xfrm>
              <a:prstGeom prst="rect">
                <a:avLst/>
              </a:prstGeom>
              <a:blipFill rotWithShape="1">
                <a:blip r:embed="rId9"/>
                <a:stretch>
                  <a:fillRect l="-849" t="-2740" b="-10959"/>
                </a:stretch>
              </a:blipFill>
              <a:ln w="53975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86200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9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4.44444E-6 L -0.08333 0.13264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67" y="6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948 -0.13727 L -0.17118 -0.27825 L -0.35834 -0.13334 L -0.44167 -0.00186 " pathEditMode="relative" rAng="0" ptsTypes="AAAA">
                                      <p:cBhvr>
                                        <p:cTn id="6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066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0.13334 L -0.10781 -0.27778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51" y="-7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22" grpId="0"/>
      <p:bldP spid="19" grpId="0"/>
      <p:bldP spid="2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0" dirty="0"/>
              <a:t>ISR</a:t>
            </a:r>
            <a:r>
              <a:rPr lang="en-US" sz="3200" i="0" dirty="0"/>
              <a:t>ECONF</a:t>
            </a:r>
            <a:r>
              <a:rPr lang="en-US" dirty="0"/>
              <a:t> under </a:t>
            </a:r>
            <a:r>
              <a:rPr lang="en-US" i="0" dirty="0"/>
              <a:t>TS</a:t>
            </a:r>
            <a:r>
              <a:rPr lang="en-US" dirty="0"/>
              <a:t> rule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506" y="1447800"/>
            <a:ext cx="8229600" cy="3662885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9C146-F02B-45CC-B161-63D4E02991F5}" type="slidenum">
              <a:rPr kumimoji="1" lang="ja-JP" altLang="en-US" smtClean="0"/>
              <a:t>6</a:t>
            </a:fld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452567" y="1174428"/>
                <a:ext cx="632923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Let </a:t>
                </a:r>
                <a14:m>
                  <m:oMath xmlns:m="http://schemas.openxmlformats.org/officeDocument/2006/math">
                    <m:r>
                      <a:rPr lang="en-US" sz="2400" b="1">
                        <a:latin typeface="Cambria Math"/>
                      </a:rPr>
                      <m:t>𝐈</m:t>
                    </m:r>
                    <m:r>
                      <a:rPr lang="en-US" sz="2400" i="1">
                        <a:latin typeface="Cambria Math"/>
                      </a:rPr>
                      <m:t>, </m:t>
                    </m:r>
                    <m:r>
                      <a:rPr lang="en-US" sz="2400" b="1">
                        <a:latin typeface="Cambria Math"/>
                      </a:rPr>
                      <m:t>𝐈</m:t>
                    </m:r>
                    <m:r>
                      <a:rPr lang="en-US" sz="2400" b="1">
                        <a:latin typeface="Cambria Math"/>
                      </a:rPr>
                      <m:t>′</m:t>
                    </m:r>
                  </m:oMath>
                </a14:m>
                <a:r>
                  <a:rPr lang="en-US" sz="2400" dirty="0"/>
                  <a:t> be two independent sets of a graph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/>
                      </a:rPr>
                      <m:t>𝐺</m:t>
                    </m:r>
                  </m:oMath>
                </a14:m>
                <a:r>
                  <a:rPr lang="en-US" sz="2400" dirty="0"/>
                  <a:t>.</a:t>
                </a: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567" y="1174428"/>
                <a:ext cx="6329233" cy="461665"/>
              </a:xfrm>
              <a:prstGeom prst="rect">
                <a:avLst/>
              </a:prstGeom>
              <a:blipFill rotWithShape="1">
                <a:blip r:embed="rId4"/>
                <a:stretch>
                  <a:fillRect l="-1444" t="-10667" r="-577" b="-30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Oval 6"/>
          <p:cNvSpPr/>
          <p:nvPr/>
        </p:nvSpPr>
        <p:spPr>
          <a:xfrm>
            <a:off x="2743200" y="3657600"/>
            <a:ext cx="457200" cy="4572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6172200" y="3684494"/>
            <a:ext cx="457200" cy="4572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495800" y="3684494"/>
            <a:ext cx="457200" cy="4572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8677835" y="4648200"/>
            <a:ext cx="457200" cy="4572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6781800" y="3684494"/>
            <a:ext cx="457200" cy="4572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5257800" y="2747682"/>
            <a:ext cx="457200" cy="4572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/>
          <p:cNvGrpSpPr/>
          <p:nvPr/>
        </p:nvGrpSpPr>
        <p:grpSpPr>
          <a:xfrm>
            <a:off x="558075" y="1710007"/>
            <a:ext cx="2266978" cy="479577"/>
            <a:chOff x="574873" y="1683166"/>
            <a:chExt cx="2266978" cy="479577"/>
          </a:xfrm>
        </p:grpSpPr>
        <p:grpSp>
          <p:nvGrpSpPr>
            <p:cNvPr id="15" name="Group 14"/>
            <p:cNvGrpSpPr/>
            <p:nvPr/>
          </p:nvGrpSpPr>
          <p:grpSpPr>
            <a:xfrm>
              <a:off x="574873" y="1683166"/>
              <a:ext cx="984460" cy="461665"/>
              <a:chOff x="685800" y="2667000"/>
              <a:chExt cx="984460" cy="461665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" name="TextBox 12"/>
                  <p:cNvSpPr txBox="1"/>
                  <p:nvPr/>
                </p:nvSpPr>
                <p:spPr>
                  <a:xfrm>
                    <a:off x="685800" y="2667000"/>
                    <a:ext cx="373820" cy="4616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400" b="1" i="0" smtClean="0">
                              <a:latin typeface="Cambria Math"/>
                            </a:rPr>
                            <m:t>𝐈</m:t>
                          </m:r>
                        </m:oMath>
                      </m:oMathPara>
                    </a14:m>
                    <a:endParaRPr lang="en-US" sz="2400" b="1" dirty="0"/>
                  </a:p>
                </p:txBody>
              </p:sp>
            </mc:Choice>
            <mc:Fallback xmlns="">
              <p:sp>
                <p:nvSpPr>
                  <p:cNvPr id="13" name="TextBox 1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85800" y="2667000"/>
                    <a:ext cx="373820" cy="461665"/>
                  </a:xfrm>
                  <a:prstGeom prst="rect">
                    <a:avLst/>
                  </a:prstGeom>
                  <a:blipFill rotWithShape="1"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4" name="Oval 13"/>
              <p:cNvSpPr/>
              <p:nvPr/>
            </p:nvSpPr>
            <p:spPr>
              <a:xfrm>
                <a:off x="1213060" y="2671465"/>
                <a:ext cx="457200" cy="45720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>
              <a:off x="1857391" y="1701078"/>
              <a:ext cx="984460" cy="461665"/>
              <a:chOff x="685800" y="2667000"/>
              <a:chExt cx="984460" cy="461665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" name="TextBox 16"/>
                  <p:cNvSpPr txBox="1"/>
                  <p:nvPr/>
                </p:nvSpPr>
                <p:spPr>
                  <a:xfrm>
                    <a:off x="685800" y="2667000"/>
                    <a:ext cx="453970" cy="4616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400" b="1" i="0" smtClean="0">
                              <a:latin typeface="Cambria Math"/>
                            </a:rPr>
                            <m:t>𝐈</m:t>
                          </m:r>
                          <m:r>
                            <a:rPr lang="en-US" sz="2400" b="1" i="0" smtClean="0">
                              <a:latin typeface="Cambria Math"/>
                            </a:rPr>
                            <m:t>′</m:t>
                          </m:r>
                        </m:oMath>
                      </m:oMathPara>
                    </a14:m>
                    <a:endParaRPr lang="en-US" sz="2400" b="1" dirty="0"/>
                  </a:p>
                </p:txBody>
              </p:sp>
            </mc:Choice>
            <mc:Fallback xmlns="">
              <p:sp>
                <p:nvSpPr>
                  <p:cNvPr id="17" name="TextBox 1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85800" y="2667000"/>
                    <a:ext cx="453970" cy="461665"/>
                  </a:xfrm>
                  <a:prstGeom prst="rect">
                    <a:avLst/>
                  </a:prstGeom>
                  <a:blipFill rotWithShape="1"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8" name="Oval 17"/>
              <p:cNvSpPr/>
              <p:nvPr/>
            </p:nvSpPr>
            <p:spPr>
              <a:xfrm>
                <a:off x="1213060" y="2671465"/>
                <a:ext cx="457200" cy="457200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544628" y="5019764"/>
                <a:ext cx="7837372" cy="830997"/>
              </a:xfrm>
              <a:prstGeom prst="rect">
                <a:avLst/>
              </a:prstGeom>
              <a:noFill/>
              <a:ln w="53975"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400" u="sng" dirty="0"/>
                  <a:t>Question</a:t>
                </a:r>
                <a:r>
                  <a:rPr lang="en-US" sz="2400" dirty="0"/>
                  <a:t>: Can we reconfigure </a:t>
                </a:r>
                <a14:m>
                  <m:oMath xmlns:m="http://schemas.openxmlformats.org/officeDocument/2006/math">
                    <m:r>
                      <a:rPr lang="en-US" sz="2400" b="1">
                        <a:latin typeface="Cambria Math"/>
                      </a:rPr>
                      <m:t>𝐈</m:t>
                    </m:r>
                  </m:oMath>
                </a14:m>
                <a:r>
                  <a:rPr lang="en-US" sz="2400" dirty="0"/>
                  <a:t> to </a:t>
                </a:r>
                <a14:m>
                  <m:oMath xmlns:m="http://schemas.openxmlformats.org/officeDocument/2006/math">
                    <m:r>
                      <a:rPr lang="en-US" sz="2400" b="1">
                        <a:latin typeface="Cambria Math"/>
                      </a:rPr>
                      <m:t>𝐈</m:t>
                    </m:r>
                    <m:r>
                      <a:rPr lang="en-US" sz="2400" b="1">
                        <a:latin typeface="Cambria Math"/>
                      </a:rPr>
                      <m:t>′</m:t>
                    </m:r>
                  </m:oMath>
                </a14:m>
                <a:r>
                  <a:rPr lang="en-US" sz="2400" b="1" dirty="0"/>
                  <a:t> </a:t>
                </a:r>
                <a:r>
                  <a:rPr lang="en-US" sz="2400" dirty="0"/>
                  <a:t>using </a:t>
                </a:r>
                <a:r>
                  <a:rPr lang="en-US" sz="2400" dirty="0" smtClean="0"/>
                  <a:t>TS rule </a:t>
                </a:r>
                <a:r>
                  <a:rPr lang="en-US" sz="2400" dirty="0"/>
                  <a:t>such that all intermediate sets of tokens are independent?</a:t>
                </a: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628" y="5019764"/>
                <a:ext cx="7837372" cy="830997"/>
              </a:xfrm>
              <a:prstGeom prst="rect">
                <a:avLst/>
              </a:prstGeom>
              <a:blipFill rotWithShape="1">
                <a:blip r:embed="rId7"/>
                <a:stretch>
                  <a:fillRect l="-849" t="-2740" b="-10959"/>
                </a:stretch>
              </a:blipFill>
              <a:ln w="53975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/>
          <p:cNvSpPr txBox="1"/>
          <p:nvPr/>
        </p:nvSpPr>
        <p:spPr>
          <a:xfrm>
            <a:off x="939473" y="2747682"/>
            <a:ext cx="16882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solidFill>
                  <a:srgbClr val="FF0000"/>
                </a:solidFill>
              </a:rPr>
              <a:t>NO </a:t>
            </a:r>
            <a:r>
              <a:rPr lang="en-US" sz="2400" dirty="0" smtClean="0"/>
              <a:t>(why?)</a:t>
            </a:r>
            <a:endParaRPr lang="en-US" sz="2400" dirty="0"/>
          </a:p>
        </p:txBody>
      </p:sp>
      <p:sp>
        <p:nvSpPr>
          <p:cNvPr id="3" name="Oval 2"/>
          <p:cNvSpPr/>
          <p:nvPr/>
        </p:nvSpPr>
        <p:spPr>
          <a:xfrm>
            <a:off x="4114800" y="2490280"/>
            <a:ext cx="2743200" cy="2057400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3146660" y="1710006"/>
                <a:ext cx="139371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400" b="1" i="0" smtClean="0">
                              <a:latin typeface="Cambria Math"/>
                            </a:rPr>
                            <m:t>𝐈</m:t>
                          </m:r>
                        </m:e>
                      </m:d>
                      <m:r>
                        <a:rPr lang="en-US" sz="2400" b="0" i="1" smtClean="0">
                          <a:latin typeface="Cambria Math"/>
                        </a:rPr>
                        <m:t>=|</m:t>
                      </m:r>
                      <m:r>
                        <a:rPr lang="en-US" sz="2400" b="1" i="0" smtClean="0">
                          <a:latin typeface="Cambria Math"/>
                        </a:rPr>
                        <m:t>𝐈</m:t>
                      </m:r>
                      <m:r>
                        <a:rPr lang="en-US" sz="2400" b="1" i="0" smtClean="0">
                          <a:latin typeface="Cambria Math"/>
                        </a:rPr>
                        <m:t>′</m:t>
                      </m:r>
                      <m:r>
                        <a:rPr lang="en-US" sz="2400" b="0" i="1" smtClean="0">
                          <a:latin typeface="Cambria Math"/>
                        </a:rPr>
                        <m:t>|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6660" y="1710006"/>
                <a:ext cx="1393715" cy="461665"/>
              </a:xfrm>
              <a:prstGeom prst="rect">
                <a:avLst/>
              </a:prstGeom>
              <a:blipFill rotWithShape="1">
                <a:blip r:embed="rId8"/>
                <a:stretch>
                  <a:fillRect b="-18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39755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23" grpId="0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i="0" dirty="0"/>
              <a:t>ISR</a:t>
            </a:r>
            <a:r>
              <a:rPr lang="en-US" sz="3200" i="0" dirty="0"/>
              <a:t>ECONF</a:t>
            </a:r>
            <a:r>
              <a:rPr lang="en-US" dirty="0"/>
              <a:t> under </a:t>
            </a:r>
            <a:r>
              <a:rPr lang="en-US" i="0" dirty="0"/>
              <a:t>TS</a:t>
            </a:r>
            <a:r>
              <a:rPr lang="en-US" dirty="0"/>
              <a:t> rule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9C146-F02B-45CC-B161-63D4E02991F5}" type="slidenum">
              <a:rPr kumimoji="1" lang="ja-JP" altLang="en-US" smtClean="0"/>
              <a:t>7</a:t>
            </a:fld>
            <a:endParaRPr kumimoji="1" lang="ja-JP" altLang="en-US"/>
          </a:p>
        </p:txBody>
      </p:sp>
      <p:sp>
        <p:nvSpPr>
          <p:cNvPr id="5" name="TextBox 4"/>
          <p:cNvSpPr txBox="1"/>
          <p:nvPr/>
        </p:nvSpPr>
        <p:spPr>
          <a:xfrm>
            <a:off x="5552427" y="1552003"/>
            <a:ext cx="1295400" cy="46166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g</a:t>
            </a:r>
            <a:r>
              <a:rPr lang="en-US" sz="2400" dirty="0" smtClean="0"/>
              <a:t>eneral 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3654402" y="2680946"/>
            <a:ext cx="1125629" cy="46166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/>
              <a:t>perfect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2209761" y="3491725"/>
            <a:ext cx="1221809" cy="461665"/>
          </a:xfrm>
          <a:prstGeom prst="rect">
            <a:avLst/>
          </a:prstGeom>
          <a:noFill/>
          <a:ln w="25400">
            <a:solidFill>
              <a:schemeClr val="tx1"/>
            </a:solidFill>
            <a:prstDash val="dash"/>
          </a:ln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chordal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7566432" y="5790483"/>
            <a:ext cx="702436" cy="461665"/>
          </a:xfrm>
          <a:prstGeom prst="rect">
            <a:avLst/>
          </a:prstGeom>
          <a:noFill/>
          <a:ln w="25400">
            <a:solidFill>
              <a:srgbClr val="00B0F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/>
              <a:t>tree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945672" y="4367108"/>
            <a:ext cx="1232773" cy="461665"/>
          </a:xfrm>
          <a:prstGeom prst="rect">
            <a:avLst/>
          </a:prstGeom>
          <a:noFill/>
          <a:ln w="25400">
            <a:solidFill>
              <a:schemeClr val="tx1"/>
            </a:solidFill>
            <a:prstDash val="dash"/>
          </a:ln>
        </p:spPr>
        <p:txBody>
          <a:bodyPr wrap="none" rtlCol="0">
            <a:spAutoFit/>
          </a:bodyPr>
          <a:lstStyle/>
          <a:p>
            <a:r>
              <a:rPr lang="en-US" sz="2400" dirty="0" smtClean="0"/>
              <a:t>interval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5391329" y="3491725"/>
            <a:ext cx="3688830" cy="461665"/>
          </a:xfrm>
          <a:prstGeom prst="rect">
            <a:avLst/>
          </a:prstGeom>
          <a:noFill/>
          <a:ln w="25400">
            <a:solidFill>
              <a:schemeClr val="tx1"/>
            </a:solidFill>
            <a:prstDash val="dash"/>
          </a:ln>
        </p:spPr>
        <p:txBody>
          <a:bodyPr wrap="none" rtlCol="0">
            <a:spAutoFit/>
          </a:bodyPr>
          <a:lstStyle/>
          <a:p>
            <a:r>
              <a:rPr lang="en-US" sz="2400" dirty="0" smtClean="0"/>
              <a:t>distance-hereditary (D.H)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3329714" y="4367107"/>
            <a:ext cx="1529586" cy="461665"/>
          </a:xfrm>
          <a:prstGeom prst="rect">
            <a:avLst/>
          </a:prstGeom>
          <a:noFill/>
          <a:ln w="25400">
            <a:solidFill>
              <a:schemeClr val="tx1"/>
            </a:solidFill>
            <a:prstDash val="dash"/>
          </a:ln>
        </p:spPr>
        <p:txBody>
          <a:bodyPr wrap="none" rtlCol="0">
            <a:spAutoFit/>
          </a:bodyPr>
          <a:lstStyle/>
          <a:p>
            <a:r>
              <a:rPr lang="en-US" sz="2400" dirty="0" smtClean="0"/>
              <a:t>Ptolemaic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5783168" y="5272231"/>
            <a:ext cx="920445" cy="461665"/>
          </a:xfrm>
          <a:prstGeom prst="rect">
            <a:avLst/>
          </a:prstGeom>
          <a:noFill/>
          <a:ln w="25400">
            <a:solidFill>
              <a:schemeClr val="tx1"/>
            </a:solidFill>
            <a:prstDash val="dash"/>
          </a:ln>
        </p:spPr>
        <p:txBody>
          <a:bodyPr wrap="none" rtlCol="0">
            <a:spAutoFit/>
          </a:bodyPr>
          <a:lstStyle/>
          <a:p>
            <a:r>
              <a:rPr lang="en-US" sz="2400" dirty="0" smtClean="0"/>
              <a:t>block</a:t>
            </a:r>
            <a:endParaRPr lang="en-US" sz="2400" dirty="0"/>
          </a:p>
        </p:txBody>
      </p:sp>
      <p:cxnSp>
        <p:nvCxnSpPr>
          <p:cNvPr id="16" name="Straight Arrow Connector 15"/>
          <p:cNvCxnSpPr>
            <a:stCxn id="5" idx="2"/>
            <a:endCxn id="6" idx="0"/>
          </p:cNvCxnSpPr>
          <p:nvPr/>
        </p:nvCxnSpPr>
        <p:spPr>
          <a:xfrm flipH="1">
            <a:off x="4217217" y="2013668"/>
            <a:ext cx="1982910" cy="66727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6" idx="2"/>
            <a:endCxn id="7" idx="0"/>
          </p:cNvCxnSpPr>
          <p:nvPr/>
        </p:nvCxnSpPr>
        <p:spPr>
          <a:xfrm flipH="1">
            <a:off x="2820666" y="3142611"/>
            <a:ext cx="1396551" cy="349114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6" idx="2"/>
          </p:cNvCxnSpPr>
          <p:nvPr/>
        </p:nvCxnSpPr>
        <p:spPr>
          <a:xfrm>
            <a:off x="4217217" y="3142611"/>
            <a:ext cx="2207119" cy="3645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3731634" y="3491725"/>
            <a:ext cx="1343638" cy="461665"/>
          </a:xfrm>
          <a:prstGeom prst="rect">
            <a:avLst/>
          </a:prstGeom>
          <a:noFill/>
          <a:ln w="25400">
            <a:solidFill>
              <a:schemeClr val="tx1"/>
            </a:solidFill>
            <a:prstDash val="dash"/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b</a:t>
            </a:r>
            <a:r>
              <a:rPr lang="en-US" sz="2400" dirty="0" smtClean="0"/>
              <a:t>ipartite</a:t>
            </a:r>
            <a:endParaRPr lang="en-US" sz="2400" dirty="0"/>
          </a:p>
        </p:txBody>
      </p:sp>
      <p:cxnSp>
        <p:nvCxnSpPr>
          <p:cNvPr id="23" name="Straight Arrow Connector 22"/>
          <p:cNvCxnSpPr>
            <a:stCxn id="6" idx="2"/>
            <a:endCxn id="21" idx="0"/>
          </p:cNvCxnSpPr>
          <p:nvPr/>
        </p:nvCxnSpPr>
        <p:spPr>
          <a:xfrm>
            <a:off x="4217217" y="3142611"/>
            <a:ext cx="186236" cy="349114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7" idx="2"/>
            <a:endCxn id="9" idx="0"/>
          </p:cNvCxnSpPr>
          <p:nvPr/>
        </p:nvCxnSpPr>
        <p:spPr>
          <a:xfrm flipH="1">
            <a:off x="1562059" y="3953390"/>
            <a:ext cx="1258607" cy="41371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597207" y="5274708"/>
            <a:ext cx="2282997" cy="461665"/>
          </a:xfrm>
          <a:prstGeom prst="rect">
            <a:avLst/>
          </a:prstGeom>
          <a:noFill/>
          <a:ln w="25400">
            <a:solidFill>
              <a:srgbClr val="00B0F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/>
              <a:t>trivially perfect</a:t>
            </a:r>
            <a:endParaRPr lang="en-US" sz="2400" dirty="0"/>
          </a:p>
        </p:txBody>
      </p:sp>
      <p:sp>
        <p:nvSpPr>
          <p:cNvPr id="27" name="TextBox 26"/>
          <p:cNvSpPr txBox="1"/>
          <p:nvPr/>
        </p:nvSpPr>
        <p:spPr>
          <a:xfrm>
            <a:off x="2975579" y="5274707"/>
            <a:ext cx="2237857" cy="461665"/>
          </a:xfrm>
          <a:prstGeom prst="rect">
            <a:avLst/>
          </a:prstGeom>
          <a:noFill/>
          <a:ln w="25400">
            <a:solidFill>
              <a:srgbClr val="00B0F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p</a:t>
            </a:r>
            <a:r>
              <a:rPr lang="en-US" sz="2400" dirty="0" smtClean="0"/>
              <a:t>roper interval</a:t>
            </a:r>
            <a:endParaRPr lang="en-US" sz="2400" dirty="0"/>
          </a:p>
        </p:txBody>
      </p:sp>
      <p:sp>
        <p:nvSpPr>
          <p:cNvPr id="28" name="TextBox 27"/>
          <p:cNvSpPr txBox="1"/>
          <p:nvPr/>
        </p:nvSpPr>
        <p:spPr>
          <a:xfrm>
            <a:off x="7001324" y="4367106"/>
            <a:ext cx="2069797" cy="461665"/>
          </a:xfrm>
          <a:prstGeom prst="rect">
            <a:avLst/>
          </a:prstGeom>
          <a:noFill/>
          <a:ln w="25400">
            <a:solidFill>
              <a:schemeClr val="tx1"/>
            </a:solidFill>
            <a:prstDash val="dash"/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b</a:t>
            </a:r>
            <a:r>
              <a:rPr lang="en-US" sz="2400" dirty="0" smtClean="0"/>
              <a:t>ipartite D.H.</a:t>
            </a:r>
            <a:endParaRPr lang="en-US" sz="2400" dirty="0"/>
          </a:p>
        </p:txBody>
      </p:sp>
      <p:cxnSp>
        <p:nvCxnSpPr>
          <p:cNvPr id="32" name="Straight Arrow Connector 31"/>
          <p:cNvCxnSpPr>
            <a:stCxn id="9" idx="2"/>
          </p:cNvCxnSpPr>
          <p:nvPr/>
        </p:nvCxnSpPr>
        <p:spPr>
          <a:xfrm flipH="1">
            <a:off x="1377629" y="4828773"/>
            <a:ext cx="184430" cy="449089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9" idx="2"/>
          </p:cNvCxnSpPr>
          <p:nvPr/>
        </p:nvCxnSpPr>
        <p:spPr>
          <a:xfrm>
            <a:off x="1562059" y="4828773"/>
            <a:ext cx="1869511" cy="449089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>
            <a:off x="4316666" y="3953390"/>
            <a:ext cx="2971551" cy="413717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stCxn id="10" idx="2"/>
            <a:endCxn id="28" idx="0"/>
          </p:cNvCxnSpPr>
          <p:nvPr/>
        </p:nvCxnSpPr>
        <p:spPr>
          <a:xfrm>
            <a:off x="7235744" y="3953390"/>
            <a:ext cx="800479" cy="413716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21" idx="2"/>
          </p:cNvCxnSpPr>
          <p:nvPr/>
        </p:nvCxnSpPr>
        <p:spPr>
          <a:xfrm>
            <a:off x="4403453" y="3953390"/>
            <a:ext cx="2564849" cy="413716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>
            <a:stCxn id="7" idx="2"/>
            <a:endCxn id="11" idx="0"/>
          </p:cNvCxnSpPr>
          <p:nvPr/>
        </p:nvCxnSpPr>
        <p:spPr>
          <a:xfrm>
            <a:off x="2820666" y="3953390"/>
            <a:ext cx="1273841" cy="413717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stCxn id="12" idx="2"/>
            <a:endCxn id="8" idx="1"/>
          </p:cNvCxnSpPr>
          <p:nvPr/>
        </p:nvCxnSpPr>
        <p:spPr>
          <a:xfrm>
            <a:off x="6243391" y="5733896"/>
            <a:ext cx="1323041" cy="28742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>
            <a:off x="4717613" y="4828774"/>
            <a:ext cx="1039683" cy="4490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>
            <a:stCxn id="28" idx="2"/>
          </p:cNvCxnSpPr>
          <p:nvPr/>
        </p:nvCxnSpPr>
        <p:spPr>
          <a:xfrm>
            <a:off x="8036223" y="4828771"/>
            <a:ext cx="0" cy="961712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6498511" y="2680947"/>
            <a:ext cx="1067921" cy="46166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/>
              <a:t>planar</a:t>
            </a:r>
            <a:endParaRPr lang="en-US" sz="2400" dirty="0"/>
          </a:p>
        </p:txBody>
      </p:sp>
      <p:cxnSp>
        <p:nvCxnSpPr>
          <p:cNvPr id="44" name="Straight Arrow Connector 43"/>
          <p:cNvCxnSpPr>
            <a:stCxn id="5" idx="2"/>
            <a:endCxn id="42" idx="0"/>
          </p:cNvCxnSpPr>
          <p:nvPr/>
        </p:nvCxnSpPr>
        <p:spPr>
          <a:xfrm>
            <a:off x="6200127" y="2013668"/>
            <a:ext cx="832345" cy="667279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Group 54"/>
          <p:cNvGrpSpPr/>
          <p:nvPr/>
        </p:nvGrpSpPr>
        <p:grpSpPr>
          <a:xfrm>
            <a:off x="878370" y="1115248"/>
            <a:ext cx="2875035" cy="1117855"/>
            <a:chOff x="1638793" y="1226747"/>
            <a:chExt cx="2875035" cy="1117855"/>
          </a:xfrm>
        </p:grpSpPr>
        <p:sp>
          <p:nvSpPr>
            <p:cNvPr id="37" name="Rectangle 36"/>
            <p:cNvSpPr/>
            <p:nvPr/>
          </p:nvSpPr>
          <p:spPr>
            <a:xfrm>
              <a:off x="1638793" y="1667419"/>
              <a:ext cx="683690" cy="230833"/>
            </a:xfrm>
            <a:prstGeom prst="rect">
              <a:avLst/>
            </a:prstGeom>
            <a:noFill/>
            <a:ln w="254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379714" y="1226747"/>
              <a:ext cx="213411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PSPACE-complete</a:t>
              </a:r>
              <a:endParaRPr lang="en-US" dirty="0"/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2379714" y="1612879"/>
              <a:ext cx="13539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</a:t>
              </a:r>
              <a:r>
                <a:rPr lang="en-US" dirty="0" smtClean="0"/>
                <a:t>olynomial</a:t>
              </a:r>
              <a:endParaRPr lang="en-US" dirty="0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1638794" y="1287309"/>
              <a:ext cx="683690" cy="262635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2379714" y="1975270"/>
              <a:ext cx="213411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Open</a:t>
              </a:r>
              <a:endParaRPr lang="en-US" dirty="0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1638794" y="2028619"/>
              <a:ext cx="683688" cy="262635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597207" y="2192797"/>
            <a:ext cx="3325874" cy="369376"/>
            <a:chOff x="419851" y="2541406"/>
            <a:chExt cx="3325874" cy="369376"/>
          </a:xfrm>
        </p:grpSpPr>
        <p:grpSp>
          <p:nvGrpSpPr>
            <p:cNvPr id="67" name="Group 66"/>
            <p:cNvGrpSpPr/>
            <p:nvPr/>
          </p:nvGrpSpPr>
          <p:grpSpPr>
            <a:xfrm>
              <a:off x="419851" y="2541406"/>
              <a:ext cx="1153512" cy="369332"/>
              <a:chOff x="745581" y="2818449"/>
              <a:chExt cx="1153512" cy="369332"/>
            </a:xfrm>
          </p:grpSpPr>
          <p:sp>
            <p:nvSpPr>
              <p:cNvPr id="63" name="TextBox 62"/>
              <p:cNvSpPr txBox="1"/>
              <p:nvPr/>
            </p:nvSpPr>
            <p:spPr>
              <a:xfrm>
                <a:off x="745581" y="2818449"/>
                <a:ext cx="36420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A</a:t>
                </a:r>
                <a:endParaRPr lang="en-US" dirty="0"/>
              </a:p>
            </p:txBody>
          </p:sp>
          <p:sp>
            <p:nvSpPr>
              <p:cNvPr id="64" name="TextBox 63"/>
              <p:cNvSpPr txBox="1"/>
              <p:nvPr/>
            </p:nvSpPr>
            <p:spPr>
              <a:xfrm>
                <a:off x="1573363" y="2818449"/>
                <a:ext cx="32573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B</a:t>
                </a:r>
                <a:endParaRPr lang="en-US" dirty="0"/>
              </a:p>
            </p:txBody>
          </p:sp>
          <p:cxnSp>
            <p:nvCxnSpPr>
              <p:cNvPr id="66" name="Straight Arrow Connector 65"/>
              <p:cNvCxnSpPr>
                <a:stCxn id="63" idx="3"/>
                <a:endCxn id="64" idx="1"/>
              </p:cNvCxnSpPr>
              <p:nvPr/>
            </p:nvCxnSpPr>
            <p:spPr>
              <a:xfrm>
                <a:off x="1109783" y="3003115"/>
                <a:ext cx="463580" cy="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8" name="TextBox 67"/>
            <p:cNvSpPr txBox="1"/>
            <p:nvPr/>
          </p:nvSpPr>
          <p:spPr>
            <a:xfrm>
              <a:off x="1611611" y="2541450"/>
              <a:ext cx="213411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B is a subclass of A</a:t>
              </a:r>
              <a:endParaRPr lang="en-US" dirty="0"/>
            </a:p>
          </p:txBody>
        </p:sp>
      </p:grpSp>
      <p:sp>
        <p:nvSpPr>
          <p:cNvPr id="70" name="Oval 69"/>
          <p:cNvSpPr/>
          <p:nvPr/>
        </p:nvSpPr>
        <p:spPr>
          <a:xfrm>
            <a:off x="7086600" y="5367336"/>
            <a:ext cx="1600200" cy="110966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TextBox 70"/>
          <p:cNvSpPr txBox="1"/>
          <p:nvPr/>
        </p:nvSpPr>
        <p:spPr>
          <a:xfrm>
            <a:off x="5757296" y="6292333"/>
            <a:ext cx="1670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Our Result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72" name="Rounded Rectangle 71"/>
          <p:cNvSpPr/>
          <p:nvPr/>
        </p:nvSpPr>
        <p:spPr>
          <a:xfrm>
            <a:off x="438834" y="2562129"/>
            <a:ext cx="8641325" cy="3730205"/>
          </a:xfrm>
          <a:prstGeom prst="round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TextBox 72"/>
          <p:cNvSpPr txBox="1"/>
          <p:nvPr/>
        </p:nvSpPr>
        <p:spPr>
          <a:xfrm>
            <a:off x="1005063" y="2757892"/>
            <a:ext cx="20425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P, NP or PSPACE?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572142" y="2634782"/>
            <a:ext cx="15080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Hearn and </a:t>
            </a:r>
            <a:r>
              <a:rPr lang="en-US" sz="1400" dirty="0" err="1" smtClean="0"/>
              <a:t>Demaine</a:t>
            </a:r>
            <a:r>
              <a:rPr lang="en-US" sz="1400" dirty="0" smtClean="0"/>
              <a:t> (2005)</a:t>
            </a:r>
            <a:endParaRPr lang="en-US" sz="1400" dirty="0"/>
          </a:p>
        </p:txBody>
      </p:sp>
      <p:sp>
        <p:nvSpPr>
          <p:cNvPr id="59" name="TextBox 58"/>
          <p:cNvSpPr txBox="1"/>
          <p:nvPr/>
        </p:nvSpPr>
        <p:spPr>
          <a:xfrm>
            <a:off x="4859300" y="2680946"/>
            <a:ext cx="15650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Kaminski et. </a:t>
            </a:r>
            <a:r>
              <a:rPr lang="en-US" sz="1400" dirty="0"/>
              <a:t>a</a:t>
            </a:r>
            <a:r>
              <a:rPr lang="en-US" sz="1400" dirty="0" smtClean="0"/>
              <a:t>l. (2012)</a:t>
            </a:r>
            <a:endParaRPr lang="en-US" sz="1400" dirty="0"/>
          </a:p>
        </p:txBody>
      </p:sp>
      <p:sp>
        <p:nvSpPr>
          <p:cNvPr id="60" name="TextBox 59"/>
          <p:cNvSpPr txBox="1"/>
          <p:nvPr/>
        </p:nvSpPr>
        <p:spPr>
          <a:xfrm>
            <a:off x="6956030" y="1628946"/>
            <a:ext cx="15650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Ito et. </a:t>
            </a:r>
            <a:r>
              <a:rPr lang="en-US" sz="1400" dirty="0"/>
              <a:t>a</a:t>
            </a:r>
            <a:r>
              <a:rPr lang="en-US" sz="1400" dirty="0" smtClean="0"/>
              <a:t>l. (2011)</a:t>
            </a:r>
            <a:endParaRPr lang="en-US" sz="1400" dirty="0"/>
          </a:p>
        </p:txBody>
      </p:sp>
      <p:sp>
        <p:nvSpPr>
          <p:cNvPr id="54" name="TextBox 53"/>
          <p:cNvSpPr txBox="1"/>
          <p:nvPr/>
        </p:nvSpPr>
        <p:spPr>
          <a:xfrm>
            <a:off x="2121947" y="5768279"/>
            <a:ext cx="20952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Demaine</a:t>
            </a:r>
            <a:r>
              <a:rPr lang="en-US" sz="1400" dirty="0" smtClean="0"/>
              <a:t> et. al. (2014)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908643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7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9255" y="3962400"/>
            <a:ext cx="3982006" cy="714475"/>
          </a:xfrm>
          <a:prstGeom prst="rect">
            <a:avLst/>
          </a:prstGeom>
          <a:ln w="34925">
            <a:solidFill>
              <a:srgbClr val="FF0000"/>
            </a:solidFill>
            <a:prstDash val="dash"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Why study the problem for trees? </a:t>
            </a:r>
            <a:endParaRPr lang="en-US" sz="3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EC9C146-F02B-45CC-B161-63D4E02991F5}" type="slidenum">
              <a:rPr kumimoji="1" lang="ja-JP" altLang="en-US" smtClean="0"/>
              <a:pPr/>
              <a:t>8</a:t>
            </a:fld>
            <a:endParaRPr kumimoji="1" lang="ja-JP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16861" y="1172676"/>
            <a:ext cx="85344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300" dirty="0" smtClean="0"/>
              <a:t>Trees (connected + no cycle) are simple. Almost every problem can be solved in polynomial time for trees. This also holds for the ISR</a:t>
            </a:r>
            <a:r>
              <a:rPr lang="en-US" sz="2000" dirty="0" smtClean="0"/>
              <a:t>ECONF</a:t>
            </a:r>
            <a:r>
              <a:rPr lang="en-US" sz="2300" dirty="0" smtClean="0"/>
              <a:t> problem.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300" dirty="0" smtClean="0"/>
              <a:t>Kaminski </a:t>
            </a:r>
            <a:r>
              <a:rPr lang="en-US" sz="2300" i="1" dirty="0" smtClean="0"/>
              <a:t>et. </a:t>
            </a:r>
            <a:r>
              <a:rPr lang="en-US" sz="2300" i="1" dirty="0"/>
              <a:t>a</a:t>
            </a:r>
            <a:r>
              <a:rPr lang="en-US" sz="2300" i="1" dirty="0" smtClean="0"/>
              <a:t>l.</a:t>
            </a:r>
            <a:r>
              <a:rPr lang="en-US" sz="2300" dirty="0" smtClean="0"/>
              <a:t> (2012) gave a linear time algorithm for even-hole-free graphs (included trees) under TJ and TAR rules</a:t>
            </a:r>
            <a:r>
              <a:rPr lang="en-US" sz="2400" dirty="0" smtClean="0"/>
              <a:t>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300" dirty="0" smtClean="0"/>
              <a:t>The answer is always YES.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300" dirty="0" smtClean="0"/>
              <a:t>Tokens never make detours.</a:t>
            </a:r>
            <a:endParaRPr lang="en-US" sz="23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670" y="4876800"/>
            <a:ext cx="8722661" cy="1447800"/>
          </a:xfrm>
          <a:prstGeom prst="rect">
            <a:avLst/>
          </a:prstGeom>
          <a:ln w="34925">
            <a:solidFill>
              <a:srgbClr val="FF0000"/>
            </a:solidFill>
            <a:prstDash val="dash"/>
          </a:ln>
        </p:spPr>
      </p:pic>
      <p:sp>
        <p:nvSpPr>
          <p:cNvPr id="8" name="Rounded Rectangle 7"/>
          <p:cNvSpPr/>
          <p:nvPr/>
        </p:nvSpPr>
        <p:spPr>
          <a:xfrm>
            <a:off x="762000" y="3006224"/>
            <a:ext cx="4724400" cy="731498"/>
          </a:xfrm>
          <a:prstGeom prst="round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863259" y="3276057"/>
            <a:ext cx="23070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Not for TS rule.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604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 concept – Rigid tokens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9C146-F02B-45CC-B161-63D4E02991F5}" type="slidenum">
              <a:rPr kumimoji="1" lang="ja-JP" altLang="en-US" smtClean="0"/>
              <a:t>9</a:t>
            </a:fld>
            <a:endParaRPr kumimoji="1" lang="ja-JP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181" y="1897404"/>
            <a:ext cx="6330284" cy="1752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95779" y="3726205"/>
                <a:ext cx="2743200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/>
                      </a:rPr>
                      <m:t>(</m:t>
                    </m:r>
                    <m:r>
                      <a:rPr lang="en-US" sz="2200" b="0" i="1" smtClean="0">
                        <a:latin typeface="Cambria Math"/>
                      </a:rPr>
                      <m:t>𝑇</m:t>
                    </m:r>
                    <m:r>
                      <a:rPr lang="en-US" sz="2200" b="0" i="1" smtClean="0">
                        <a:latin typeface="Cambria Math"/>
                      </a:rPr>
                      <m:t>, </m:t>
                    </m:r>
                    <m:r>
                      <a:rPr lang="en-US" sz="2200" b="1" i="0" smtClean="0">
                        <a:latin typeface="Cambria Math"/>
                      </a:rPr>
                      <m:t>𝐈</m:t>
                    </m:r>
                    <m:r>
                      <a:rPr lang="en-US" sz="2200" b="0" i="1" smtClean="0">
                        <a:latin typeface="Cambria Math"/>
                      </a:rPr>
                      <m:t>)</m:t>
                    </m:r>
                  </m:oMath>
                </a14:m>
                <a:r>
                  <a:rPr lang="en-US" sz="2200" dirty="0" smtClean="0"/>
                  <a:t>-</a:t>
                </a:r>
                <a:r>
                  <a:rPr lang="en-US" sz="2200" dirty="0" smtClean="0">
                    <a:solidFill>
                      <a:srgbClr val="FF0000"/>
                    </a:solidFill>
                  </a:rPr>
                  <a:t>rigid tokens</a:t>
                </a:r>
                <a:endParaRPr lang="en-US" sz="2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779" y="3726205"/>
                <a:ext cx="2743200" cy="430887"/>
              </a:xfrm>
              <a:prstGeom prst="rect">
                <a:avLst/>
              </a:prstGeom>
              <a:blipFill rotWithShape="1">
                <a:blip r:embed="rId3"/>
                <a:stretch>
                  <a:fillRect l="-1556" t="-8451" b="-267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Oval 8"/>
          <p:cNvSpPr/>
          <p:nvPr/>
        </p:nvSpPr>
        <p:spPr>
          <a:xfrm>
            <a:off x="1391179" y="1897404"/>
            <a:ext cx="3165144" cy="1828800"/>
          </a:xfrm>
          <a:prstGeom prst="ellipse">
            <a:avLst/>
          </a:prstGeom>
          <a:noFill/>
          <a:ln w="4000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4286779" y="1915334"/>
            <a:ext cx="3810000" cy="1828800"/>
          </a:xfrm>
          <a:prstGeom prst="ellipse">
            <a:avLst/>
          </a:prstGeom>
          <a:noFill/>
          <a:ln w="4000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6005015" y="3726205"/>
                <a:ext cx="3124200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/>
                      </a:rPr>
                      <m:t>(</m:t>
                    </m:r>
                    <m:r>
                      <a:rPr lang="en-US" sz="2200" b="0" i="1" smtClean="0">
                        <a:latin typeface="Cambria Math"/>
                      </a:rPr>
                      <m:t>𝑇</m:t>
                    </m:r>
                    <m:r>
                      <a:rPr lang="en-US" sz="2200" b="0" i="1" smtClean="0">
                        <a:latin typeface="Cambria Math"/>
                      </a:rPr>
                      <m:t>,</m:t>
                    </m:r>
                    <m:r>
                      <a:rPr lang="en-US" sz="2200" b="1" i="0" smtClean="0">
                        <a:latin typeface="Cambria Math"/>
                      </a:rPr>
                      <m:t>𝐈</m:t>
                    </m:r>
                    <m:r>
                      <a:rPr lang="en-US" sz="2200" b="0" i="1" smtClean="0">
                        <a:latin typeface="Cambria Math"/>
                      </a:rPr>
                      <m:t>)</m:t>
                    </m:r>
                  </m:oMath>
                </a14:m>
                <a:r>
                  <a:rPr lang="en-US" sz="2200" dirty="0" smtClean="0"/>
                  <a:t>-</a:t>
                </a:r>
                <a:r>
                  <a:rPr lang="en-US" sz="2200" dirty="0" smtClean="0">
                    <a:solidFill>
                      <a:srgbClr val="00B0F0"/>
                    </a:solidFill>
                  </a:rPr>
                  <a:t>movable tokens</a:t>
                </a:r>
                <a:endParaRPr lang="en-US" sz="2200" dirty="0">
                  <a:solidFill>
                    <a:srgbClr val="00B0F0"/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5015" y="3726205"/>
                <a:ext cx="3124200" cy="430887"/>
              </a:xfrm>
              <a:prstGeom prst="rect">
                <a:avLst/>
              </a:prstGeom>
              <a:blipFill rotWithShape="1">
                <a:blip r:embed="rId4"/>
                <a:stretch>
                  <a:fillRect l="-1170" t="-8451" b="-267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/>
              <p:cNvSpPr txBox="1"/>
              <p:nvPr/>
            </p:nvSpPr>
            <p:spPr>
              <a:xfrm>
                <a:off x="234592" y="4267200"/>
                <a:ext cx="8643463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u="sng" dirty="0" smtClean="0"/>
                  <a:t>Claim</a:t>
                </a:r>
                <a:r>
                  <a:rPr lang="en-US" sz="2400" dirty="0" smtClean="0"/>
                  <a:t>: 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 smtClean="0"/>
                  <a:t>All rigid tokens can be determined in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/>
                      </a:rPr>
                      <m:t>𝑂</m:t>
                    </m:r>
                    <m:r>
                      <a:rPr lang="en-US" sz="2400" b="0" i="1" smtClean="0">
                        <a:latin typeface="Cambria Math"/>
                      </a:rPr>
                      <m:t>(</m:t>
                    </m:r>
                    <m:sSup>
                      <m:sSupPr>
                        <m:ctrlPr>
                          <a:rPr lang="en-US" sz="2400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/>
                          </a:rPr>
                          <m:t>𝑛</m:t>
                        </m:r>
                      </m:e>
                      <m:sup>
                        <m:r>
                          <a:rPr lang="en-US" sz="2400" b="0" i="1" smtClean="0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en-US" sz="2400" b="0" i="1" smtClean="0">
                        <a:latin typeface="Cambria Math"/>
                      </a:rPr>
                      <m:t>)</m:t>
                    </m:r>
                  </m:oMath>
                </a14:m>
                <a:r>
                  <a:rPr lang="en-US" sz="2400" dirty="0" smtClean="0"/>
                  <a:t> time.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 smtClean="0"/>
                  <a:t>If there </a:t>
                </a:r>
                <a:r>
                  <a:rPr lang="en-US" sz="2400" dirty="0"/>
                  <a:t>are </a:t>
                </a:r>
                <a:r>
                  <a:rPr lang="en-US" sz="2400" dirty="0" smtClean="0"/>
                  <a:t>no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/>
                      </a:rPr>
                      <m:t>(</m:t>
                    </m:r>
                    <m:r>
                      <a:rPr lang="en-US" sz="2400" b="0" i="1" smtClean="0">
                        <a:latin typeface="Cambria Math"/>
                      </a:rPr>
                      <m:t>𝑇</m:t>
                    </m:r>
                    <m:r>
                      <a:rPr lang="en-US" sz="2400" b="0" i="1" smtClean="0">
                        <a:latin typeface="Cambria Math"/>
                      </a:rPr>
                      <m:t>,</m:t>
                    </m:r>
                    <m:r>
                      <a:rPr lang="en-US" sz="2400" b="1" i="0" smtClean="0">
                        <a:latin typeface="Cambria Math"/>
                      </a:rPr>
                      <m:t>𝐈</m:t>
                    </m:r>
                    <m:r>
                      <a:rPr lang="en-US" sz="2400" b="0" i="1" smtClean="0">
                        <a:latin typeface="Cambria Math"/>
                      </a:rPr>
                      <m:t>)</m:t>
                    </m:r>
                  </m:oMath>
                </a14:m>
                <a:r>
                  <a:rPr lang="en-US" sz="2400" dirty="0" smtClean="0"/>
                  <a:t>-</a:t>
                </a:r>
                <a:r>
                  <a:rPr lang="en-US" sz="2400" dirty="0"/>
                  <a:t>rigid and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/>
                      </a:rPr>
                      <m:t>(</m:t>
                    </m:r>
                    <m:r>
                      <a:rPr lang="en-US" sz="2400" b="0" i="1" smtClean="0">
                        <a:latin typeface="Cambria Math"/>
                      </a:rPr>
                      <m:t>𝑇</m:t>
                    </m:r>
                    <m:r>
                      <a:rPr lang="en-US" sz="2400" b="0" i="1" smtClean="0">
                        <a:latin typeface="Cambria Math"/>
                      </a:rPr>
                      <m:t>,</m:t>
                    </m:r>
                    <m:r>
                      <a:rPr lang="en-US" sz="2400" b="1" i="0" smtClean="0">
                        <a:latin typeface="Cambria Math"/>
                      </a:rPr>
                      <m:t>𝐈</m:t>
                    </m:r>
                    <m:r>
                      <a:rPr lang="en-US" sz="2400" b="1" i="0" smtClean="0">
                        <a:latin typeface="Cambria Math"/>
                      </a:rPr>
                      <m:t>′</m:t>
                    </m:r>
                    <m:r>
                      <a:rPr lang="en-US" sz="2400" b="0" i="1" smtClean="0">
                        <a:latin typeface="Cambria Math"/>
                      </a:rPr>
                      <m:t>)</m:t>
                    </m:r>
                  </m:oMath>
                </a14:m>
                <a:r>
                  <a:rPr lang="en-US" sz="2400" dirty="0" smtClean="0"/>
                  <a:t>-</a:t>
                </a:r>
                <a:r>
                  <a:rPr lang="en-US" sz="2400" dirty="0"/>
                  <a:t>rigid </a:t>
                </a:r>
                <a:r>
                  <a:rPr lang="en-US" sz="2400" dirty="0" smtClean="0"/>
                  <a:t>tokens, </a:t>
                </a:r>
                <a14:m>
                  <m:oMath xmlns:m="http://schemas.openxmlformats.org/officeDocument/2006/math">
                    <m:r>
                      <a:rPr lang="en-US" sz="2400" b="1" i="0" smtClean="0">
                        <a:latin typeface="Cambria Math"/>
                      </a:rPr>
                      <m:t>𝐈</m:t>
                    </m:r>
                  </m:oMath>
                </a14:m>
                <a:r>
                  <a:rPr lang="en-US" sz="2400" dirty="0" smtClean="0"/>
                  <a:t> can be </a:t>
                </a:r>
                <a:r>
                  <a:rPr lang="en-US" sz="2400" dirty="0" smtClean="0"/>
                  <a:t>reconfigur</a:t>
                </a:r>
                <a:r>
                  <a:rPr lang="en-US" sz="2400" dirty="0" smtClean="0"/>
                  <a:t>ed </a:t>
                </a:r>
                <a:r>
                  <a:rPr lang="en-US" sz="2400" dirty="0" smtClean="0"/>
                  <a:t>to </a:t>
                </a:r>
                <a14:m>
                  <m:oMath xmlns:m="http://schemas.openxmlformats.org/officeDocument/2006/math">
                    <m:r>
                      <a:rPr lang="en-US" sz="2400" b="1" i="0" smtClean="0">
                        <a:latin typeface="Cambria Math"/>
                      </a:rPr>
                      <m:t>𝐈</m:t>
                    </m:r>
                    <m:r>
                      <a:rPr lang="en-US" sz="2400" b="1" i="0" smtClean="0">
                        <a:latin typeface="Cambria Math"/>
                      </a:rPr>
                      <m:t>′</m:t>
                    </m:r>
                  </m:oMath>
                </a14:m>
                <a:r>
                  <a:rPr lang="en-US" sz="2400" dirty="0" smtClean="0"/>
                  <a:t>.</a:t>
                </a:r>
                <a:endParaRPr lang="en-US" sz="2400" dirty="0"/>
              </a:p>
            </p:txBody>
          </p:sp>
        </mc:Choice>
        <mc:Fallback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592" y="4267200"/>
                <a:ext cx="8643463" cy="1569660"/>
              </a:xfrm>
              <a:prstGeom prst="rect">
                <a:avLst/>
              </a:prstGeom>
              <a:blipFill rotWithShape="1">
                <a:blip r:embed="rId5"/>
                <a:stretch>
                  <a:fillRect l="-1058" t="-3113" b="-81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464850" y="1281851"/>
                <a:ext cx="864346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0" dirty="0" smtClean="0"/>
                  <a:t>Intuitively, a token </a:t>
                </a:r>
                <a14:m>
                  <m:oMath xmlns:m="http://schemas.openxmlformats.org/officeDocument/2006/math">
                    <m:r>
                      <a:rPr lang="en-US" sz="2400" b="0" i="1" dirty="0" smtClean="0">
                        <a:latin typeface="Cambria Math"/>
                      </a:rPr>
                      <m:t>𝑢</m:t>
                    </m:r>
                  </m:oMath>
                </a14:m>
                <a:r>
                  <a:rPr lang="en-US" sz="2400" dirty="0" smtClean="0"/>
                  <a:t> is rigid if there is no way to slide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/>
                      </a:rPr>
                      <m:t>𝑢</m:t>
                    </m:r>
                  </m:oMath>
                </a14:m>
                <a:r>
                  <a:rPr lang="en-US" sz="2400" dirty="0" smtClean="0"/>
                  <a:t>.</a:t>
                </a:r>
                <a:endParaRPr lang="en-US" sz="24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850" y="1281851"/>
                <a:ext cx="8643463" cy="461665"/>
              </a:xfrm>
              <a:prstGeom prst="rect">
                <a:avLst/>
              </a:prstGeom>
              <a:blipFill rotWithShape="1">
                <a:blip r:embed="rId6"/>
                <a:stretch>
                  <a:fillRect l="-1058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ounded Rectangle 6"/>
          <p:cNvSpPr/>
          <p:nvPr/>
        </p:nvSpPr>
        <p:spPr>
          <a:xfrm>
            <a:off x="234592" y="5052030"/>
            <a:ext cx="8376008" cy="784830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918200" y="5885645"/>
            <a:ext cx="17107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Non-trivial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6454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 animBg="1"/>
      <p:bldP spid="11" grpId="0"/>
      <p:bldP spid="15" grpId="0"/>
      <p:bldP spid="7" grpId="0" animBg="1"/>
      <p:bldP spid="12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gin">
  <a:themeElements>
    <a:clrScheme name="Custom 1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0070C0"/>
      </a:hlink>
      <a:folHlink>
        <a:srgbClr val="6B5680"/>
      </a:folHlink>
    </a:clrScheme>
    <a:fontScheme name="Custom 1">
      <a:majorFont>
        <a:latin typeface="Palatino Linotype"/>
        <a:ea typeface="HG明朝E"/>
        <a:cs typeface=""/>
      </a:majorFont>
      <a:minorFont>
        <a:latin typeface="Palatino Linotype"/>
        <a:ea typeface="ＭＳ Ｐゴシック"/>
        <a:cs typeface=""/>
      </a:minorFont>
    </a:fontScheme>
    <a:fmtScheme name="Origin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6449</TotalTime>
  <Words>917</Words>
  <Application>Microsoft Office PowerPoint</Application>
  <PresentationFormat>On-screen Show (4:3)</PresentationFormat>
  <Paragraphs>176</Paragraphs>
  <Slides>12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4" baseType="lpstr">
      <vt:lpstr>Arial</vt:lpstr>
      <vt:lpstr>Cambria Math</vt:lpstr>
      <vt:lpstr>Wingdings</vt:lpstr>
      <vt:lpstr>Palatino Linotype</vt:lpstr>
      <vt:lpstr>HG明朝E</vt:lpstr>
      <vt:lpstr>ＭＳ Ｐゴシック</vt:lpstr>
      <vt:lpstr>Arial Unicode MS</vt:lpstr>
      <vt:lpstr>Calibri</vt:lpstr>
      <vt:lpstr>Times New Roman Uni</vt:lpstr>
      <vt:lpstr>Wingdings 3</vt:lpstr>
      <vt:lpstr>Courier New</vt:lpstr>
      <vt:lpstr>Origin</vt:lpstr>
      <vt:lpstr>The 25th International Symposium on Algorithms and Computation (ISAAC 2014)</vt:lpstr>
      <vt:lpstr>Reconfiguration Problems</vt:lpstr>
      <vt:lpstr>Independent set</vt:lpstr>
      <vt:lpstr>Independent set reconfiguration problem (ISRECONF)</vt:lpstr>
      <vt:lpstr>ISRECONF under TS rule</vt:lpstr>
      <vt:lpstr>ISRECONF under TS rule</vt:lpstr>
      <vt:lpstr>ISRECONF under TS rule</vt:lpstr>
      <vt:lpstr>Why study the problem for trees? </vt:lpstr>
      <vt:lpstr>Key concept – Rigid tokens</vt:lpstr>
      <vt:lpstr>Reconfigure non-rigid tokens</vt:lpstr>
      <vt:lpstr>Polynomial-Time Algorithm</vt:lpstr>
      <vt:lpstr>Open Problems</vt:lpstr>
    </vt:vector>
  </TitlesOfParts>
  <Company>JAIST / 北陸先端科学技術大学院大学 [Microsoft Campus Agreement]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Invitation to Discrete Mathematics</dc:title>
  <dc:creator>profuser</dc:creator>
  <cp:lastModifiedBy>Đức Hoàng Anh</cp:lastModifiedBy>
  <cp:revision>363</cp:revision>
  <cp:lastPrinted>2014-03-04T14:34:42Z</cp:lastPrinted>
  <dcterms:created xsi:type="dcterms:W3CDTF">2014-01-02T18:34:02Z</dcterms:created>
  <dcterms:modified xsi:type="dcterms:W3CDTF">2014-12-15T11:41:59Z</dcterms:modified>
</cp:coreProperties>
</file>