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>
  <p:sldMasterIdLst>
    <p:sldMasterId id="2147483684" r:id="rId1"/>
  </p:sldMasterIdLst>
  <p:notesMasterIdLst>
    <p:notesMasterId r:id="rId14"/>
  </p:notesMasterIdLst>
  <p:handoutMasterIdLst>
    <p:handoutMasterId r:id="rId15"/>
  </p:handoutMasterIdLst>
  <p:sldIdLst>
    <p:sldId id="319" r:id="rId2"/>
    <p:sldId id="324" r:id="rId3"/>
    <p:sldId id="323" r:id="rId4"/>
    <p:sldId id="325" r:id="rId5"/>
    <p:sldId id="326" r:id="rId6"/>
    <p:sldId id="327" r:id="rId7"/>
    <p:sldId id="329" r:id="rId8"/>
    <p:sldId id="330" r:id="rId9"/>
    <p:sldId id="332" r:id="rId10"/>
    <p:sldId id="331" r:id="rId11"/>
    <p:sldId id="334" r:id="rId12"/>
    <p:sldId id="322" r:id="rId13"/>
  </p:sldIdLst>
  <p:sldSz cx="9144000" cy="6858000" type="screen4x3"/>
  <p:notesSz cx="9866313" cy="6735763"/>
  <p:embeddedFontLst>
    <p:embeddedFont>
      <p:font typeface="Palatino Linotype" panose="02040502050505030304" pitchFamily="18" charset="0"/>
      <p:regular r:id="rId16"/>
      <p:bold r:id="rId17"/>
      <p:italic r:id="rId18"/>
      <p:boldItalic r:id="rId19"/>
    </p:embeddedFont>
    <p:embeddedFont>
      <p:font typeface="Wingdings 3" panose="05040102010807070707" pitchFamily="18" charset="2"/>
      <p:regular r:id="rId20"/>
    </p:embeddedFont>
    <p:embeddedFont>
      <p:font typeface="Cambria Math" panose="02040503050406030204" pitchFamily="18" charset="0"/>
      <p:regular r:id="rId21"/>
    </p:embeddedFont>
    <p:embeddedFont>
      <p:font typeface="Arial Unicode MS" panose="020B0604020202020204" pitchFamily="34" charset="-128"/>
      <p:regular r:id="rId22"/>
    </p:embeddedFont>
    <p:embeddedFont>
      <p:font typeface="ＭＳ Ｐゴシック" panose="020B0600070205080204" pitchFamily="34" charset="-128"/>
      <p:regular r:id="rId23"/>
    </p:embeddedFont>
    <p:embeddedFont>
      <p:font typeface="Calibri" panose="020F0502020204030204" pitchFamily="34" charset="0"/>
      <p:regular r:id="rId24"/>
      <p:bold r:id="rId25"/>
      <p:italic r:id="rId26"/>
      <p:boldItalic r:id="rId27"/>
    </p:embeddedFont>
  </p:embeddedFontLst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588" autoAdjust="0"/>
    <p:restoredTop sz="87945" autoAdjust="0"/>
  </p:normalViewPr>
  <p:slideViewPr>
    <p:cSldViewPr>
      <p:cViewPr varScale="1">
        <p:scale>
          <a:sx n="74" d="100"/>
          <a:sy n="74" d="100"/>
        </p:scale>
        <p:origin x="-1266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6" d="100"/>
          <a:sy n="76" d="100"/>
        </p:scale>
        <p:origin x="-1686" y="-90"/>
      </p:cViewPr>
      <p:guideLst>
        <p:guide orient="horz" pos="2121"/>
        <p:guide pos="3107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23" Type="http://schemas.openxmlformats.org/officeDocument/2006/relationships/font" Target="fonts/font8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altLang="ja-JP" smtClean="0">
                <a:latin typeface="Palatino Linotype" panose="02040502050505030304" pitchFamily="18" charset="0"/>
              </a:rPr>
              <a:t>Progress Report in Asano-Uehara Lab</a:t>
            </a:r>
            <a:endParaRPr lang="en-US" altLang="ja-JP" dirty="0">
              <a:latin typeface="Palatino Linotype" panose="02040502050505030304" pitchFamily="18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dirty="0" smtClean="0">
                <a:latin typeface="Palatino Linotype" panose="02040502050505030304" pitchFamily="18" charset="0"/>
              </a:rPr>
              <a:t>HOANG,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Duc</a:t>
            </a:r>
            <a:r>
              <a:rPr kumimoji="1" lang="en-US" altLang="ja-JP" dirty="0" smtClean="0">
                <a:latin typeface="Palatino Linotype" panose="02040502050505030304" pitchFamily="18" charset="0"/>
              </a:rPr>
              <a:t> </a:t>
            </a:r>
            <a:r>
              <a:rPr kumimoji="1" lang="en-US" altLang="ja-JP" dirty="0" err="1" smtClean="0">
                <a:latin typeface="Palatino Linotype" panose="02040502050505030304" pitchFamily="18" charset="0"/>
              </a:rPr>
              <a:t>Anh</a:t>
            </a:r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8F5B628-003F-4BB3-89A3-909B0AD4DC93}" type="slidenum">
              <a:rPr kumimoji="1" lang="ja-JP" altLang="en-US" smtClean="0">
                <a:latin typeface="Palatino Linotype" panose="02040502050505030304" pitchFamily="18" charset="0"/>
              </a:rPr>
              <a:t>‹#›</a:t>
            </a:fld>
            <a:endParaRPr kumimoji="1" lang="ja-JP" altLang="en-US" dirty="0">
              <a:latin typeface="Palatino Linotype" panose="02040502050505030304" pitchFamily="18" charset="0"/>
            </a:endParaRPr>
          </a:p>
        </p:txBody>
      </p:sp>
      <p:sp>
        <p:nvSpPr>
          <p:cNvPr id="6" name="Date Placeholder 5"/>
          <p:cNvSpPr>
            <a:spLocks noGrp="1"/>
          </p:cNvSpPr>
          <p:nvPr>
            <p:ph type="dt" sz="quarter" idx="1"/>
          </p:nvPr>
        </p:nvSpPr>
        <p:spPr>
          <a:xfrm>
            <a:off x="5588000" y="0"/>
            <a:ext cx="4276725" cy="336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 altLang="ja-JP" smtClean="0"/>
              <a:t>June 25, 2014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77352"/>
      </p:ext>
    </p:extLst>
  </p:cSld>
  <p:clrMap bg1="lt1" tx1="dk1" bg2="lt2" tx2="dk2" accent1="accent1" accent2="accent2" accent3="accent3" accent4="accent4" accent5="accent5" accent6="accent6" hlink="hlink" folHlink="folHlink"/>
  <p:hf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587733" y="1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248025" y="504825"/>
            <a:ext cx="3370263" cy="25273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85934" y="3199352"/>
            <a:ext cx="7894446" cy="30313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en-US" altLang="ja-JP" smtClean="0"/>
              <a:t>Click to edit Master text styles</a:t>
            </a:r>
          </a:p>
          <a:p>
            <a:pPr lvl="1"/>
            <a:r>
              <a:rPr kumimoji="1" lang="en-US" altLang="ja-JP" smtClean="0"/>
              <a:t>Second level</a:t>
            </a:r>
          </a:p>
          <a:p>
            <a:pPr lvl="2"/>
            <a:r>
              <a:rPr kumimoji="1" lang="en-US" altLang="ja-JP" smtClean="0"/>
              <a:t>Third level</a:t>
            </a:r>
          </a:p>
          <a:p>
            <a:pPr lvl="3"/>
            <a:r>
              <a:rPr kumimoji="1" lang="en-US" altLang="ja-JP" smtClean="0"/>
              <a:t>Fourth level</a:t>
            </a:r>
          </a:p>
          <a:p>
            <a:pPr lvl="4"/>
            <a:r>
              <a:rPr kumimoji="1" lang="en-US" altLang="ja-JP" smtClean="0"/>
              <a:t>Fifth level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6397620"/>
            <a:ext cx="4276255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587733" y="6397620"/>
            <a:ext cx="4276254" cy="33705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3D652-463A-4F1C-809E-8BADA2A79E4F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83253768"/>
      </p:ext>
    </p:extLst>
  </p:cSld>
  <p:clrMap bg1="lt1" tx1="dk1" bg2="lt2" tx2="dk2" accent1="accent1" accent2="accent2" accent3="accent3" accent4="accent4" accent5="accent5" accent6="accent6" hlink="hlink" folHlink="folHlink"/>
  <p:hf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Progress Report in Asano-Uehara Lab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r>
              <a:rPr kumimoji="1" lang="en-US" altLang="ja-JP" smtClean="0"/>
              <a:t>June 25,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26448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September 18, 2014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39588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kumimoji="1" lang="en-US" altLang="ja-JP" smtClean="0"/>
              <a:t>Sliding tokens on trees</a:t>
            </a:r>
            <a:endParaRPr kumimoji="1" lang="ja-JP" altLang="en-US"/>
          </a:p>
        </p:txBody>
      </p:sp>
      <p:sp>
        <p:nvSpPr>
          <p:cNvPr id="5" name="Date Placeholder 4"/>
          <p:cNvSpPr>
            <a:spLocks noGrp="1"/>
          </p:cNvSpPr>
          <p:nvPr>
            <p:ph type="dt" idx="11"/>
          </p:nvPr>
        </p:nvSpPr>
        <p:spPr/>
        <p:txBody>
          <a:bodyPr/>
          <a:lstStyle/>
          <a:p>
            <a:fld id="{059F5C7C-63DF-42A1-B048-4C404DB2E47E}" type="datetime4">
              <a:rPr kumimoji="1" lang="en-US" altLang="ja-JP" smtClean="0"/>
              <a:t>September 18, 2014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kumimoji="1" lang="en-US" altLang="ja-JP" smtClean="0"/>
              <a:t>HOANG, Duc Anh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723D652-463A-4F1C-809E-8BADA2A79E4F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482654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1219200" y="3886200"/>
            <a:ext cx="6858000" cy="990600"/>
          </a:xfrm>
        </p:spPr>
        <p:txBody>
          <a:bodyPr anchor="t" anchorCtr="0"/>
          <a:lstStyle>
            <a:lvl1pPr algn="r">
              <a:defRPr sz="3200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219200" y="5124450"/>
            <a:ext cx="6858000" cy="533400"/>
          </a:xfrm>
        </p:spPr>
        <p:txBody>
          <a:bodyPr/>
          <a:lstStyle>
            <a:lvl1pPr marL="0" indent="0" algn="r">
              <a:buNone/>
              <a:defRPr sz="20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altLang="ja-JP" smtClean="0"/>
              <a:t>Click to edit Master subtitle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>
          <a:xfrm>
            <a:off x="7239000" y="6355080"/>
            <a:ext cx="1447800" cy="365760"/>
          </a:xfrm>
        </p:spPr>
        <p:txBody>
          <a:bodyPr/>
          <a:lstStyle>
            <a:lvl1pPr>
              <a:defRPr sz="14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1524000" y="6324600"/>
            <a:ext cx="541020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21" name="Rectangle 20"/>
          <p:cNvSpPr/>
          <p:nvPr/>
        </p:nvSpPr>
        <p:spPr>
          <a:xfrm>
            <a:off x="904875" y="3648075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3" name="Rectangle 32"/>
          <p:cNvSpPr/>
          <p:nvPr/>
        </p:nvSpPr>
        <p:spPr>
          <a:xfrm>
            <a:off x="914400" y="5048250"/>
            <a:ext cx="7315200" cy="685800"/>
          </a:xfrm>
          <a:prstGeom prst="rect">
            <a:avLst/>
          </a:prstGeom>
          <a:noFill/>
          <a:ln w="6350" cap="rnd" cmpd="sng" algn="ctr">
            <a:solidFill>
              <a:schemeClr val="accent2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2" name="Rectangle 21"/>
          <p:cNvSpPr/>
          <p:nvPr/>
        </p:nvSpPr>
        <p:spPr>
          <a:xfrm>
            <a:off x="904875" y="3648075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Rectangle 31"/>
          <p:cNvSpPr/>
          <p:nvPr/>
        </p:nvSpPr>
        <p:spPr>
          <a:xfrm>
            <a:off x="914400" y="5048250"/>
            <a:ext cx="228600" cy="685800"/>
          </a:xfrm>
          <a:prstGeom prst="rect">
            <a:avLst/>
          </a:prstGeom>
          <a:solidFill>
            <a:schemeClr val="accent2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Straight Connector 6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Isosceles Triangle 7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Straight Connector 8"/>
          <p:cNvSpPr>
            <a:spLocks noChangeShapeType="1"/>
          </p:cNvSpPr>
          <p:nvPr/>
        </p:nvSpPr>
        <p:spPr bwMode="auto">
          <a:xfrm rot="5400000">
            <a:off x="3629607" y="3201952"/>
            <a:ext cx="585216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8229600" cy="4937760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1pPr>
            <a:lvl2pPr>
              <a:defRPr>
                <a:solidFill>
                  <a:schemeClr val="tx1">
                    <a:lumMod val="65000"/>
                    <a:lumOff val="35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2pPr>
            <a:lvl3pPr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3pPr>
            <a:lvl4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4pPr>
            <a:lvl5pPr>
              <a:defRPr>
                <a:latin typeface="Palatino Linotype" pitchFamily="18" charset="0"/>
                <a:ea typeface="Arial Unicode MS" pitchFamily="50" charset="-128"/>
                <a:cs typeface="Arial Unicode MS" pitchFamily="50" charset="-128"/>
              </a:defRPr>
            </a:lvl5pPr>
          </a:lstStyle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086600" y="6356350"/>
            <a:ext cx="1603248" cy="365760"/>
          </a:xfrm>
        </p:spPr>
        <p:txBody>
          <a:bodyPr/>
          <a:lstStyle>
            <a:lvl1pPr>
              <a:defRPr sz="1600"/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5181600" cy="365760"/>
          </a:xfrm>
        </p:spPr>
        <p:txBody>
          <a:bodyPr/>
          <a:lstStyle>
            <a:lvl1pPr algn="ctr">
              <a:defRPr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03101" y="6353175"/>
            <a:ext cx="539899" cy="3657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2971800"/>
            <a:ext cx="6858000" cy="1066800"/>
          </a:xfrm>
        </p:spPr>
        <p:txBody>
          <a:bodyPr anchor="t" anchorCtr="0"/>
          <a:lstStyle>
            <a:lvl1pPr algn="r">
              <a:buNone/>
              <a:defRPr sz="3200" b="0" cap="none" baseline="0"/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267200"/>
            <a:ext cx="6781800" cy="1143000"/>
          </a:xfrm>
        </p:spPr>
        <p:txBody>
          <a:bodyPr anchor="t" anchorCtr="0"/>
          <a:lstStyle>
            <a:lvl1pPr marL="0" indent="0" algn="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00800" y="6355080"/>
            <a:ext cx="2286000" cy="365760"/>
          </a:xfrm>
        </p:spPr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98648" y="6355080"/>
            <a:ext cx="3474720" cy="365760"/>
          </a:xfrm>
        </p:spPr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09600" y="6324600"/>
            <a:ext cx="1520952" cy="441960"/>
          </a:xfrm>
        </p:spPr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7" name="Rectangle 6"/>
          <p:cNvSpPr/>
          <p:nvPr/>
        </p:nvSpPr>
        <p:spPr>
          <a:xfrm>
            <a:off x="914400" y="2819400"/>
            <a:ext cx="7315200" cy="1280160"/>
          </a:xfrm>
          <a:prstGeom prst="rect">
            <a:avLst/>
          </a:prstGeom>
          <a:noFill/>
          <a:ln w="6350" cap="rnd" cmpd="sng" algn="ctr">
            <a:solidFill>
              <a:schemeClr val="accent1"/>
            </a:solidFill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>
          <a:xfrm>
            <a:off x="914400" y="2819400"/>
            <a:ext cx="228600" cy="128016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457200" y="1219200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632198" y="1216152"/>
            <a:ext cx="4041648" cy="4937760"/>
          </a:xfrm>
        </p:spPr>
        <p:txBody>
          <a:bodyPr/>
          <a:lstStyle/>
          <a:p>
            <a:pPr lvl="0" eaLnBrk="1" latinLnBrk="0" hangingPunct="1"/>
            <a:r>
              <a:rPr lang="en-US" altLang="ja-JP" dirty="0" smtClean="0"/>
              <a:t>Click to edit Master text styles</a:t>
            </a:r>
          </a:p>
          <a:p>
            <a:pPr lvl="1" eaLnBrk="1" latinLnBrk="0" hangingPunct="1"/>
            <a:r>
              <a:rPr lang="en-US" altLang="ja-JP" dirty="0" smtClean="0"/>
              <a:t>Second level</a:t>
            </a:r>
          </a:p>
          <a:p>
            <a:pPr lvl="2" eaLnBrk="1" latinLnBrk="0" hangingPunct="1"/>
            <a:r>
              <a:rPr lang="en-US" altLang="ja-JP" dirty="0" smtClean="0"/>
              <a:t>Third level</a:t>
            </a:r>
          </a:p>
          <a:p>
            <a:pPr lvl="3" eaLnBrk="1" latinLnBrk="0" hangingPunct="1"/>
            <a:r>
              <a:rPr lang="en-US" altLang="ja-JP" dirty="0" smtClean="0"/>
              <a:t>Fourth level</a:t>
            </a:r>
          </a:p>
          <a:p>
            <a:pPr lvl="4" eaLnBrk="1" latinLnBrk="0" hangingPunct="1"/>
            <a:r>
              <a:rPr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5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5398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6" name="Date Placeholder 13"/>
          <p:cNvSpPr>
            <a:spLocks noGrp="1"/>
          </p:cNvSpPr>
          <p:nvPr>
            <p:ph type="dt" sz="half" idx="10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295400" y="6324600"/>
            <a:ext cx="5638800" cy="38100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 anchor="ctr"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85875"/>
            <a:ext cx="4040188" cy="685800"/>
          </a:xfrm>
          <a:noFill/>
          <a:ln>
            <a:noFill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8200" y="1295400"/>
            <a:ext cx="4041775" cy="685800"/>
          </a:xfrm>
          <a:noFill/>
          <a:ln>
            <a:noFill/>
          </a:ln>
        </p:spPr>
        <p:txBody>
          <a:bodyPr lIns="91440" anchor="b" anchorCtr="0"/>
          <a:lstStyle>
            <a:lvl1pPr marL="0" indent="0">
              <a:buNone/>
              <a:defRPr sz="2400" b="1">
                <a:solidFill>
                  <a:schemeClr val="accent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457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4648200" y="2133600"/>
            <a:ext cx="4038600" cy="40386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10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8" name="Date Placeholder 13"/>
          <p:cNvSpPr>
            <a:spLocks noGrp="1"/>
          </p:cNvSpPr>
          <p:nvPr>
            <p:ph type="dt" sz="half" idx="11"/>
          </p:nvPr>
        </p:nvSpPr>
        <p:spPr>
          <a:xfrm>
            <a:off x="7162800" y="6356350"/>
            <a:ext cx="15270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9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16764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914400"/>
          </a:xfrm>
        </p:spPr>
        <p:txBody>
          <a:bodyPr>
            <a:normAutofit/>
          </a:bodyPr>
          <a:lstStyle>
            <a:lvl1pPr>
              <a:defRPr sz="4000" i="1">
                <a:solidFill>
                  <a:srgbClr val="FF0000"/>
                </a:solidFill>
              </a:defRPr>
            </a:lvl1pPr>
          </a:lstStyle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" name="Date Placeholder 13"/>
          <p:cNvSpPr>
            <a:spLocks noGrp="1"/>
          </p:cNvSpPr>
          <p:nvPr>
            <p:ph type="dt" sz="half" idx="2"/>
          </p:nvPr>
        </p:nvSpPr>
        <p:spPr>
          <a:xfrm>
            <a:off x="7086600" y="6356350"/>
            <a:ext cx="1603248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4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3340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7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160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tx2"/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5" name="Straight Connector 4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Isosceles Triangle 5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24600" y="304800"/>
            <a:ext cx="2514600" cy="838200"/>
          </a:xfrm>
        </p:spPr>
        <p:txBody>
          <a:bodyPr anchor="b" anchorCtr="0">
            <a:noAutofit/>
          </a:bodyPr>
          <a:lstStyle>
            <a:lvl1pPr algn="l">
              <a:buNone/>
              <a:defRPr sz="2000" b="1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324600" y="1219200"/>
            <a:ext cx="2514600" cy="4843463"/>
          </a:xfrm>
        </p:spPr>
        <p:txBody>
          <a:bodyPr/>
          <a:lstStyle>
            <a:lvl1pPr marL="0" indent="0">
              <a:lnSpc>
                <a:spcPts val="22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Straight Connector 9"/>
          <p:cNvSpPr>
            <a:spLocks noChangeShapeType="1"/>
          </p:cNvSpPr>
          <p:nvPr/>
        </p:nvSpPr>
        <p:spPr bwMode="auto">
          <a:xfrm rot="5400000">
            <a:off x="3160645" y="3324225"/>
            <a:ext cx="603504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 dirty="0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"/>
          </p:nvPr>
        </p:nvSpPr>
        <p:spPr>
          <a:xfrm>
            <a:off x="304800" y="304800"/>
            <a:ext cx="5715000" cy="5715000"/>
          </a:xfrm>
        </p:spPr>
        <p:txBody>
          <a:bodyPr/>
          <a:lstStyle/>
          <a:p>
            <a:pPr lvl="0" eaLnBrk="1" latinLnBrk="0" hangingPunct="1"/>
            <a:r>
              <a:rPr lang="en-US" altLang="ja-JP" smtClean="0"/>
              <a:t>Click to edit Master text styles</a:t>
            </a:r>
          </a:p>
          <a:p>
            <a:pPr lvl="1" eaLnBrk="1" latinLnBrk="0" hangingPunct="1"/>
            <a:r>
              <a:rPr lang="en-US" altLang="ja-JP" smtClean="0"/>
              <a:t>Second level</a:t>
            </a:r>
          </a:p>
          <a:p>
            <a:pPr lvl="2" eaLnBrk="1" latinLnBrk="0" hangingPunct="1"/>
            <a:r>
              <a:rPr lang="en-US" altLang="ja-JP" smtClean="0"/>
              <a:t>Third level</a:t>
            </a:r>
          </a:p>
          <a:p>
            <a:pPr lvl="3" eaLnBrk="1" latinLnBrk="0" hangingPunct="1"/>
            <a:r>
              <a:rPr lang="en-US" altLang="ja-JP" smtClean="0"/>
              <a:t>Fourth level</a:t>
            </a:r>
          </a:p>
          <a:p>
            <a:pPr lvl="4" eaLnBrk="1" latinLnBrk="0" hangingPunct="1"/>
            <a:r>
              <a:rPr lang="en-US" altLang="ja-JP" smtClean="0"/>
              <a:t>Fifth level</a:t>
            </a:r>
            <a:endParaRPr kumimoji="0"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00856"/>
            <a:ext cx="8229600" cy="674688"/>
          </a:xfrm>
          <a:ln>
            <a:solidFill>
              <a:schemeClr val="accent1"/>
            </a:solidFill>
          </a:ln>
        </p:spPr>
        <p:txBody>
          <a:bodyPr lIns="274320" anchor="ctr"/>
          <a:lstStyle>
            <a:lvl1pPr algn="r"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kumimoji="0" lang="en-US" altLang="ja-JP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57200" y="1905000"/>
            <a:ext cx="8229600" cy="4270248"/>
          </a:xfrm>
          <a:solidFill>
            <a:schemeClr val="tx1">
              <a:shade val="50000"/>
            </a:schemeClr>
          </a:solidFill>
          <a:ln>
            <a:noFill/>
          </a:ln>
          <a:effectLst/>
        </p:spPr>
        <p:txBody>
          <a:bodyPr/>
          <a:lstStyle>
            <a:lvl1pPr marL="0" indent="0">
              <a:spcBef>
                <a:spcPts val="600"/>
              </a:spcBef>
              <a:buNone/>
              <a:defRPr sz="3200"/>
            </a:lvl1pPr>
          </a:lstStyle>
          <a:p>
            <a:r>
              <a:rPr kumimoji="0" lang="en-US" altLang="ja-JP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219200"/>
            <a:ext cx="8229600" cy="533400"/>
          </a:xfrm>
        </p:spPr>
        <p:txBody>
          <a:bodyPr anchor="ctr" anchorCtr="0"/>
          <a:lstStyle>
            <a:lvl1pPr marL="0" indent="0" algn="l">
              <a:buFontTx/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altLang="ja-JP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kumimoji="1" lang="en-US" altLang="ja-JP" smtClean="0"/>
              <a:t>June 27, 2014</a:t>
            </a:r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kumimoji="1" lang="en-US" altLang="ja-JP" smtClean="0"/>
              <a:t>footer</a:t>
            </a:r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8" name="Straight Connector 7"/>
          <p:cNvSpPr>
            <a:spLocks noChangeShapeType="1"/>
          </p:cNvSpPr>
          <p:nvPr/>
        </p:nvSpPr>
        <p:spPr bwMode="auto">
          <a:xfrm>
            <a:off x="457200" y="6353175"/>
            <a:ext cx="82296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Isosceles Triangle 8"/>
          <p:cNvSpPr>
            <a:spLocks noChangeAspect="1"/>
          </p:cNvSpPr>
          <p:nvPr/>
        </p:nvSpPr>
        <p:spPr>
          <a:xfrm rot="5400000">
            <a:off x="419100" y="6467475"/>
            <a:ext cx="190849" cy="120314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Rectangle 9"/>
          <p:cNvSpPr/>
          <p:nvPr/>
        </p:nvSpPr>
        <p:spPr>
          <a:xfrm>
            <a:off x="457200" y="500856"/>
            <a:ext cx="182880" cy="685800"/>
          </a:xfrm>
          <a:prstGeom prst="rect">
            <a:avLst/>
          </a:prstGeom>
          <a:solidFill>
            <a:schemeClr val="accent1"/>
          </a:solidFill>
          <a:ln w="635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152400"/>
            <a:ext cx="6477000" cy="990600"/>
          </a:xfrm>
          <a:prstGeom prst="rect">
            <a:avLst/>
          </a:prstGeom>
        </p:spPr>
        <p:txBody>
          <a:bodyPr vert="horz" anchor="b" anchorCtr="0">
            <a:normAutofit/>
          </a:bodyPr>
          <a:lstStyle/>
          <a:p>
            <a:r>
              <a:rPr kumimoji="0" lang="en-US" altLang="ja-JP" dirty="0" smtClean="0"/>
              <a:t>Click to edit Master title style</a:t>
            </a:r>
            <a:endParaRPr kumimoji="0" lang="en-US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219200"/>
            <a:ext cx="8458200" cy="4910328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altLang="ja-JP" dirty="0" smtClean="0"/>
              <a:t>Click to edit Master text styles</a:t>
            </a:r>
          </a:p>
          <a:p>
            <a:pPr lvl="1" eaLnBrk="1" latinLnBrk="0" hangingPunct="1"/>
            <a:r>
              <a:rPr kumimoji="0" lang="en-US" altLang="ja-JP" dirty="0" smtClean="0"/>
              <a:t>Second level</a:t>
            </a:r>
          </a:p>
          <a:p>
            <a:pPr lvl="2" eaLnBrk="1" latinLnBrk="0" hangingPunct="1"/>
            <a:r>
              <a:rPr kumimoji="0" lang="en-US" altLang="ja-JP" dirty="0" smtClean="0"/>
              <a:t>Third level</a:t>
            </a:r>
          </a:p>
          <a:p>
            <a:pPr lvl="3" eaLnBrk="1" latinLnBrk="0" hangingPunct="1"/>
            <a:r>
              <a:rPr kumimoji="0" lang="en-US" altLang="ja-JP" dirty="0" smtClean="0"/>
              <a:t>Fourth level</a:t>
            </a:r>
          </a:p>
          <a:p>
            <a:pPr lvl="4" eaLnBrk="1" latinLnBrk="0" hangingPunct="1"/>
            <a:r>
              <a:rPr kumimoji="0" lang="en-US" altLang="ja-JP" dirty="0" smtClean="0"/>
              <a:t>Fifth level</a:t>
            </a:r>
            <a:endParaRPr kumimoji="0" lang="en-US" dirty="0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858000" y="6369254"/>
            <a:ext cx="1981200" cy="36576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600">
                <a:solidFill>
                  <a:schemeClr val="tx2"/>
                </a:solidFill>
              </a:defRPr>
            </a:lvl1pPr>
          </a:lstStyle>
          <a:p>
            <a:r>
              <a:rPr kumimoji="1" lang="en-US" altLang="ja-JP" smtClean="0"/>
              <a:t>June 27, 2014</a:t>
            </a:r>
            <a:endParaRPr kumimoji="1" lang="ja-JP" alt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447800" y="6356350"/>
            <a:ext cx="5181600" cy="365760"/>
          </a:xfrm>
          <a:prstGeom prst="rect">
            <a:avLst/>
          </a:prstGeom>
        </p:spPr>
        <p:txBody>
          <a:bodyPr vert="horz"/>
          <a:lstStyle>
            <a:lvl1pPr algn="ctr" eaLnBrk="1" latinLnBrk="0" hangingPunct="1">
              <a:defRPr kumimoji="0" sz="1600" i="1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kumimoji="1" lang="en-US" altLang="ja-JP" dirty="0" smtClean="0"/>
              <a:t>footer</a:t>
            </a:r>
            <a:endParaRPr kumimoji="1" lang="ja-JP" altLang="en-US" dirty="0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603101" y="6353175"/>
            <a:ext cx="692299" cy="36576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2000">
                <a:solidFill>
                  <a:schemeClr val="accent2">
                    <a:lumMod val="75000"/>
                  </a:schemeClr>
                </a:solidFill>
              </a:defRPr>
            </a:lvl1pPr>
          </a:lstStyle>
          <a:p>
            <a:fld id="{6EC9C146-F02B-45CC-B161-63D4E02991F5}" type="slidenum">
              <a:rPr kumimoji="1" lang="ja-JP" altLang="en-US" smtClean="0"/>
              <a:pPr/>
              <a:t>‹#›</a:t>
            </a:fld>
            <a:endParaRPr kumimoji="1" lang="ja-JP" altLang="en-US" dirty="0"/>
          </a:p>
        </p:txBody>
      </p:sp>
      <p:sp>
        <p:nvSpPr>
          <p:cNvPr id="28" name="Straight Connector 27"/>
          <p:cNvSpPr>
            <a:spLocks noChangeShapeType="1"/>
          </p:cNvSpPr>
          <p:nvPr/>
        </p:nvSpPr>
        <p:spPr bwMode="auto">
          <a:xfrm>
            <a:off x="457200" y="6353175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Straight Connector 28"/>
          <p:cNvSpPr>
            <a:spLocks noChangeShapeType="1"/>
          </p:cNvSpPr>
          <p:nvPr/>
        </p:nvSpPr>
        <p:spPr bwMode="auto">
          <a:xfrm>
            <a:off x="457200" y="1143000"/>
            <a:ext cx="8382000" cy="0"/>
          </a:xfrm>
          <a:prstGeom prst="line">
            <a:avLst/>
          </a:prstGeom>
          <a:noFill/>
          <a:ln w="9525" cap="flat" cmpd="sng" algn="ctr">
            <a:solidFill>
              <a:schemeClr val="accent2"/>
            </a:solidFill>
            <a:prstDash val="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0" name="Isosceles Triangle 9"/>
          <p:cNvSpPr>
            <a:spLocks noChangeAspect="1"/>
          </p:cNvSpPr>
          <p:nvPr/>
        </p:nvSpPr>
        <p:spPr>
          <a:xfrm rot="5400000">
            <a:off x="308307" y="6435738"/>
            <a:ext cx="367117" cy="231435"/>
          </a:xfrm>
          <a:prstGeom prst="triangle">
            <a:avLst>
              <a:gd name="adj" fmla="val 50000"/>
            </a:avLst>
          </a:prstGeom>
          <a:solidFill>
            <a:schemeClr val="accent2"/>
          </a:solidFill>
          <a:ln w="2540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75946"/>
            <a:ext cx="2023490" cy="1067054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1" latinLnBrk="0" hangingPunct="1">
        <a:spcBef>
          <a:spcPct val="0"/>
        </a:spcBef>
        <a:buNone/>
        <a:defRPr kumimoji="1" sz="4000" i="1" kern="1200">
          <a:solidFill>
            <a:srgbClr val="FF0000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1"/>
        </a:buClr>
        <a:buSzPct val="76000"/>
        <a:buFont typeface="Wingdings 3"/>
        <a:buChar char=""/>
        <a:defRPr kumimoji="1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548640" indent="-274320" algn="l" rtl="0" eaLnBrk="1" latinLnBrk="0" hangingPunct="1">
        <a:spcBef>
          <a:spcPts val="500"/>
        </a:spcBef>
        <a:buClr>
          <a:schemeClr val="accent2"/>
        </a:buClr>
        <a:buSzPct val="76000"/>
        <a:buFont typeface="Wingdings 3"/>
        <a:buChar char=""/>
        <a:defRPr kumimoji="1" sz="2300" kern="1200">
          <a:solidFill>
            <a:schemeClr val="tx2"/>
          </a:solidFill>
          <a:latin typeface="+mn-lt"/>
          <a:ea typeface="+mn-ea"/>
          <a:cs typeface="+mn-cs"/>
        </a:defRPr>
      </a:lvl2pPr>
      <a:lvl3pPr marL="822960" indent="-228600" algn="l" rtl="0" eaLnBrk="1" latinLnBrk="0" hangingPunct="1">
        <a:spcBef>
          <a:spcPts val="500"/>
        </a:spcBef>
        <a:buClr>
          <a:schemeClr val="bg1">
            <a:shade val="50000"/>
          </a:schemeClr>
        </a:buClr>
        <a:buSzPct val="76000"/>
        <a:buFont typeface="Wingdings 3"/>
        <a:buChar char="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097280" indent="-228600" algn="l" rtl="0" eaLnBrk="1" latinLnBrk="0" hangingPunct="1">
        <a:spcBef>
          <a:spcPts val="400"/>
        </a:spcBef>
        <a:buClr>
          <a:schemeClr val="accent2">
            <a:shade val="75000"/>
          </a:schemeClr>
        </a:buClr>
        <a:buSzPct val="70000"/>
        <a:buFont typeface="Wingdings"/>
        <a:buChar char="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00"/>
        </a:spcBef>
        <a:buClr>
          <a:schemeClr val="accent2"/>
        </a:buClr>
        <a:buSzPct val="70000"/>
        <a:buFont typeface="Wingdings"/>
        <a:buChar char=""/>
        <a:defRPr kumimoji="1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45920" indent="-182880" algn="l" rtl="0" eaLnBrk="1" latinLnBrk="0" hangingPunct="1">
        <a:spcBef>
          <a:spcPts val="300"/>
        </a:spcBef>
        <a:buClr>
          <a:srgbClr val="9FB8CD">
            <a:shade val="75000"/>
          </a:srgbClr>
        </a:buClr>
        <a:buSzPct val="75000"/>
        <a:buFont typeface="Wingdings 3"/>
        <a:buChar char=""/>
        <a:defRPr kumimoji="1" lang="en-US" sz="1600" kern="1200" smtClean="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rgbClr val="727CA3">
            <a:shade val="75000"/>
          </a:srgb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7pPr>
      <a:lvl8pPr marL="2011680" indent="-182880" algn="l" rtl="0" eaLnBrk="1" latinLnBrk="0" hangingPunct="1">
        <a:spcBef>
          <a:spcPts val="300"/>
        </a:spcBef>
        <a:buClr>
          <a:prstClr val="white">
            <a:shade val="50000"/>
          </a:prstClr>
        </a:buClr>
        <a:buSzPct val="75000"/>
        <a:buFont typeface="Wingdings 3"/>
        <a:buChar char=""/>
        <a:defRPr kumimoji="1" lang="en-US" sz="1400" kern="1200" smtClean="0">
          <a:solidFill>
            <a:schemeClr val="tx1"/>
          </a:solidFill>
          <a:latin typeface="+mn-lt"/>
          <a:ea typeface="+mn-ea"/>
          <a:cs typeface="+mn-cs"/>
        </a:defRPr>
      </a:lvl8pPr>
      <a:lvl9pPr marL="2194560" indent="-182880" algn="l" rtl="0" eaLnBrk="1" latinLnBrk="0" hangingPunct="1">
        <a:spcBef>
          <a:spcPts val="300"/>
        </a:spcBef>
        <a:buClr>
          <a:srgbClr val="9FB8CD"/>
        </a:buClr>
        <a:buSzPct val="75000"/>
        <a:buFont typeface="Wingdings 3"/>
        <a:buChar char=""/>
        <a:defRPr kumimoji="1" lang="en-US" sz="1200" kern="120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7" Type="http://schemas.openxmlformats.org/officeDocument/2006/relationships/image" Target="../media/image24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7.png"/><Relationship Id="rId9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17.pn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1.png"/><Relationship Id="rId7" Type="http://schemas.openxmlformats.org/officeDocument/2006/relationships/image" Target="../media/image26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17th Japan Conference on Discrete and Computational Geometry and Graphs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</a:t>
            </a:fld>
            <a:endParaRPr kumimoji="1" lang="ja-JP" altLang="en-US"/>
          </a:p>
        </p:txBody>
      </p:sp>
      <p:sp>
        <p:nvSpPr>
          <p:cNvPr id="6" name="Title 1"/>
          <p:cNvSpPr>
            <a:spLocks noGrp="1"/>
          </p:cNvSpPr>
          <p:nvPr/>
        </p:nvSpPr>
        <p:spPr>
          <a:xfrm>
            <a:off x="457200" y="1219201"/>
            <a:ext cx="8229600" cy="510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Polynomial-Time Algorithm for</a:t>
            </a:r>
          </a:p>
          <a:p>
            <a:r>
              <a:rPr lang="en-US" altLang="ja-JP" sz="3900" b="1" dirty="0" smtClean="0">
                <a:solidFill>
                  <a:srgbClr val="FF000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Sliding Tokens on Trees</a:t>
            </a: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 smtClean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3900" b="1" dirty="0">
              <a:solidFill>
                <a:srgbClr val="FF000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lang="en-US" altLang="ja-JP" sz="2000" dirty="0" smtClean="0"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  <a:p>
            <a:endParaRPr kumimoji="1" lang="ja-JP" altLang="en-US" sz="2000" dirty="0"/>
          </a:p>
        </p:txBody>
      </p:sp>
      <p:sp>
        <p:nvSpPr>
          <p:cNvPr id="7" name="TextBox 6"/>
          <p:cNvSpPr txBox="1"/>
          <p:nvPr/>
        </p:nvSpPr>
        <p:spPr>
          <a:xfrm>
            <a:off x="3361764" y="6036549"/>
            <a:ext cx="242047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September 15, 2014</a:t>
            </a:r>
            <a:r>
              <a:rPr lang="en-US" altLang="ja-JP" sz="2000" b="1" dirty="0" smtClean="0">
                <a:solidFill>
                  <a:srgbClr val="0070C0"/>
                </a:solidFill>
                <a:latin typeface="Palatino Linotype" pitchFamily="18" charset="0"/>
                <a:ea typeface="Times New Roman Uni" pitchFamily="18" charset="-128"/>
                <a:cs typeface="Times New Roman Uni" pitchFamily="18" charset="-128"/>
              </a:rPr>
              <a:t> </a:t>
            </a:r>
            <a:endParaRPr kumimoji="1" lang="ja-JP" altLang="en-US" sz="2000" b="1" dirty="0">
              <a:solidFill>
                <a:srgbClr val="0070C0"/>
              </a:solidFill>
              <a:latin typeface="Palatino Linotype" pitchFamily="18" charset="0"/>
              <a:ea typeface="Times New Roman Uni" pitchFamily="18" charset="-128"/>
              <a:cs typeface="Times New Roman Uni" pitchFamily="18" charset="-128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91656" y="3350519"/>
            <a:ext cx="8376929" cy="2533840"/>
            <a:chOff x="537868" y="2985458"/>
            <a:chExt cx="8376929" cy="2533840"/>
          </a:xfrm>
        </p:grpSpPr>
        <p:sp>
          <p:nvSpPr>
            <p:cNvPr id="3" name="TextBox 2"/>
            <p:cNvSpPr txBox="1"/>
            <p:nvPr/>
          </p:nvSpPr>
          <p:spPr>
            <a:xfrm>
              <a:off x="600629" y="2994423"/>
              <a:ext cx="24545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Erik D.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186844" y="2985458"/>
              <a:ext cx="27703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Martin L.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6109363" y="2994423"/>
              <a:ext cx="2577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Eli Fox-Epstein</a:t>
              </a:r>
            </a:p>
            <a:p>
              <a:r>
                <a:rPr lang="en-US" dirty="0" smtClean="0"/>
                <a:t>Brown University, USA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96145" y="3893608"/>
              <a:ext cx="213404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Duc</a:t>
              </a:r>
              <a:r>
                <a:rPr lang="en-US" sz="2400" dirty="0" smtClean="0">
                  <a:solidFill>
                    <a:srgbClr val="FF0000"/>
                  </a:solidFill>
                </a:rPr>
                <a:t> A. Hoang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37868" y="4780634"/>
              <a:ext cx="22312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Ryuhei</a:t>
              </a:r>
              <a:r>
                <a:rPr lang="en-US" sz="2400" dirty="0" smtClean="0"/>
                <a:t> Uehara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109363" y="4780634"/>
              <a:ext cx="2415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Takeshi Yamada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00290" y="4780634"/>
              <a:ext cx="17672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Yota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Otachi</a:t>
              </a:r>
              <a:endParaRPr lang="en-US" sz="2400" dirty="0" smtClean="0"/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114543" y="3893608"/>
              <a:ext cx="28002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Hirotaka</a:t>
              </a:r>
              <a:r>
                <a:rPr lang="en-US" sz="2400" dirty="0" smtClean="0"/>
                <a:t> Ono</a:t>
              </a:r>
            </a:p>
            <a:p>
              <a:r>
                <a:rPr lang="en-US" dirty="0" smtClean="0"/>
                <a:t>Kyushu University, Japan</a:t>
              </a:r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186844" y="3893608"/>
              <a:ext cx="277268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Takehiro</a:t>
              </a:r>
              <a:r>
                <a:rPr lang="en-US" sz="2400" dirty="0" smtClean="0"/>
                <a:t> Ito</a:t>
              </a:r>
            </a:p>
            <a:p>
              <a:r>
                <a:rPr lang="en-US" dirty="0" smtClean="0"/>
                <a:t>Tohoku University, Japan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261115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4"/>
          <p:cNvPicPr>
            <a:picLocks noGrp="1" noChangeAspect="1"/>
          </p:cNvPicPr>
          <p:nvPr>
            <p:ph sz="quarter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0" y="3302691"/>
            <a:ext cx="4419600" cy="3358085"/>
          </a:xfrm>
        </p:spPr>
      </p:pic>
      <p:pic>
        <p:nvPicPr>
          <p:cNvPr id="26" name="Content Placeholder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8321"/>
          <a:stretch/>
        </p:blipFill>
        <p:spPr>
          <a:xfrm>
            <a:off x="4558555" y="3302691"/>
            <a:ext cx="4607858" cy="335808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Polynomial time algorithm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10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228600" y="1219200"/>
                <a:ext cx="8758516" cy="1938992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b="1" dirty="0" smtClean="0"/>
                  <a:t>Step 1</a:t>
                </a:r>
                <a:r>
                  <a:rPr lang="en-US" sz="2400" dirty="0" smtClean="0"/>
                  <a:t>: Find all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-rigid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-rigid tokens. If the two sets are different, return NO. Otherwise go to </a:t>
                </a:r>
                <a:r>
                  <a:rPr lang="en-US" sz="2400" b="1" dirty="0" smtClean="0"/>
                  <a:t>Step 2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b="1" dirty="0" smtClean="0"/>
                  <a:t>Step 2</a:t>
                </a:r>
                <a:r>
                  <a:rPr lang="en-US" sz="2400" dirty="0" smtClean="0"/>
                  <a:t>: Delete all rigid tokens and their neighbors. Compare the number of tokens in each component of the obtained forest. If they are the same, return YES. Otherwise, return NO.</a:t>
                </a:r>
                <a:endParaRPr lang="en-US" sz="2400" dirty="0"/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8600" y="1219200"/>
                <a:ext cx="8758516" cy="1938992"/>
              </a:xfrm>
              <a:prstGeom prst="rect">
                <a:avLst/>
              </a:prstGeom>
              <a:blipFill rotWithShape="1">
                <a:blip r:embed="rId3"/>
                <a:stretch>
                  <a:fillRect l="-830" t="-1223" r="-1038" b="-4587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Oval 7"/>
          <p:cNvSpPr/>
          <p:nvPr/>
        </p:nvSpPr>
        <p:spPr>
          <a:xfrm>
            <a:off x="5927884" y="522113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2290486" y="524722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1147484" y="522033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497542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40342" y="5221138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1734672" y="3302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2169462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259542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14556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828364" y="524803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Oval 26"/>
          <p:cNvSpPr/>
          <p:nvPr/>
        </p:nvSpPr>
        <p:spPr>
          <a:xfrm>
            <a:off x="6929721" y="522113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Oval 27"/>
          <p:cNvSpPr/>
          <p:nvPr/>
        </p:nvSpPr>
        <p:spPr>
          <a:xfrm>
            <a:off x="4101355" y="61722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/>
          <p:cNvSpPr/>
          <p:nvPr/>
        </p:nvSpPr>
        <p:spPr>
          <a:xfrm>
            <a:off x="5056097" y="428880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Oval 29"/>
          <p:cNvSpPr/>
          <p:nvPr/>
        </p:nvSpPr>
        <p:spPr>
          <a:xfrm>
            <a:off x="4598897" y="5221138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/>
          <p:cNvSpPr/>
          <p:nvPr/>
        </p:nvSpPr>
        <p:spPr>
          <a:xfrm>
            <a:off x="6293227" y="3302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/>
          <p:cNvSpPr/>
          <p:nvPr/>
        </p:nvSpPr>
        <p:spPr>
          <a:xfrm>
            <a:off x="6862484" y="5207691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Oval 32"/>
          <p:cNvSpPr/>
          <p:nvPr/>
        </p:nvSpPr>
        <p:spPr>
          <a:xfrm>
            <a:off x="5818097" y="523378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Oval 33"/>
          <p:cNvSpPr/>
          <p:nvPr/>
        </p:nvSpPr>
        <p:spPr>
          <a:xfrm>
            <a:off x="8077200" y="4292488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8709213" y="529205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/>
          <p:cNvSpPr/>
          <p:nvPr/>
        </p:nvSpPr>
        <p:spPr>
          <a:xfrm>
            <a:off x="8709213" y="616323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/>
          <p:cNvGrpSpPr/>
          <p:nvPr/>
        </p:nvGrpSpPr>
        <p:grpSpPr>
          <a:xfrm>
            <a:off x="3269336" y="3240831"/>
            <a:ext cx="2445664" cy="944956"/>
            <a:chOff x="3269336" y="3276600"/>
            <a:chExt cx="2445664" cy="944956"/>
          </a:xfrm>
        </p:grpSpPr>
        <p:grpSp>
          <p:nvGrpSpPr>
            <p:cNvPr id="47" name="Group 46"/>
            <p:cNvGrpSpPr/>
            <p:nvPr/>
          </p:nvGrpSpPr>
          <p:grpSpPr>
            <a:xfrm>
              <a:off x="3269336" y="3302691"/>
              <a:ext cx="2266978" cy="479577"/>
              <a:chOff x="574873" y="1683166"/>
              <a:chExt cx="2266978" cy="479577"/>
            </a:xfrm>
          </p:grpSpPr>
          <p:grpSp>
            <p:nvGrpSpPr>
              <p:cNvPr id="48" name="Group 47"/>
              <p:cNvGrpSpPr/>
              <p:nvPr/>
            </p:nvGrpSpPr>
            <p:grpSpPr>
              <a:xfrm>
                <a:off x="574873" y="1683166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2" name="TextBox 51"/>
                    <p:cNvSpPr txBox="1"/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3" name="TextBox 12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373820" cy="461665"/>
                    </a:xfrm>
                    <a:prstGeom prst="rect">
                      <a:avLst/>
                    </a:prstGeom>
                    <a:blipFill rotWithShape="1">
                      <a:blip r:embed="rId5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3" name="Oval 52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rgbClr val="FF0000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9" name="Group 48"/>
              <p:cNvGrpSpPr/>
              <p:nvPr/>
            </p:nvGrpSpPr>
            <p:grpSpPr>
              <a:xfrm>
                <a:off x="1857391" y="1701078"/>
                <a:ext cx="984460" cy="461665"/>
                <a:chOff x="685800" y="2667000"/>
                <a:chExt cx="984460" cy="461665"/>
              </a:xfrm>
            </p:grpSpPr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50" name="TextBox 49"/>
                    <p:cNvSpPr txBox="1"/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Group"/>
                          </m:oMathParaPr>
                          <m:oMath xmlns:m="http://schemas.openxmlformats.org/officeDocument/2006/math">
                            <m:r>
                              <a:rPr lang="en-US" sz="2400" b="1" i="0" smtClean="0">
                                <a:latin typeface="Cambria Math"/>
                              </a:rPr>
                              <m:t>𝐈</m:t>
                            </m:r>
                            <m:r>
                              <a:rPr lang="en-US" sz="2400" b="1" i="0" smtClean="0">
                                <a:latin typeface="Cambria Math"/>
                              </a:rPr>
                              <m:t>′</m:t>
                            </m:r>
                          </m:oMath>
                        </m:oMathPara>
                      </a14:m>
                      <a:endParaRPr lang="en-US" sz="2400" b="1" dirty="0"/>
                    </a:p>
                  </p:txBody>
                </p:sp>
              </mc:Choice>
              <mc:Fallback xmlns="">
                <p:sp>
                  <p:nvSpPr>
                    <p:cNvPr id="17" name="TextBox 16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685800" y="2667000"/>
                      <a:ext cx="453970" cy="461665"/>
                    </a:xfrm>
                    <a:prstGeom prst="rect">
                      <a:avLst/>
                    </a:prstGeom>
                    <a:blipFill rotWithShape="1">
                      <a:blip r:embed="rId6"/>
                      <a:stretch>
                        <a:fillRect/>
                      </a:stretch>
                    </a:blipFill>
                  </p:spPr>
                  <p:txBody>
                    <a:bodyPr/>
                    <a:lstStyle/>
                    <a:p>
                      <a:r>
                        <a:rPr lang="en-US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51" name="Oval 50"/>
                <p:cNvSpPr/>
                <p:nvPr/>
              </p:nvSpPr>
              <p:spPr>
                <a:xfrm>
                  <a:off x="1213060" y="2671465"/>
                  <a:ext cx="457200" cy="457200"/>
                </a:xfrm>
                <a:prstGeom prst="ellipse">
                  <a:avLst/>
                </a:prstGeom>
                <a:solidFill>
                  <a:schemeClr val="tx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TextBox 53"/>
                <p:cNvSpPr txBox="1"/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 = 5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54" name="TextBox 53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728177" y="3759891"/>
                  <a:ext cx="1741439" cy="461665"/>
                </a:xfrm>
                <a:prstGeom prst="rect">
                  <a:avLst/>
                </a:prstGeom>
                <a:blipFill rotWithShape="1">
                  <a:blip r:embed="rId7"/>
                  <a:stretch>
                    <a:fillRect t="-10526" r="-4561" b="-2894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ounded Rectangle 54"/>
            <p:cNvSpPr/>
            <p:nvPr/>
          </p:nvSpPr>
          <p:spPr>
            <a:xfrm>
              <a:off x="3269336" y="3276600"/>
              <a:ext cx="2445664" cy="944956"/>
            </a:xfrm>
            <a:prstGeom prst="roundRect">
              <a:avLst/>
            </a:prstGeom>
            <a:noFill/>
            <a:ln w="3175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6" name="TextBox 55"/>
          <p:cNvSpPr txBox="1"/>
          <p:nvPr/>
        </p:nvSpPr>
        <p:spPr>
          <a:xfrm>
            <a:off x="1393072" y="6093767"/>
            <a:ext cx="6832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</a:t>
            </a:r>
            <a:endParaRPr lang="en-US" sz="2400" i="1" dirty="0">
              <a:solidFill>
                <a:srgbClr val="FF00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6657067" y="6045006"/>
            <a:ext cx="7489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</a:t>
            </a:r>
            <a:endParaRPr lang="en-US" sz="24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631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Open problems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11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eneral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16666" y="2665560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perfect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4215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chordal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047712" y="5691335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interval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10100" y="3506154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distance-hereditary (D.H)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Ptolemaic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block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879481" y="2013668"/>
            <a:ext cx="1320646" cy="6518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245120" y="3127225"/>
            <a:ext cx="2634361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879481" y="3127225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81586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 flipH="1">
            <a:off x="3753405" y="3127225"/>
            <a:ext cx="1126076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683061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02170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rivial perfect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roper interval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802441" y="4367109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 D.H.</a:t>
            </a:r>
            <a:endParaRPr lang="en-US" sz="2400" dirty="0"/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6554515" y="3967819"/>
            <a:ext cx="282825" cy="3992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28" idx="1"/>
          </p:cNvCxnSpPr>
          <p:nvPr/>
        </p:nvCxnSpPr>
        <p:spPr>
          <a:xfrm>
            <a:off x="3753405" y="3953390"/>
            <a:ext cx="2049036" cy="6445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245120" y="3953390"/>
            <a:ext cx="1849387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804321" cy="1882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  <a:endCxn id="8" idx="0"/>
          </p:cNvCxnSpPr>
          <p:nvPr/>
        </p:nvCxnSpPr>
        <p:spPr>
          <a:xfrm>
            <a:off x="6837340" y="4828774"/>
            <a:ext cx="1561590" cy="8625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34907" y="2665560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2068741" cy="6518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PSPACE-complete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olynomial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is a subclass of A</a:t>
              </a:r>
              <a:endParaRPr lang="en-US" dirty="0"/>
            </a:p>
          </p:txBody>
        </p:sp>
      </p:grpSp>
      <p:cxnSp>
        <p:nvCxnSpPr>
          <p:cNvPr id="74" name="Straight Arrow Connector 73"/>
          <p:cNvCxnSpPr/>
          <p:nvPr/>
        </p:nvCxnSpPr>
        <p:spPr>
          <a:xfrm>
            <a:off x="8531105" y="3127226"/>
            <a:ext cx="39747" cy="25641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8918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12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304800" y="1752600"/>
            <a:ext cx="89916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5400" i="1" dirty="0" smtClean="0">
                <a:solidFill>
                  <a:srgbClr val="FF0000"/>
                </a:solidFill>
              </a:rPr>
              <a:t>Thank you for your attention!</a:t>
            </a:r>
            <a:endParaRPr kumimoji="1" lang="ja-JP" altLang="en-US" sz="5400" i="1" dirty="0">
              <a:solidFill>
                <a:srgbClr val="FF0000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6629400" cy="609600"/>
          </a:xfrm>
        </p:spPr>
        <p:txBody>
          <a:bodyPr>
            <a:normAutofit fontScale="90000"/>
          </a:bodyPr>
          <a:lstStyle/>
          <a:p>
            <a:r>
              <a:rPr lang="en-US" sz="3000" dirty="0"/>
              <a:t>The 17th Japan Conference on Discrete and Computational Geometry and Graphs</a:t>
            </a:r>
          </a:p>
        </p:txBody>
      </p:sp>
      <p:grpSp>
        <p:nvGrpSpPr>
          <p:cNvPr id="18" name="Group 17"/>
          <p:cNvGrpSpPr/>
          <p:nvPr/>
        </p:nvGrpSpPr>
        <p:grpSpPr>
          <a:xfrm>
            <a:off x="592258" y="3222630"/>
            <a:ext cx="8376929" cy="2533840"/>
            <a:chOff x="537868" y="2985458"/>
            <a:chExt cx="8376929" cy="2533840"/>
          </a:xfrm>
        </p:grpSpPr>
        <p:sp>
          <p:nvSpPr>
            <p:cNvPr id="19" name="TextBox 18"/>
            <p:cNvSpPr txBox="1"/>
            <p:nvPr/>
          </p:nvSpPr>
          <p:spPr>
            <a:xfrm>
              <a:off x="600629" y="2994423"/>
              <a:ext cx="2454518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Erik D.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3186844" y="2985458"/>
              <a:ext cx="2770310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Martin L. </a:t>
              </a:r>
              <a:r>
                <a:rPr lang="en-US" sz="2400" dirty="0" err="1" smtClean="0"/>
                <a:t>Demaine</a:t>
              </a:r>
              <a:endParaRPr lang="en-US" sz="2400" dirty="0" smtClean="0"/>
            </a:p>
            <a:p>
              <a:r>
                <a:rPr lang="en-US" dirty="0" smtClean="0"/>
                <a:t>MIT, USA</a:t>
              </a:r>
              <a:endParaRPr lang="en-US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6109363" y="2994423"/>
              <a:ext cx="2577437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smtClean="0"/>
                <a:t>Eli Fox-Epstein</a:t>
              </a:r>
            </a:p>
            <a:p>
              <a:r>
                <a:rPr lang="en-US" dirty="0" smtClean="0"/>
                <a:t>Brown University, USA</a:t>
              </a:r>
              <a:endParaRPr lang="en-US" dirty="0"/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596145" y="3893608"/>
              <a:ext cx="2134046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>
                  <a:solidFill>
                    <a:srgbClr val="FF0000"/>
                  </a:solidFill>
                </a:rPr>
                <a:t>Duc</a:t>
              </a:r>
              <a:r>
                <a:rPr lang="en-US" sz="2400" dirty="0" smtClean="0">
                  <a:solidFill>
                    <a:srgbClr val="FF0000"/>
                  </a:solidFill>
                </a:rPr>
                <a:t> A. Hoang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37868" y="4780634"/>
              <a:ext cx="223125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Ryuhei</a:t>
              </a:r>
              <a:r>
                <a:rPr lang="en-US" sz="2400" dirty="0" smtClean="0"/>
                <a:t> Uehara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24" name="TextBox 23"/>
            <p:cNvSpPr txBox="1"/>
            <p:nvPr/>
          </p:nvSpPr>
          <p:spPr>
            <a:xfrm>
              <a:off x="6109363" y="4780634"/>
              <a:ext cx="2415291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smtClean="0"/>
                <a:t>Takeshi Yamada</a:t>
              </a:r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25" name="TextBox 24"/>
            <p:cNvSpPr txBox="1"/>
            <p:nvPr/>
          </p:nvSpPr>
          <p:spPr>
            <a:xfrm>
              <a:off x="3200290" y="4780634"/>
              <a:ext cx="1767215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Yota</a:t>
              </a:r>
              <a:r>
                <a:rPr lang="en-US" sz="2400" dirty="0" smtClean="0"/>
                <a:t> </a:t>
              </a:r>
              <a:r>
                <a:rPr lang="en-US" sz="2400" dirty="0" err="1" smtClean="0"/>
                <a:t>Otachi</a:t>
              </a:r>
              <a:endParaRPr lang="en-US" sz="2400" dirty="0" smtClean="0"/>
            </a:p>
            <a:p>
              <a:r>
                <a:rPr lang="en-US" dirty="0" smtClean="0"/>
                <a:t>JAIST, Japan</a:t>
              </a:r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4543" y="3893608"/>
              <a:ext cx="2800254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Hirotaka</a:t>
              </a:r>
              <a:r>
                <a:rPr lang="en-US" sz="2400" dirty="0" smtClean="0"/>
                <a:t> Ono</a:t>
              </a:r>
            </a:p>
            <a:p>
              <a:r>
                <a:rPr lang="en-US" dirty="0" smtClean="0"/>
                <a:t>Kyushu University, Japan</a:t>
              </a:r>
              <a:endParaRPr lang="en-US" dirty="0"/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186844" y="3893608"/>
              <a:ext cx="2772682" cy="73866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 err="1" smtClean="0"/>
                <a:t>Takehiro</a:t>
              </a:r>
              <a:r>
                <a:rPr lang="en-US" sz="2400" dirty="0" smtClean="0"/>
                <a:t> Ito</a:t>
              </a:r>
            </a:p>
            <a:p>
              <a:r>
                <a:rPr lang="en-US" dirty="0" smtClean="0"/>
                <a:t>Tohoku University, Japan</a:t>
              </a:r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315046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Independent set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2</a:t>
            </a:fld>
            <a:endParaRPr kumimoji="1" lang="ja-JP" altLang="en-US"/>
          </a:p>
        </p:txBody>
      </p:sp>
      <p:grpSp>
        <p:nvGrpSpPr>
          <p:cNvPr id="5" name="Group 4"/>
          <p:cNvGrpSpPr/>
          <p:nvPr/>
        </p:nvGrpSpPr>
        <p:grpSpPr>
          <a:xfrm>
            <a:off x="2438400" y="3839133"/>
            <a:ext cx="6098117" cy="2340161"/>
            <a:chOff x="2228390" y="3291892"/>
            <a:chExt cx="6799494" cy="2277227"/>
          </a:xfrm>
        </p:grpSpPr>
        <p:pic>
          <p:nvPicPr>
            <p:cNvPr id="6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7" name="Oval 6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Oval 7"/>
            <p:cNvSpPr/>
            <p:nvPr/>
          </p:nvSpPr>
          <p:spPr>
            <a:xfrm>
              <a:off x="8650266" y="5159900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5796885" y="4386932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438400" y="2037476"/>
            <a:ext cx="5923656" cy="1995385"/>
            <a:chOff x="2228390" y="3291892"/>
            <a:chExt cx="6811256" cy="2277227"/>
          </a:xfrm>
        </p:grpSpPr>
        <p:pic>
          <p:nvPicPr>
            <p:cNvPr id="12" name="Content Placeholder 4"/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26454"/>
            <a:stretch/>
          </p:blipFill>
          <p:spPr>
            <a:xfrm>
              <a:off x="2228390" y="3291892"/>
              <a:ext cx="6797132" cy="2277226"/>
            </a:xfrm>
            <a:prstGeom prst="rect">
              <a:avLst/>
            </a:prstGeom>
          </p:spPr>
        </p:pic>
        <p:sp>
          <p:nvSpPr>
            <p:cNvPr id="13" name="Oval 12"/>
            <p:cNvSpPr/>
            <p:nvPr/>
          </p:nvSpPr>
          <p:spPr>
            <a:xfrm>
              <a:off x="3738863" y="5159901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8662028" y="515478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5186401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6629400" y="5182635"/>
              <a:ext cx="377618" cy="386484"/>
            </a:xfrm>
            <a:prstGeom prst="ellips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/>
              <p:cNvSpPr txBox="1"/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Let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</a:rPr>
                      <m:t>=(</m:t>
                    </m:r>
                    <m:r>
                      <a:rPr lang="en-US" sz="2400" b="0" i="1" smtClean="0">
                        <a:latin typeface="Cambria Math"/>
                      </a:rPr>
                      <m:t>𝑉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0" i="1" smtClean="0">
                        <a:latin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be a graph with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𝑛</m:t>
                    </m:r>
                  </m:oMath>
                </a14:m>
                <a:r>
                  <a:rPr lang="en-US" sz="2400" dirty="0" smtClean="0"/>
                  <a:t> vertices,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𝑚</m:t>
                    </m:r>
                  </m:oMath>
                </a14:m>
                <a:r>
                  <a:rPr lang="en-US" sz="2400" dirty="0" smtClean="0"/>
                  <a:t> edges. </a:t>
                </a:r>
              </a:p>
              <a:p>
                <a:r>
                  <a:rPr lang="en-US" sz="2400" dirty="0" smtClean="0"/>
                  <a:t>A set of vertices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b="1" dirty="0" smtClean="0"/>
                  <a:t> </a:t>
                </a:r>
                <a:r>
                  <a:rPr lang="en-US" sz="2400" dirty="0" smtClean="0"/>
                  <a:t>is </a:t>
                </a:r>
                <a:r>
                  <a:rPr lang="en-US" sz="2400" i="1" dirty="0" smtClean="0"/>
                  <a:t>independent</a:t>
                </a:r>
                <a:r>
                  <a:rPr lang="en-US" sz="2400" dirty="0" smtClean="0"/>
                  <a:t> if for any two vertices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  <m:r>
                      <a:rPr lang="en-US" sz="2400" b="0" i="1" smtClean="0">
                        <a:latin typeface="Cambria Math"/>
                      </a:rPr>
                      <m:t>, </m:t>
                    </m:r>
                    <m:r>
                      <a:rPr lang="en-US" sz="2400" b="0" i="1" smtClean="0">
                        <a:latin typeface="Cambria Math"/>
                      </a:rPr>
                      <m:t>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∈</m:t>
                    </m:r>
                    <m:r>
                      <a:rPr lang="en-US" sz="2400" b="1" i="0" smtClean="0">
                        <a:latin typeface="Cambria Math"/>
                        <a:ea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,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𝑢𝑣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∉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𝐸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𝐺</m:t>
                    </m:r>
                    <m:r>
                      <a:rPr lang="en-US" sz="2400" b="0" i="1" smtClean="0">
                        <a:latin typeface="Cambria Math"/>
                        <a:ea typeface="Cambria Math"/>
                      </a:rPr>
                      <m:t>)</m:t>
                    </m:r>
                  </m:oMath>
                </a14:m>
                <a:r>
                  <a:rPr lang="en-US" sz="2400" b="1" dirty="0" smtClean="0"/>
                  <a:t>.</a:t>
                </a:r>
              </a:p>
            </p:txBody>
          </p:sp>
        </mc:Choice>
        <mc:Fallback xmlns="">
          <p:sp>
            <p:nvSpPr>
              <p:cNvPr id="17" name="TextBox 1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392" y="1187823"/>
                <a:ext cx="8541510" cy="1200329"/>
              </a:xfrm>
              <a:prstGeom prst="rect">
                <a:avLst/>
              </a:prstGeom>
              <a:blipFill rotWithShape="1">
                <a:blip r:embed="rId3"/>
                <a:stretch>
                  <a:fillRect l="-1142" t="-4061" r="-1142" b="-106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TextBox 17"/>
          <p:cNvSpPr txBox="1"/>
          <p:nvPr/>
        </p:nvSpPr>
        <p:spPr>
          <a:xfrm>
            <a:off x="667691" y="2920569"/>
            <a:ext cx="28664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An independent set</a:t>
            </a:r>
            <a:endParaRPr lang="en-US" sz="2400" dirty="0"/>
          </a:p>
        </p:txBody>
      </p:sp>
      <p:sp>
        <p:nvSpPr>
          <p:cNvPr id="19" name="TextBox 18"/>
          <p:cNvSpPr txBox="1"/>
          <p:nvPr/>
        </p:nvSpPr>
        <p:spPr>
          <a:xfrm>
            <a:off x="408806" y="4906843"/>
            <a:ext cx="33842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Not an independent set</a:t>
            </a:r>
            <a:endParaRPr lang="en-US" sz="2400" dirty="0"/>
          </a:p>
        </p:txBody>
      </p:sp>
      <p:sp>
        <p:nvSpPr>
          <p:cNvPr id="20" name="Oval 19"/>
          <p:cNvSpPr/>
          <p:nvPr/>
        </p:nvSpPr>
        <p:spPr>
          <a:xfrm>
            <a:off x="5638800" y="4185261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51072" y="2264298"/>
            <a:ext cx="328409" cy="338651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 rot="2596068">
            <a:off x="4897231" y="3898134"/>
            <a:ext cx="1636093" cy="2514470"/>
          </a:xfrm>
          <a:prstGeom prst="ellipse">
            <a:avLst/>
          </a:prstGeom>
          <a:noFill/>
          <a:ln w="317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714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Independent set reconfiguration problem (</a:t>
            </a:r>
            <a:r>
              <a:rPr lang="en-US" i="0" dirty="0" smtClean="0"/>
              <a:t>ISR</a:t>
            </a:r>
            <a:r>
              <a:rPr lang="en-US" sz="3300" i="0" dirty="0" smtClean="0"/>
              <a:t>ECONF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3</a:t>
            </a:fld>
            <a:endParaRPr kumimoji="1" lang="ja-JP" altLang="en-US"/>
          </a:p>
        </p:txBody>
      </p:sp>
      <p:grpSp>
        <p:nvGrpSpPr>
          <p:cNvPr id="10" name="Group 9"/>
          <p:cNvGrpSpPr/>
          <p:nvPr/>
        </p:nvGrpSpPr>
        <p:grpSpPr>
          <a:xfrm>
            <a:off x="582706" y="1242912"/>
            <a:ext cx="8382000" cy="3939540"/>
            <a:chOff x="470645" y="1219198"/>
            <a:chExt cx="8382000" cy="393954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" name="TextBox 4"/>
                <p:cNvSpPr txBox="1"/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Two independent sets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0" i="1" smtClean="0">
                          <a:latin typeface="Cambria Math"/>
                        </a:rPr>
                        <m:t>, 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with </a:t>
                  </a:r>
                  <a14:m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a14:m>
                  <a:r>
                    <a:rPr lang="en-US" sz="2400" dirty="0" smtClean="0"/>
                    <a:t>. A token (coin) is placed at each vertex of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.</a:t>
                  </a:r>
                </a:p>
                <a:p>
                  <a:pPr marL="285750" indent="-285750">
                    <a:buFont typeface="Wingdings" panose="05000000000000000000" pitchFamily="2" charset="2"/>
                    <a:buChar char="Ø"/>
                  </a:pPr>
                  <a:r>
                    <a:rPr lang="en-US" sz="2400" dirty="0" smtClean="0"/>
                    <a:t>Reconfiguration rules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Sliding (TS)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</a:t>
                  </a:r>
                  <a:r>
                    <a:rPr lang="en-US" sz="2000" dirty="0"/>
                    <a:t>can be moved to </a:t>
                  </a:r>
                  <a:r>
                    <a:rPr lang="en-US" sz="2000" dirty="0" smtClean="0"/>
                    <a:t>one of its neighbors.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Jumping (TJ)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 token can jump from one vertex to another vertex.</a:t>
                  </a:r>
                </a:p>
                <a:p>
                  <a:pPr marL="800100" lvl="1" indent="-342900">
                    <a:buFont typeface="Courier New" panose="02070309020205020404" pitchFamily="49" charset="0"/>
                    <a:buChar char="o"/>
                  </a:pPr>
                  <a:r>
                    <a:rPr lang="en-US" sz="2200" dirty="0" smtClean="0"/>
                    <a:t>Token Addition and Removal (TAR)</a:t>
                  </a:r>
                </a:p>
                <a:p>
                  <a:pPr marL="1257300" lvl="2" indent="-342900">
                    <a:buFont typeface="Arial" panose="020B0604020202020204" pitchFamily="34" charset="0"/>
                    <a:buChar char="•"/>
                  </a:pPr>
                  <a:r>
                    <a:rPr lang="en-US" sz="2000" dirty="0" smtClean="0"/>
                    <a:t>Add or remove some tokens, but there is always at least </a:t>
                  </a:r>
                  <a14:m>
                    <m:oMath xmlns:m="http://schemas.openxmlformats.org/officeDocument/2006/math">
                      <m:r>
                        <a:rPr lang="en-US" sz="2000" b="0" i="1" smtClean="0">
                          <a:latin typeface="Cambria Math"/>
                        </a:rPr>
                        <m:t>𝑡</m:t>
                      </m:r>
                    </m:oMath>
                  </a14:m>
                  <a:r>
                    <a:rPr lang="en-US" sz="2000" dirty="0" smtClean="0"/>
                    <a:t> tokens.</a:t>
                  </a:r>
                </a:p>
              </p:txBody>
            </p:sp>
          </mc:Choice>
          <mc:Fallback xmlns="">
            <p:sp>
              <p:nvSpPr>
                <p:cNvPr id="5" name="TextBox 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70645" y="1650085"/>
                  <a:ext cx="8382000" cy="3508653"/>
                </a:xfrm>
                <a:prstGeom prst="rect">
                  <a:avLst/>
                </a:prstGeom>
                <a:blipFill rotWithShape="1">
                  <a:blip r:embed="rId2"/>
                  <a:stretch>
                    <a:fillRect l="-1018" t="-1391" b="-522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" name="TextBox 5"/>
            <p:cNvSpPr txBox="1"/>
            <p:nvPr/>
          </p:nvSpPr>
          <p:spPr>
            <a:xfrm>
              <a:off x="555811" y="1219198"/>
              <a:ext cx="1104790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GIVEN</a:t>
              </a:r>
              <a:endParaRPr lang="en-US" sz="2200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569256" y="5105400"/>
            <a:ext cx="8283389" cy="1261884"/>
            <a:chOff x="542361" y="4060924"/>
            <a:chExt cx="8283389" cy="1261884"/>
          </a:xfrm>
        </p:grpSpPr>
        <p:sp>
          <p:nvSpPr>
            <p:cNvPr id="7" name="TextBox 6"/>
            <p:cNvSpPr txBox="1"/>
            <p:nvPr/>
          </p:nvSpPr>
          <p:spPr>
            <a:xfrm>
              <a:off x="555811" y="4060924"/>
              <a:ext cx="1550424" cy="430887"/>
            </a:xfrm>
            <a:prstGeom prst="rect">
              <a:avLst/>
            </a:prstGeom>
            <a:noFill/>
            <a:ln w="44450">
              <a:solidFill>
                <a:srgbClr val="FF0000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en-US" sz="2200" dirty="0" smtClean="0"/>
                <a:t>PROBLEM</a:t>
              </a:r>
              <a:endParaRPr lang="en-US" sz="2200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TextBox 7"/>
                <p:cNvSpPr txBox="1"/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400" dirty="0" smtClean="0"/>
                    <a:t>Can we reconfigure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</m:oMath>
                  </a14:m>
                  <a:r>
                    <a:rPr lang="en-US" sz="2400" dirty="0" smtClean="0"/>
                    <a:t> to </a:t>
                  </a:r>
                  <a14:m>
                    <m:oMath xmlns:m="http://schemas.openxmlformats.org/officeDocument/2006/math"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</m:oMath>
                  </a14:m>
                  <a:r>
                    <a:rPr lang="en-US" sz="2400" dirty="0" smtClean="0"/>
                    <a:t> using one of the given rules such that all intermediate sets of tokens are independent?</a:t>
                  </a:r>
                  <a:endParaRPr lang="en-US" sz="2400" dirty="0"/>
                </a:p>
              </p:txBody>
            </p:sp>
          </mc:Choice>
          <mc:Fallback xmlns="">
            <p:sp>
              <p:nvSpPr>
                <p:cNvPr id="8" name="TextBox 7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42361" y="4491811"/>
                  <a:ext cx="8283389" cy="830997"/>
                </a:xfrm>
                <a:prstGeom prst="rect">
                  <a:avLst/>
                </a:prstGeom>
                <a:blipFill rotWithShape="1">
                  <a:blip r:embed="rId3"/>
                  <a:stretch>
                    <a:fillRect l="-1104" t="-5839" r="-294" b="-1532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924375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 smtClean="0"/>
              <a:t>ISR</a:t>
            </a:r>
            <a:r>
              <a:rPr lang="en-US" sz="3200" i="0" dirty="0" smtClean="0"/>
              <a:t>ECONF</a:t>
            </a:r>
            <a:r>
              <a:rPr lang="en-US" dirty="0" smtClean="0"/>
              <a:t> under </a:t>
            </a:r>
            <a:r>
              <a:rPr lang="en-US" i="0" dirty="0" smtClean="0"/>
              <a:t>TS</a:t>
            </a:r>
            <a:r>
              <a:rPr lang="en-US" dirty="0" smtClean="0"/>
              <a:t> rule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165" y="1452265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4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1158726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526" r="-577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02859" y="36620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7655859" y="2747665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55459" y="3688959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37494" y="4652665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41459" y="3688959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17459" y="2752147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2" name="TextBox 21"/>
          <p:cNvSpPr txBox="1"/>
          <p:nvPr/>
        </p:nvSpPr>
        <p:spPr>
          <a:xfrm>
            <a:off x="939473" y="2747682"/>
            <a:ext cx="1774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YES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/>
              <p:cNvSpPr txBox="1"/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3" name="TextBox 2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9301" y="5019764"/>
                <a:ext cx="7837372" cy="830997"/>
              </a:xfrm>
              <a:prstGeom prst="rect">
                <a:avLst/>
              </a:prstGeom>
              <a:blipFill rotWithShape="1">
                <a:blip r:embed="rId9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6200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9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-4.44444E-6 L -0.08333 0.13264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6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948 -0.13727 L -0.17118 -0.27825 L -0.35834 -0.13334 L -0.44167 -0.00186 " pathEditMode="relative" rAng="0" ptsTypes="AAAA">
                                      <p:cBhvr>
                                        <p:cTn id="6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66" y="-2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-0.13334 L -0.10781 -0.27778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1" y="-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2" grpId="0"/>
      <p:bldP spid="19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506" y="1447800"/>
            <a:ext cx="8229600" cy="3662885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5</a:t>
            </a:fld>
            <a:endParaRPr kumimoji="1" lang="ja-JP" alt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Let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i="1">
                        <a:latin typeface="Cambria Math"/>
                      </a:rPr>
                      <m:t>, </m:t>
                    </m:r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4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6329233" cy="461665"/>
              </a:xfrm>
              <a:prstGeom prst="rect">
                <a:avLst/>
              </a:prstGeom>
              <a:blipFill rotWithShape="1">
                <a:blip r:embed="rId4"/>
                <a:stretch>
                  <a:fillRect l="-1444" t="-10667" r="-577" b="-30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Oval 6"/>
          <p:cNvSpPr/>
          <p:nvPr/>
        </p:nvSpPr>
        <p:spPr>
          <a:xfrm>
            <a:off x="2743200" y="3657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61722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495800" y="368449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8677835" y="46482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6781800" y="3684494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5257800" y="2747682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0" name="Group 19"/>
          <p:cNvGrpSpPr/>
          <p:nvPr/>
        </p:nvGrpSpPr>
        <p:grpSpPr>
          <a:xfrm>
            <a:off x="558075" y="1710007"/>
            <a:ext cx="2266978" cy="479577"/>
            <a:chOff x="574873" y="1683166"/>
            <a:chExt cx="2266978" cy="479577"/>
          </a:xfrm>
        </p:grpSpPr>
        <p:grpSp>
          <p:nvGrpSpPr>
            <p:cNvPr id="15" name="Group 14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3" name="TextBox 12"/>
                  <p:cNvSpPr txBox="1"/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3" name="TextBox 12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73820" cy="461665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4" name="Oval 13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6" name="Group 15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7" name="TextBox 16"/>
                  <p:cNvSpPr txBox="1"/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4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400" b="1" dirty="0"/>
                  </a:p>
                </p:txBody>
              </p:sp>
            </mc:Choice>
            <mc:Fallback xmlns="">
              <p:sp>
                <p:nvSpPr>
                  <p:cNvPr id="17" name="TextBox 1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53970" cy="461665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8" name="Oval 17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/>
              <p:cNvSpPr txBox="1"/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noFill/>
              <a:ln w="53975">
                <a:solidFill>
                  <a:srgbClr val="FF0000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en-US" sz="2400" u="sng" dirty="0"/>
                  <a:t>Question</a:t>
                </a:r>
                <a:r>
                  <a:rPr lang="en-US" sz="2400" dirty="0"/>
                  <a:t>: Can we reconfigure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/>
                  <a:t> to </a:t>
                </a:r>
                <a14:m>
                  <m:oMath xmlns:m="http://schemas.openxmlformats.org/officeDocument/2006/math">
                    <m:r>
                      <a:rPr lang="en-US" sz="2400" b="1">
                        <a:latin typeface="Cambria Math"/>
                      </a:rPr>
                      <m:t>𝐈</m:t>
                    </m:r>
                    <m:r>
                      <a:rPr lang="en-US" sz="24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b="1" dirty="0"/>
                  <a:t> </a:t>
                </a:r>
                <a:r>
                  <a:rPr lang="en-US" sz="2400" dirty="0"/>
                  <a:t>using </a:t>
                </a:r>
                <a:r>
                  <a:rPr lang="en-US" sz="2400" dirty="0" smtClean="0"/>
                  <a:t>TS rule </a:t>
                </a:r>
                <a:r>
                  <a:rPr lang="en-US" sz="2400" dirty="0"/>
                  <a:t>such that all intermediate sets of tokens are independent?</a:t>
                </a:r>
              </a:p>
            </p:txBody>
          </p:sp>
        </mc:Choice>
        <mc:Fallback xmlns="">
          <p:sp>
            <p:nvSpPr>
              <p:cNvPr id="21" name="TextBox 2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628" y="5019764"/>
                <a:ext cx="7837372" cy="830997"/>
              </a:xfrm>
              <a:prstGeom prst="rect">
                <a:avLst/>
              </a:prstGeom>
              <a:blipFill rotWithShape="1">
                <a:blip r:embed="rId7"/>
                <a:stretch>
                  <a:fillRect l="-849" t="-2740" b="-10959"/>
                </a:stretch>
              </a:blipFill>
              <a:ln w="53975">
                <a:solidFill>
                  <a:srgbClr val="FF0000"/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TextBox 22"/>
          <p:cNvSpPr txBox="1"/>
          <p:nvPr/>
        </p:nvSpPr>
        <p:spPr>
          <a:xfrm>
            <a:off x="939473" y="2747682"/>
            <a:ext cx="168828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i="1" dirty="0" smtClean="0">
                <a:solidFill>
                  <a:srgbClr val="FF0000"/>
                </a:solidFill>
              </a:rPr>
              <a:t>NO </a:t>
            </a:r>
            <a:r>
              <a:rPr lang="en-US" sz="2400" dirty="0" smtClean="0"/>
              <a:t>(why?)</a:t>
            </a:r>
            <a:endParaRPr lang="en-US" sz="2400" dirty="0"/>
          </a:p>
        </p:txBody>
      </p:sp>
      <p:sp>
        <p:nvSpPr>
          <p:cNvPr id="3" name="Oval 2"/>
          <p:cNvSpPr/>
          <p:nvPr/>
        </p:nvSpPr>
        <p:spPr>
          <a:xfrm>
            <a:off x="4114800" y="2490280"/>
            <a:ext cx="2743200" cy="2057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/>
              <p:cNvSpPr txBox="1"/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4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4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400" b="0" i="1" smtClean="0">
                          <a:latin typeface="Cambria Math"/>
                        </a:rPr>
                        <m:t>=|</m:t>
                      </m:r>
                      <m:r>
                        <a:rPr lang="en-US" sz="2400" b="1" i="0" smtClean="0">
                          <a:latin typeface="Cambria Math"/>
                        </a:rPr>
                        <m:t>𝐈</m:t>
                      </m:r>
                      <m:r>
                        <a:rPr lang="en-US" sz="2400" b="1" i="0" smtClean="0">
                          <a:latin typeface="Cambria Math"/>
                        </a:rPr>
                        <m:t>′</m:t>
                      </m:r>
                      <m:r>
                        <a:rPr lang="en-US" sz="24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400" dirty="0"/>
              </a:p>
            </p:txBody>
          </p:sp>
        </mc:Choice>
        <mc:Fallback xmlns="">
          <p:sp>
            <p:nvSpPr>
              <p:cNvPr id="26" name="TextBox 2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710006"/>
                <a:ext cx="1393715" cy="461665"/>
              </a:xfrm>
              <a:prstGeom prst="rect">
                <a:avLst/>
              </a:prstGeom>
              <a:blipFill rotWithShape="1">
                <a:blip r:embed="rId8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39755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23" grpId="0"/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i="0" dirty="0"/>
              <a:t>ISR</a:t>
            </a:r>
            <a:r>
              <a:rPr lang="en-US" sz="3200" i="0" dirty="0"/>
              <a:t>ECONF</a:t>
            </a:r>
            <a:r>
              <a:rPr lang="en-US" dirty="0"/>
              <a:t> under </a:t>
            </a:r>
            <a:r>
              <a:rPr lang="en-US" i="0" dirty="0"/>
              <a:t>TS</a:t>
            </a:r>
            <a:r>
              <a:rPr lang="en-US" dirty="0"/>
              <a:t>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6</a:t>
            </a:fld>
            <a:endParaRPr kumimoji="1" lang="ja-JP" altLang="en-US"/>
          </a:p>
        </p:txBody>
      </p:sp>
      <p:sp>
        <p:nvSpPr>
          <p:cNvPr id="5" name="TextBox 4"/>
          <p:cNvSpPr txBox="1"/>
          <p:nvPr/>
        </p:nvSpPr>
        <p:spPr>
          <a:xfrm>
            <a:off x="5552427" y="1552003"/>
            <a:ext cx="1295400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dirty="0"/>
              <a:t>g</a:t>
            </a:r>
            <a:r>
              <a:rPr lang="en-US" sz="2400" dirty="0" smtClean="0"/>
              <a:t>eneral </a:t>
            </a:r>
            <a:endParaRPr lang="en-US" sz="2400" dirty="0"/>
          </a:p>
        </p:txBody>
      </p:sp>
      <p:sp>
        <p:nvSpPr>
          <p:cNvPr id="6" name="TextBox 5"/>
          <p:cNvSpPr txBox="1"/>
          <p:nvPr/>
        </p:nvSpPr>
        <p:spPr>
          <a:xfrm>
            <a:off x="4316666" y="2665560"/>
            <a:ext cx="1125629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perfect</a:t>
            </a:r>
            <a:endParaRPr lang="en-US" sz="2400" dirty="0"/>
          </a:p>
        </p:txBody>
      </p:sp>
      <p:sp>
        <p:nvSpPr>
          <p:cNvPr id="7" name="TextBox 6"/>
          <p:cNvSpPr txBox="1"/>
          <p:nvPr/>
        </p:nvSpPr>
        <p:spPr>
          <a:xfrm>
            <a:off x="1634215" y="3491725"/>
            <a:ext cx="1221809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chordal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8047712" y="5691335"/>
            <a:ext cx="702436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tree</a:t>
            </a:r>
            <a:endParaRPr lang="en-US" sz="2400" dirty="0"/>
          </a:p>
        </p:txBody>
      </p:sp>
      <p:sp>
        <p:nvSpPr>
          <p:cNvPr id="9" name="TextBox 8"/>
          <p:cNvSpPr txBox="1"/>
          <p:nvPr/>
        </p:nvSpPr>
        <p:spPr>
          <a:xfrm>
            <a:off x="945672" y="4367108"/>
            <a:ext cx="1232773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interval</a:t>
            </a:r>
            <a:endParaRPr lang="en-US" sz="2400" dirty="0"/>
          </a:p>
        </p:txBody>
      </p:sp>
      <p:sp>
        <p:nvSpPr>
          <p:cNvPr id="10" name="TextBox 9"/>
          <p:cNvSpPr txBox="1"/>
          <p:nvPr/>
        </p:nvSpPr>
        <p:spPr>
          <a:xfrm>
            <a:off x="4710100" y="3506154"/>
            <a:ext cx="3688830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distance-hereditary (D.H)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3329714" y="4367107"/>
            <a:ext cx="1529586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Ptolemaic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5783168" y="5272231"/>
            <a:ext cx="920445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block</a:t>
            </a:r>
            <a:endParaRPr lang="en-US" sz="2400" dirty="0"/>
          </a:p>
        </p:txBody>
      </p:sp>
      <p:cxnSp>
        <p:nvCxnSpPr>
          <p:cNvPr id="16" name="Straight Arrow Connector 15"/>
          <p:cNvCxnSpPr>
            <a:stCxn id="5" idx="2"/>
            <a:endCxn id="6" idx="0"/>
          </p:cNvCxnSpPr>
          <p:nvPr/>
        </p:nvCxnSpPr>
        <p:spPr>
          <a:xfrm flipH="1">
            <a:off x="4879481" y="2013668"/>
            <a:ext cx="1320646" cy="6518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>
            <a:stCxn id="6" idx="2"/>
            <a:endCxn id="7" idx="0"/>
          </p:cNvCxnSpPr>
          <p:nvPr/>
        </p:nvCxnSpPr>
        <p:spPr>
          <a:xfrm flipH="1">
            <a:off x="2245120" y="3127225"/>
            <a:ext cx="2634361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>
            <a:stCxn id="6" idx="2"/>
          </p:cNvCxnSpPr>
          <p:nvPr/>
        </p:nvCxnSpPr>
        <p:spPr>
          <a:xfrm>
            <a:off x="4879481" y="3127225"/>
            <a:ext cx="2207119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081586" y="3491725"/>
            <a:ext cx="1343638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</a:t>
            </a:r>
            <a:endParaRPr lang="en-US" sz="2400" dirty="0"/>
          </a:p>
        </p:txBody>
      </p:sp>
      <p:cxnSp>
        <p:nvCxnSpPr>
          <p:cNvPr id="23" name="Straight Arrow Connector 22"/>
          <p:cNvCxnSpPr>
            <a:stCxn id="6" idx="2"/>
            <a:endCxn id="21" idx="0"/>
          </p:cNvCxnSpPr>
          <p:nvPr/>
        </p:nvCxnSpPr>
        <p:spPr>
          <a:xfrm flipH="1">
            <a:off x="3753405" y="3127225"/>
            <a:ext cx="1126076" cy="36450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>
            <a:stCxn id="7" idx="2"/>
            <a:endCxn id="9" idx="0"/>
          </p:cNvCxnSpPr>
          <p:nvPr/>
        </p:nvCxnSpPr>
        <p:spPr>
          <a:xfrm flipH="1">
            <a:off x="1562059" y="3953390"/>
            <a:ext cx="683061" cy="41371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97207" y="5274708"/>
            <a:ext cx="202170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dirty="0" smtClean="0"/>
              <a:t>rivial perfect</a:t>
            </a:r>
            <a:endParaRPr lang="en-US" sz="2400" dirty="0"/>
          </a:p>
        </p:txBody>
      </p:sp>
      <p:sp>
        <p:nvSpPr>
          <p:cNvPr id="27" name="TextBox 26"/>
          <p:cNvSpPr txBox="1"/>
          <p:nvPr/>
        </p:nvSpPr>
        <p:spPr>
          <a:xfrm>
            <a:off x="2975579" y="5274707"/>
            <a:ext cx="2237857" cy="461665"/>
          </a:xfrm>
          <a:prstGeom prst="rect">
            <a:avLst/>
          </a:prstGeom>
          <a:noFill/>
          <a:ln w="25400">
            <a:solidFill>
              <a:srgbClr val="00B0F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p</a:t>
            </a:r>
            <a:r>
              <a:rPr lang="en-US" sz="2400" dirty="0" smtClean="0"/>
              <a:t>roper interval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5802441" y="4367109"/>
            <a:ext cx="2069797" cy="461665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</a:ln>
        </p:spPr>
        <p:txBody>
          <a:bodyPr wrap="none" rtlCol="0">
            <a:spAutoFit/>
          </a:bodyPr>
          <a:lstStyle/>
          <a:p>
            <a:r>
              <a:rPr lang="en-US" sz="2400" dirty="0"/>
              <a:t>b</a:t>
            </a:r>
            <a:r>
              <a:rPr lang="en-US" sz="2400" dirty="0" smtClean="0"/>
              <a:t>ipartite D.H.</a:t>
            </a:r>
            <a:endParaRPr lang="en-US" sz="2400" dirty="0"/>
          </a:p>
        </p:txBody>
      </p:sp>
      <p:cxnSp>
        <p:nvCxnSpPr>
          <p:cNvPr id="32" name="Straight Arrow Connector 31"/>
          <p:cNvCxnSpPr>
            <a:stCxn id="9" idx="2"/>
          </p:cNvCxnSpPr>
          <p:nvPr/>
        </p:nvCxnSpPr>
        <p:spPr>
          <a:xfrm flipH="1">
            <a:off x="1377629" y="4828773"/>
            <a:ext cx="184430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>
            <a:stCxn id="9" idx="2"/>
          </p:cNvCxnSpPr>
          <p:nvPr/>
        </p:nvCxnSpPr>
        <p:spPr>
          <a:xfrm>
            <a:off x="1562059" y="4828773"/>
            <a:ext cx="1869511" cy="44908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 flipH="1">
            <a:off x="4316666" y="3953390"/>
            <a:ext cx="2971551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>
            <a:stCxn id="10" idx="2"/>
            <a:endCxn id="28" idx="0"/>
          </p:cNvCxnSpPr>
          <p:nvPr/>
        </p:nvCxnSpPr>
        <p:spPr>
          <a:xfrm>
            <a:off x="6554515" y="3967819"/>
            <a:ext cx="282825" cy="39929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>
            <a:stCxn id="21" idx="2"/>
            <a:endCxn id="28" idx="1"/>
          </p:cNvCxnSpPr>
          <p:nvPr/>
        </p:nvCxnSpPr>
        <p:spPr>
          <a:xfrm>
            <a:off x="3753405" y="3953390"/>
            <a:ext cx="2049036" cy="64455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>
            <a:stCxn id="7" idx="2"/>
            <a:endCxn id="11" idx="0"/>
          </p:cNvCxnSpPr>
          <p:nvPr/>
        </p:nvCxnSpPr>
        <p:spPr>
          <a:xfrm>
            <a:off x="2245120" y="3953390"/>
            <a:ext cx="1849387" cy="413717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Arrow Connector 45"/>
          <p:cNvCxnSpPr>
            <a:stCxn id="12" idx="2"/>
            <a:endCxn id="8" idx="1"/>
          </p:cNvCxnSpPr>
          <p:nvPr/>
        </p:nvCxnSpPr>
        <p:spPr>
          <a:xfrm>
            <a:off x="6243391" y="5733896"/>
            <a:ext cx="1804321" cy="18827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>
            <a:off x="4717613" y="4828774"/>
            <a:ext cx="1039683" cy="449088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>
            <a:stCxn id="28" idx="2"/>
            <a:endCxn id="8" idx="0"/>
          </p:cNvCxnSpPr>
          <p:nvPr/>
        </p:nvCxnSpPr>
        <p:spPr>
          <a:xfrm>
            <a:off x="6837340" y="4828774"/>
            <a:ext cx="1561590" cy="86256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7734907" y="2665560"/>
            <a:ext cx="1067921" cy="461665"/>
          </a:xfrm>
          <a:prstGeom prst="rect">
            <a:avLst/>
          </a:prstGeom>
          <a:noFill/>
          <a:ln w="2540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US" sz="2400" dirty="0" smtClean="0"/>
              <a:t>planar</a:t>
            </a:r>
            <a:endParaRPr lang="en-US" sz="2400" dirty="0"/>
          </a:p>
        </p:txBody>
      </p:sp>
      <p:cxnSp>
        <p:nvCxnSpPr>
          <p:cNvPr id="44" name="Straight Arrow Connector 43"/>
          <p:cNvCxnSpPr>
            <a:stCxn id="5" idx="2"/>
            <a:endCxn id="42" idx="0"/>
          </p:cNvCxnSpPr>
          <p:nvPr/>
        </p:nvCxnSpPr>
        <p:spPr>
          <a:xfrm>
            <a:off x="6200127" y="2013668"/>
            <a:ext cx="2068741" cy="651892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5" name="Group 54"/>
          <p:cNvGrpSpPr/>
          <p:nvPr/>
        </p:nvGrpSpPr>
        <p:grpSpPr>
          <a:xfrm>
            <a:off x="878370" y="1115248"/>
            <a:ext cx="2875035" cy="1117855"/>
            <a:chOff x="1638793" y="1226747"/>
            <a:chExt cx="2875035" cy="1117855"/>
          </a:xfrm>
        </p:grpSpPr>
        <p:sp>
          <p:nvSpPr>
            <p:cNvPr id="37" name="Rectangle 36"/>
            <p:cNvSpPr/>
            <p:nvPr/>
          </p:nvSpPr>
          <p:spPr>
            <a:xfrm>
              <a:off x="1638793" y="1667419"/>
              <a:ext cx="683690" cy="230833"/>
            </a:xfrm>
            <a:prstGeom prst="rect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2379714" y="1226747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PSPACE-complete</a:t>
              </a:r>
              <a:endParaRPr lang="en-US" dirty="0"/>
            </a:p>
          </p:txBody>
        </p:sp>
        <p:sp>
          <p:nvSpPr>
            <p:cNvPr id="58" name="TextBox 57"/>
            <p:cNvSpPr txBox="1"/>
            <p:nvPr/>
          </p:nvSpPr>
          <p:spPr>
            <a:xfrm>
              <a:off x="2379714" y="1612879"/>
              <a:ext cx="13539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</a:t>
              </a:r>
              <a:r>
                <a:rPr lang="en-US" dirty="0" smtClean="0"/>
                <a:t>olynomial</a:t>
              </a:r>
              <a:endParaRPr lang="en-US" dirty="0"/>
            </a:p>
          </p:txBody>
        </p:sp>
        <p:sp>
          <p:nvSpPr>
            <p:cNvPr id="35" name="Rectangle 34"/>
            <p:cNvSpPr/>
            <p:nvPr/>
          </p:nvSpPr>
          <p:spPr>
            <a:xfrm>
              <a:off x="1638794" y="1287309"/>
              <a:ext cx="683690" cy="26263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TextBox 51"/>
            <p:cNvSpPr txBox="1"/>
            <p:nvPr/>
          </p:nvSpPr>
          <p:spPr>
            <a:xfrm>
              <a:off x="2379714" y="197527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Open</a:t>
              </a:r>
              <a:endParaRPr lang="en-US" dirty="0"/>
            </a:p>
          </p:txBody>
        </p:sp>
        <p:sp>
          <p:nvSpPr>
            <p:cNvPr id="53" name="Rectangle 52"/>
            <p:cNvSpPr/>
            <p:nvPr/>
          </p:nvSpPr>
          <p:spPr>
            <a:xfrm>
              <a:off x="1638794" y="2028619"/>
              <a:ext cx="683688" cy="262635"/>
            </a:xfrm>
            <a:prstGeom prst="rect">
              <a:avLst/>
            </a:prstGeom>
            <a:noFill/>
            <a:ln w="254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69" name="Group 68"/>
          <p:cNvGrpSpPr/>
          <p:nvPr/>
        </p:nvGrpSpPr>
        <p:grpSpPr>
          <a:xfrm>
            <a:off x="597207" y="2192797"/>
            <a:ext cx="3325874" cy="369376"/>
            <a:chOff x="419851" y="2541406"/>
            <a:chExt cx="3325874" cy="369376"/>
          </a:xfrm>
        </p:grpSpPr>
        <p:grpSp>
          <p:nvGrpSpPr>
            <p:cNvPr id="67" name="Group 66"/>
            <p:cNvGrpSpPr/>
            <p:nvPr/>
          </p:nvGrpSpPr>
          <p:grpSpPr>
            <a:xfrm>
              <a:off x="419851" y="2541406"/>
              <a:ext cx="1153512" cy="369332"/>
              <a:chOff x="745581" y="2818449"/>
              <a:chExt cx="1153512" cy="369332"/>
            </a:xfrm>
          </p:grpSpPr>
          <p:sp>
            <p:nvSpPr>
              <p:cNvPr id="63" name="TextBox 62"/>
              <p:cNvSpPr txBox="1"/>
              <p:nvPr/>
            </p:nvSpPr>
            <p:spPr>
              <a:xfrm>
                <a:off x="745581" y="2818449"/>
                <a:ext cx="36420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A</a:t>
                </a:r>
                <a:endParaRPr lang="en-US" dirty="0"/>
              </a:p>
            </p:txBody>
          </p:sp>
          <p:sp>
            <p:nvSpPr>
              <p:cNvPr id="64" name="TextBox 63"/>
              <p:cNvSpPr txBox="1"/>
              <p:nvPr/>
            </p:nvSpPr>
            <p:spPr>
              <a:xfrm>
                <a:off x="1573363" y="2818449"/>
                <a:ext cx="325730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 smtClean="0"/>
                  <a:t>B</a:t>
                </a:r>
                <a:endParaRPr lang="en-US" dirty="0"/>
              </a:p>
            </p:txBody>
          </p:sp>
          <p:cxnSp>
            <p:nvCxnSpPr>
              <p:cNvPr id="66" name="Straight Arrow Connector 65"/>
              <p:cNvCxnSpPr>
                <a:stCxn id="63" idx="3"/>
                <a:endCxn id="64" idx="1"/>
              </p:cNvCxnSpPr>
              <p:nvPr/>
            </p:nvCxnSpPr>
            <p:spPr>
              <a:xfrm>
                <a:off x="1109783" y="3003115"/>
                <a:ext cx="463580" cy="0"/>
              </a:xfrm>
              <a:prstGeom prst="straightConnector1">
                <a:avLst/>
              </a:prstGeom>
              <a:ln w="25400">
                <a:solidFill>
                  <a:schemeClr val="tx1"/>
                </a:solidFill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68" name="TextBox 67"/>
            <p:cNvSpPr txBox="1"/>
            <p:nvPr/>
          </p:nvSpPr>
          <p:spPr>
            <a:xfrm>
              <a:off x="1611611" y="2541450"/>
              <a:ext cx="21341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B is a subclass of A</a:t>
              </a:r>
              <a:endParaRPr lang="en-US" dirty="0"/>
            </a:p>
          </p:txBody>
        </p:sp>
      </p:grpSp>
      <p:sp>
        <p:nvSpPr>
          <p:cNvPr id="70" name="Oval 69"/>
          <p:cNvSpPr/>
          <p:nvPr/>
        </p:nvSpPr>
        <p:spPr>
          <a:xfrm>
            <a:off x="7543800" y="5367336"/>
            <a:ext cx="1600200" cy="110966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TextBox 70"/>
          <p:cNvSpPr txBox="1"/>
          <p:nvPr/>
        </p:nvSpPr>
        <p:spPr>
          <a:xfrm>
            <a:off x="6002014" y="6342775"/>
            <a:ext cx="16706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Our Result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72" name="Rounded Rectangle 71"/>
          <p:cNvSpPr/>
          <p:nvPr/>
        </p:nvSpPr>
        <p:spPr>
          <a:xfrm>
            <a:off x="438834" y="2562129"/>
            <a:ext cx="8641325" cy="3730205"/>
          </a:xfrm>
          <a:prstGeom prst="roundRect">
            <a:avLst/>
          </a:prstGeom>
          <a:noFill/>
          <a:ln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TextBox 72"/>
          <p:cNvSpPr txBox="1"/>
          <p:nvPr/>
        </p:nvSpPr>
        <p:spPr>
          <a:xfrm>
            <a:off x="1005063" y="2757892"/>
            <a:ext cx="20425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P, NP or PSPACE?</a:t>
            </a:r>
            <a:endParaRPr lang="en-US" dirty="0">
              <a:solidFill>
                <a:srgbClr val="FF0000"/>
              </a:solidFill>
            </a:endParaRPr>
          </a:p>
        </p:txBody>
      </p:sp>
      <p:cxnSp>
        <p:nvCxnSpPr>
          <p:cNvPr id="74" name="Straight Arrow Connector 73"/>
          <p:cNvCxnSpPr/>
          <p:nvPr/>
        </p:nvCxnSpPr>
        <p:spPr>
          <a:xfrm>
            <a:off x="8531105" y="3127226"/>
            <a:ext cx="39747" cy="2564109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086433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" grpId="0" animBg="1"/>
      <p:bldP spid="7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9255" y="3962400"/>
            <a:ext cx="3982006" cy="714475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Why study the problem for trees? </a:t>
            </a:r>
            <a:endParaRPr lang="en-US" sz="3600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pPr/>
              <a:t>7</a:t>
            </a:fld>
            <a:endParaRPr kumimoji="1" lang="ja-JP" alt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16861" y="1172676"/>
            <a:ext cx="85344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Trees (connected + no cycle) are very simple. Almost every problem can be solved in polynomial time for trees. This also holds for the ISR</a:t>
            </a:r>
            <a:r>
              <a:rPr lang="en-US" sz="2000" dirty="0" smtClean="0"/>
              <a:t>ECONF</a:t>
            </a:r>
            <a:r>
              <a:rPr lang="en-US" sz="2400" dirty="0" smtClean="0"/>
              <a:t> problem.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400" dirty="0" smtClean="0"/>
              <a:t>Kaminski </a:t>
            </a:r>
            <a:r>
              <a:rPr lang="en-US" sz="2400" i="1" dirty="0" smtClean="0"/>
              <a:t>et. </a:t>
            </a:r>
            <a:r>
              <a:rPr lang="en-US" sz="2400" i="1" dirty="0"/>
              <a:t>a</a:t>
            </a:r>
            <a:r>
              <a:rPr lang="en-US" sz="2400" i="1" dirty="0" smtClean="0"/>
              <a:t>l.</a:t>
            </a:r>
            <a:r>
              <a:rPr lang="en-US" sz="2400" dirty="0" smtClean="0"/>
              <a:t> (2012) gave a linear time algorithm for trees under TJ and TAR rules.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The answer is always YES.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 smtClean="0"/>
              <a:t>Tokens never make detours.</a:t>
            </a: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670" y="4876800"/>
            <a:ext cx="8722661" cy="1447800"/>
          </a:xfrm>
          <a:prstGeom prst="rect">
            <a:avLst/>
          </a:prstGeom>
          <a:ln w="34925">
            <a:solidFill>
              <a:srgbClr val="FF0000"/>
            </a:solidFill>
            <a:prstDash val="dash"/>
          </a:ln>
        </p:spPr>
      </p:pic>
      <p:sp>
        <p:nvSpPr>
          <p:cNvPr id="8" name="Rounded Rectangle 7"/>
          <p:cNvSpPr/>
          <p:nvPr/>
        </p:nvSpPr>
        <p:spPr>
          <a:xfrm>
            <a:off x="762000" y="3011590"/>
            <a:ext cx="4724400" cy="838742"/>
          </a:xfrm>
          <a:prstGeom prst="roundRect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5863259" y="3276057"/>
            <a:ext cx="29402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Not true for TS rule.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0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concept – 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8</a:t>
            </a:fld>
            <a:endParaRPr kumimoji="1" lang="ja-JP" alt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1181" y="1897404"/>
            <a:ext cx="6330284" cy="17526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 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FF0000"/>
                    </a:solidFill>
                  </a:rPr>
                  <a:t>rigid tokens</a:t>
                </a:r>
                <a:endParaRPr lang="en-US" sz="22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779" y="3726205"/>
                <a:ext cx="2743200" cy="430887"/>
              </a:xfrm>
              <a:prstGeom prst="rect">
                <a:avLst/>
              </a:prstGeom>
              <a:blipFill rotWithShape="1">
                <a:blip r:embed="rId3"/>
                <a:stretch>
                  <a:fillRect l="-1556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Oval 8"/>
          <p:cNvSpPr/>
          <p:nvPr/>
        </p:nvSpPr>
        <p:spPr>
          <a:xfrm>
            <a:off x="1391179" y="1897404"/>
            <a:ext cx="3165144" cy="1828800"/>
          </a:xfrm>
          <a:prstGeom prst="ellipse">
            <a:avLst/>
          </a:prstGeom>
          <a:noFill/>
          <a:ln w="4000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4286779" y="1915334"/>
            <a:ext cx="3810000" cy="1828800"/>
          </a:xfrm>
          <a:prstGeom prst="ellipse">
            <a:avLst/>
          </a:prstGeom>
          <a:noFill/>
          <a:ln w="4000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(</m:t>
                    </m:r>
                    <m:r>
                      <a:rPr lang="en-US" sz="2200" b="0" i="1" smtClean="0">
                        <a:latin typeface="Cambria Math"/>
                      </a:rPr>
                      <m:t>𝑇</m:t>
                    </m:r>
                    <m:r>
                      <a:rPr lang="en-US" sz="2200" b="0" i="1" smtClean="0">
                        <a:latin typeface="Cambria Math"/>
                      </a:rPr>
                      <m:t>,</m:t>
                    </m:r>
                    <m:r>
                      <a:rPr lang="en-US" sz="2200" b="1" i="0" smtClean="0">
                        <a:latin typeface="Cambria Math"/>
                      </a:rPr>
                      <m:t>𝐈</m:t>
                    </m:r>
                    <m:r>
                      <a:rPr lang="en-US" sz="22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200" dirty="0" smtClean="0"/>
                  <a:t>-</a:t>
                </a:r>
                <a:r>
                  <a:rPr lang="en-US" sz="2200" dirty="0" smtClean="0">
                    <a:solidFill>
                      <a:srgbClr val="00B0F0"/>
                    </a:solidFill>
                  </a:rPr>
                  <a:t>movable tokens</a:t>
                </a:r>
                <a:endParaRPr lang="en-US" sz="2200" dirty="0">
                  <a:solidFill>
                    <a:srgbClr val="00B0F0"/>
                  </a:solidFill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05015" y="3726205"/>
                <a:ext cx="3124200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170" t="-8451" b="-267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/>
              <p:cNvSpPr txBox="1"/>
              <p:nvPr/>
            </p:nvSpPr>
            <p:spPr>
              <a:xfrm>
                <a:off x="234592" y="4267200"/>
                <a:ext cx="8643463" cy="156966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 u="sng" dirty="0" smtClean="0"/>
                  <a:t>Claim</a:t>
                </a:r>
                <a:r>
                  <a:rPr lang="en-US" sz="2400" dirty="0" smtClean="0"/>
                  <a:t>: 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All rigid tokens can be determined in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𝑂</m:t>
                    </m:r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sSup>
                      <m:sSupPr>
                        <m:ctrlPr>
                          <a:rPr lang="en-US" sz="2400" b="0" i="1" smtClean="0">
                            <a:latin typeface="Cambria Math"/>
                          </a:rPr>
                        </m:ctrlPr>
                      </m:sSupPr>
                      <m:e>
                        <m:r>
                          <a:rPr lang="en-US" sz="2400" b="0" i="1" smtClean="0">
                            <a:latin typeface="Cambria Math"/>
                          </a:rPr>
                          <m:t>𝑛</m:t>
                        </m:r>
                      </m:e>
                      <m:sup>
                        <m:r>
                          <a:rPr lang="en-US" sz="2400" b="0" i="1" smtClean="0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 time.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 smtClean="0"/>
                  <a:t>If there </a:t>
                </a:r>
                <a:r>
                  <a:rPr lang="en-US" sz="2400" dirty="0"/>
                  <a:t>are </a:t>
                </a:r>
                <a:r>
                  <a:rPr lang="en-US" sz="2400" dirty="0" smtClean="0"/>
                  <a:t>no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and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(</m:t>
                    </m:r>
                    <m:r>
                      <a:rPr lang="en-US" sz="2400" b="0" i="1" smtClean="0">
                        <a:latin typeface="Cambria Math"/>
                      </a:rPr>
                      <m:t>𝑇</m:t>
                    </m:r>
                    <m:r>
                      <a:rPr lang="en-US" sz="2400" b="0" i="1" smtClean="0">
                        <a:latin typeface="Cambria Math"/>
                      </a:rPr>
                      <m:t>,</m:t>
                    </m:r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  <m:r>
                      <a:rPr lang="en-US" sz="2400" b="0" i="1" smtClean="0">
                        <a:latin typeface="Cambria Math"/>
                      </a:rPr>
                      <m:t>)</m:t>
                    </m:r>
                  </m:oMath>
                </a14:m>
                <a:r>
                  <a:rPr lang="en-US" sz="2400" dirty="0" smtClean="0"/>
                  <a:t>-</a:t>
                </a:r>
                <a:r>
                  <a:rPr lang="en-US" sz="2400" dirty="0"/>
                  <a:t>rigid </a:t>
                </a:r>
                <a:r>
                  <a:rPr lang="en-US" sz="2400" dirty="0" smtClean="0"/>
                  <a:t>tokens,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</m:oMath>
                </a14:m>
                <a:r>
                  <a:rPr lang="en-US" sz="2400" dirty="0" smtClean="0"/>
                  <a:t> can be transformed to </a:t>
                </a:r>
                <a14:m>
                  <m:oMath xmlns:m="http://schemas.openxmlformats.org/officeDocument/2006/math">
                    <m:r>
                      <a:rPr lang="en-US" sz="2400" b="1" i="0" smtClean="0">
                        <a:latin typeface="Cambria Math"/>
                      </a:rPr>
                      <m:t>𝐈</m:t>
                    </m:r>
                    <m:r>
                      <a:rPr lang="en-US" sz="2400" b="1" i="0" smtClean="0">
                        <a:latin typeface="Cambria Math"/>
                      </a:rPr>
                      <m:t>′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15" name="TextBox 1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4592" y="4267200"/>
                <a:ext cx="8643463" cy="1569660"/>
              </a:xfrm>
              <a:prstGeom prst="rect">
                <a:avLst/>
              </a:prstGeom>
              <a:blipFill rotWithShape="1">
                <a:blip r:embed="rId5"/>
                <a:stretch>
                  <a:fillRect l="-1058" t="-3113" b="-81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/>
              <p:cNvSpPr txBox="1"/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0" dirty="0" smtClean="0"/>
                  <a:t>Intuitively, a token </a:t>
                </a:r>
                <a14:m>
                  <m:oMath xmlns:m="http://schemas.openxmlformats.org/officeDocument/2006/math">
                    <m:r>
                      <a:rPr lang="en-US" sz="2400" b="0" i="1" dirty="0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 is rigid if there is no way to slide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/>
                      </a:rPr>
                      <m:t>𝑢</m:t>
                    </m:r>
                  </m:oMath>
                </a14:m>
                <a:r>
                  <a:rPr lang="en-US" sz="2400" dirty="0" smtClean="0"/>
                  <a:t>.</a:t>
                </a:r>
                <a:endParaRPr lang="en-US" sz="2400" dirty="0"/>
              </a:p>
            </p:txBody>
          </p:sp>
        </mc:Choice>
        <mc:Fallback xmlns="">
          <p:sp>
            <p:nvSpPr>
              <p:cNvPr id="3" name="TextBox 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50" y="1281851"/>
                <a:ext cx="8643463" cy="461665"/>
              </a:xfrm>
              <a:prstGeom prst="rect">
                <a:avLst/>
              </a:prstGeom>
              <a:blipFill rotWithShape="1">
                <a:blip r:embed="rId6"/>
                <a:stretch>
                  <a:fillRect l="-1058" t="-10526" b="-2894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ounded Rectangle 6"/>
          <p:cNvSpPr/>
          <p:nvPr/>
        </p:nvSpPr>
        <p:spPr>
          <a:xfrm>
            <a:off x="234592" y="5052030"/>
            <a:ext cx="8376008" cy="784830"/>
          </a:xfrm>
          <a:prstGeom prst="roundRect">
            <a:avLst/>
          </a:prstGeom>
          <a:noFill/>
          <a:ln w="3810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6918200" y="5885645"/>
            <a:ext cx="17107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</a:rPr>
              <a:t>Non-trivial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6454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  <p:bldP spid="10" grpId="0" animBg="1"/>
      <p:bldP spid="11" grpId="0"/>
      <p:bldP spid="15" grpId="0"/>
      <p:bldP spid="7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Picture 4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9088" y="4304227"/>
            <a:ext cx="3285908" cy="1905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Reconfigure non-rigid tokens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C9C146-F02B-45CC-B161-63D4E02991F5}" type="slidenum">
              <a:rPr kumimoji="1" lang="ja-JP" altLang="en-US" smtClean="0"/>
              <a:t>9</a:t>
            </a:fld>
            <a:endParaRPr kumimoji="1" lang="ja-JP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740049" y="2133600"/>
            <a:ext cx="2751505" cy="2286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375" t="24977"/>
          <a:stretch/>
        </p:blipFill>
        <p:spPr>
          <a:xfrm>
            <a:off x="6056290" y="2133600"/>
            <a:ext cx="2751505" cy="228600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dirty="0"/>
                  <a:t>Let </a:t>
                </a:r>
                <a14:m>
                  <m:oMath xmlns:m="http://schemas.openxmlformats.org/officeDocument/2006/math"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i="1">
                        <a:latin typeface="Cambria Math"/>
                      </a:rPr>
                      <m:t>, </m:t>
                    </m:r>
                    <m:r>
                      <a:rPr lang="en-US" sz="2200" b="1">
                        <a:latin typeface="Cambria Math"/>
                      </a:rPr>
                      <m:t>𝐈</m:t>
                    </m:r>
                    <m:r>
                      <a:rPr lang="en-US" sz="2200" b="1">
                        <a:latin typeface="Cambria Math"/>
                      </a:rPr>
                      <m:t>′</m:t>
                    </m:r>
                  </m:oMath>
                </a14:m>
                <a:r>
                  <a:rPr lang="en-US" sz="2200" dirty="0"/>
                  <a:t> be two independent sets of a graph </a:t>
                </a:r>
                <a14:m>
                  <m:oMath xmlns:m="http://schemas.openxmlformats.org/officeDocument/2006/math">
                    <m:r>
                      <a:rPr lang="en-US" sz="2200" i="1">
                        <a:latin typeface="Cambria Math"/>
                      </a:rPr>
                      <m:t>𝐺</m:t>
                    </m:r>
                  </m:oMath>
                </a14:m>
                <a:r>
                  <a:rPr lang="en-US" sz="2200" dirty="0"/>
                  <a:t>.</a:t>
                </a:r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2567" y="1174428"/>
                <a:ext cx="5811271" cy="430887"/>
              </a:xfrm>
              <a:prstGeom prst="rect">
                <a:avLst/>
              </a:prstGeom>
              <a:blipFill rotWithShape="1">
                <a:blip r:embed="rId4"/>
                <a:stretch>
                  <a:fillRect l="-1258" t="-8571" r="-524" b="-285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7" name="Group 6"/>
          <p:cNvGrpSpPr/>
          <p:nvPr/>
        </p:nvGrpSpPr>
        <p:grpSpPr>
          <a:xfrm>
            <a:off x="558075" y="1587892"/>
            <a:ext cx="2266978" cy="479577"/>
            <a:chOff x="574873" y="1683166"/>
            <a:chExt cx="2266978" cy="479577"/>
          </a:xfrm>
        </p:grpSpPr>
        <p:grpSp>
          <p:nvGrpSpPr>
            <p:cNvPr id="8" name="Group 7"/>
            <p:cNvGrpSpPr/>
            <p:nvPr/>
          </p:nvGrpSpPr>
          <p:grpSpPr>
            <a:xfrm>
              <a:off x="574873" y="1683166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TextBox 11"/>
                  <p:cNvSpPr txBox="1"/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2" name="TextBox 11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357790" cy="430887"/>
                  </a:xfrm>
                  <a:prstGeom prst="rect">
                    <a:avLst/>
                  </a:prstGeom>
                  <a:blipFill rotWithShape="1"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3" name="Oval 12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/>
            <p:cNvGrpSpPr/>
            <p:nvPr/>
          </p:nvGrpSpPr>
          <p:grpSpPr>
            <a:xfrm>
              <a:off x="1857391" y="1701078"/>
              <a:ext cx="984460" cy="461665"/>
              <a:chOff x="685800" y="2667000"/>
              <a:chExt cx="984460" cy="461665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TextBox 9"/>
                  <p:cNvSpPr txBox="1"/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  <m:r>
                            <a:rPr lang="en-US" sz="2200" b="1" i="0" smtClean="0">
                              <a:latin typeface="Cambria Math"/>
                            </a:rPr>
                            <m:t>′</m:t>
                          </m:r>
                        </m:oMath>
                      </m:oMathPara>
                    </a14:m>
                    <a:endParaRPr lang="en-US" sz="2200" b="1" dirty="0"/>
                  </a:p>
                </p:txBody>
              </p:sp>
            </mc:Choice>
            <mc:Fallback xmlns="">
              <p:sp>
                <p:nvSpPr>
                  <p:cNvPr id="10" name="TextBox 9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5800" y="2667000"/>
                    <a:ext cx="429926" cy="430887"/>
                  </a:xfrm>
                  <a:prstGeom prst="rect">
                    <a:avLst/>
                  </a:prstGeom>
                  <a:blipFill rotWithShape="1"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11" name="Oval 10"/>
              <p:cNvSpPr/>
              <p:nvPr/>
            </p:nvSpPr>
            <p:spPr>
              <a:xfrm>
                <a:off x="1213060" y="2671465"/>
                <a:ext cx="457200" cy="457200"/>
              </a:xfrm>
              <a:prstGeom prst="ellipse">
                <a:avLst/>
              </a:prstGeom>
              <a:solidFill>
                <a:schemeClr val="tx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|"/>
                          <m:endChr m:val="|"/>
                          <m:ctrlPr>
                            <a:rPr lang="en-US" sz="2200" b="0" i="1" smtClean="0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2200" b="1" i="0" smtClean="0">
                              <a:latin typeface="Cambria Math"/>
                            </a:rPr>
                            <m:t>𝐈</m:t>
                          </m:r>
                        </m:e>
                      </m:d>
                      <m:r>
                        <a:rPr lang="en-US" sz="2200" b="0" i="1" smtClean="0">
                          <a:latin typeface="Cambria Math"/>
                        </a:rPr>
                        <m:t>=|</m:t>
                      </m:r>
                      <m:r>
                        <a:rPr lang="en-US" sz="2200" b="1" i="0" smtClean="0">
                          <a:latin typeface="Cambria Math"/>
                        </a:rPr>
                        <m:t>𝐈</m:t>
                      </m:r>
                      <m:r>
                        <a:rPr lang="en-US" sz="2200" b="1" i="0" smtClean="0">
                          <a:latin typeface="Cambria Math"/>
                        </a:rPr>
                        <m:t>′</m:t>
                      </m:r>
                      <m:r>
                        <a:rPr lang="en-US" sz="2200" b="0" i="1" smtClean="0">
                          <a:latin typeface="Cambria Math"/>
                        </a:rPr>
                        <m:t>|</m:t>
                      </m:r>
                    </m:oMath>
                  </m:oMathPara>
                </a14:m>
                <a:endParaRPr lang="en-US" sz="2200" dirty="0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46660" y="1587891"/>
                <a:ext cx="1257267" cy="430887"/>
              </a:xfrm>
              <a:prstGeom prst="rect">
                <a:avLst/>
              </a:prstGeom>
              <a:blipFill rotWithShape="1">
                <a:blip r:embed="rId7"/>
                <a:stretch>
                  <a:fillRect r="-485" b="-1549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Oval 14"/>
          <p:cNvSpPr/>
          <p:nvPr/>
        </p:nvSpPr>
        <p:spPr>
          <a:xfrm>
            <a:off x="1147873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070061" y="2689553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22371" y="26670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3070061" y="3962400"/>
            <a:ext cx="457200" cy="457200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8350595" y="3276600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7432042" y="2720014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781800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6055504" y="3290962"/>
            <a:ext cx="457200" cy="457200"/>
          </a:xfrm>
          <a:prstGeom prst="ellipse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>
            <a:endCxn id="5" idx="1"/>
          </p:cNvCxnSpPr>
          <p:nvPr/>
        </p:nvCxnSpPr>
        <p:spPr>
          <a:xfrm>
            <a:off x="3775293" y="3276600"/>
            <a:ext cx="2280997" cy="0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4669569" y="2323219"/>
            <a:ext cx="4924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?</a:t>
            </a:r>
            <a:endParaRPr lang="en-US" sz="5400" b="1" cap="none" spc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712646" y="3300211"/>
            <a:ext cx="235833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Order of sliding.</a:t>
            </a:r>
          </a:p>
          <a:p>
            <a:pPr marL="285750" indent="-285750">
              <a:buFont typeface="Courier New" panose="02070309020205020404" pitchFamily="49" charset="0"/>
              <a:buChar char="o"/>
            </a:pPr>
            <a:r>
              <a:rPr lang="en-US" sz="2000" dirty="0" smtClean="0"/>
              <a:t>Detour.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/>
              <p:cNvSpPr txBox="1"/>
              <p:nvPr/>
            </p:nvSpPr>
            <p:spPr>
              <a:xfrm>
                <a:off x="960779" y="4545169"/>
                <a:ext cx="4828309" cy="178510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200" u="sng" dirty="0" smtClean="0"/>
                  <a:t>Idea:</a:t>
                </a:r>
                <a:r>
                  <a:rPr lang="en-US" sz="2200" dirty="0" smtClean="0"/>
                  <a:t> </a:t>
                </a:r>
                <a:endParaRPr lang="en-US" sz="2200" u="sng" dirty="0" smtClean="0"/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Find a safe degeree-1 vertex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Move a red and a black token to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Remove </a:t>
                </a:r>
                <a14:m>
                  <m:oMath xmlns:m="http://schemas.openxmlformats.org/officeDocument/2006/math">
                    <m:r>
                      <a:rPr lang="en-US" sz="2200" b="0" i="1" smtClean="0">
                        <a:latin typeface="Cambria Math"/>
                      </a:rPr>
                      <m:t>𝑣</m:t>
                    </m:r>
                  </m:oMath>
                </a14:m>
                <a:r>
                  <a:rPr lang="en-US" sz="2200" dirty="0" smtClean="0"/>
                  <a:t> and its unique neighbor.</a:t>
                </a:r>
              </a:p>
              <a:p>
                <a:pPr marL="285750" indent="-285750">
                  <a:buFont typeface="Courier New" panose="02070309020205020404" pitchFamily="49" charset="0"/>
                  <a:buChar char="o"/>
                </a:pPr>
                <a:r>
                  <a:rPr lang="en-US" sz="2200" dirty="0" smtClean="0"/>
                  <a:t>Repeat the steps.</a:t>
                </a:r>
                <a:endParaRPr lang="en-US" sz="2200" dirty="0"/>
              </a:p>
            </p:txBody>
          </p:sp>
        </mc:Choice>
        <mc:Fallback xmlns="">
          <p:sp>
            <p:nvSpPr>
              <p:cNvPr id="50" name="TextBox 4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0779" y="4545169"/>
                <a:ext cx="4828309" cy="1785104"/>
              </a:xfrm>
              <a:prstGeom prst="rect">
                <a:avLst/>
              </a:prstGeom>
              <a:blipFill rotWithShape="1">
                <a:blip r:embed="rId8"/>
                <a:stretch>
                  <a:fillRect l="-1641" t="-2055" r="-1010" b="-65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198302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0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igin">
  <a:themeElements>
    <a:clrScheme name="Custom 1">
      <a:dk1>
        <a:sysClr val="windowText" lastClr="000000"/>
      </a:dk1>
      <a:lt1>
        <a:sysClr val="window" lastClr="FFFFFF"/>
      </a:lt1>
      <a:dk2>
        <a:srgbClr val="464653"/>
      </a:dk2>
      <a:lt2>
        <a:srgbClr val="DDE9EC"/>
      </a:lt2>
      <a:accent1>
        <a:srgbClr val="727CA3"/>
      </a:accent1>
      <a:accent2>
        <a:srgbClr val="9FB8CD"/>
      </a:accent2>
      <a:accent3>
        <a:srgbClr val="D2DA7A"/>
      </a:accent3>
      <a:accent4>
        <a:srgbClr val="FADA7A"/>
      </a:accent4>
      <a:accent5>
        <a:srgbClr val="B88472"/>
      </a:accent5>
      <a:accent6>
        <a:srgbClr val="8E736A"/>
      </a:accent6>
      <a:hlink>
        <a:srgbClr val="0070C0"/>
      </a:hlink>
      <a:folHlink>
        <a:srgbClr val="6B5680"/>
      </a:folHlink>
    </a:clrScheme>
    <a:fontScheme name="Custom 1">
      <a:majorFont>
        <a:latin typeface="Palatino Linotype"/>
        <a:ea typeface="HG明朝E"/>
        <a:cs typeface=""/>
      </a:majorFont>
      <a:minorFont>
        <a:latin typeface="Palatino Linotype"/>
        <a:ea typeface="ＭＳ Ｐゴシック"/>
        <a:cs typeface=""/>
      </a:minorFont>
    </a:fontScheme>
    <a:fmtScheme name="Origin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</a:schemeClr>
            </a:gs>
            <a:gs pos="30000">
              <a:schemeClr val="phClr">
                <a:shade val="90000"/>
                <a:satMod val="110000"/>
              </a:schemeClr>
            </a:gs>
            <a:gs pos="45000">
              <a:schemeClr val="phClr">
                <a:shade val="100000"/>
                <a:satMod val="118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0000"/>
                <a:satMod val="110000"/>
              </a:schemeClr>
            </a:gs>
            <a:gs pos="100000">
              <a:schemeClr val="phClr">
                <a:shade val="63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30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balanced" dir="t">
              <a:rot lat="0" lon="0" rev="0"/>
            </a:lightRig>
          </a:scene3d>
          <a:sp3d prstMaterial="matte">
            <a:bevelT w="0" h="0"/>
            <a:contourClr>
              <a:schemeClr val="phClr">
                <a:tint val="100000"/>
                <a:shade val="100000"/>
                <a:hueMod val="100000"/>
                <a:satMod val="100000"/>
              </a:schemeClr>
            </a:contourClr>
          </a:sp3d>
        </a:effectStyle>
        <a:effectStyle>
          <a:effectLst>
            <a:outerShdw blurRad="50800" dist="25400" dir="5400000" rotWithShape="0">
              <a:srgbClr val="000000">
                <a:alpha val="50000"/>
              </a:srgbClr>
            </a:outerShdw>
          </a:effectLst>
          <a:scene3d>
            <a:camera prst="orthographicFront" fov="0">
              <a:rot lat="0" lon="0" rev="0"/>
            </a:camera>
            <a:lightRig rig="soft" dir="t">
              <a:rot lat="0" lon="0" rev="2700000"/>
            </a:lightRig>
          </a:scene3d>
          <a:sp3d prstMaterial="matte">
            <a:bevelT w="50800" h="50800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60000"/>
                <a:satMod val="300000"/>
              </a:schemeClr>
            </a:gs>
            <a:gs pos="30000">
              <a:schemeClr val="phClr">
                <a:shade val="80000"/>
                <a:satMod val="230000"/>
              </a:schemeClr>
            </a:gs>
            <a:gs pos="100000">
              <a:schemeClr val="phClr">
                <a:tint val="97000"/>
                <a:satMod val="22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shade val="6000"/>
                <a:satMod val="120000"/>
              </a:schemeClr>
              <a:schemeClr val="phClr">
                <a:tint val="90000"/>
              </a:schemeClr>
            </a:duotone>
          </a:blip>
          <a:tile tx="0" ty="0" sx="35000" sy="40000" flip="x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6376</TotalTime>
  <Words>843</Words>
  <Application>Microsoft Office PowerPoint</Application>
  <PresentationFormat>On-screen Show (4:3)</PresentationFormat>
  <Paragraphs>180</Paragraphs>
  <Slides>12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4" baseType="lpstr">
      <vt:lpstr>Arial</vt:lpstr>
      <vt:lpstr>Courier New</vt:lpstr>
      <vt:lpstr>Palatino Linotype</vt:lpstr>
      <vt:lpstr>Wingdings</vt:lpstr>
      <vt:lpstr>Wingdings 3</vt:lpstr>
      <vt:lpstr>Cambria Math</vt:lpstr>
      <vt:lpstr>Arial Unicode MS</vt:lpstr>
      <vt:lpstr>Times New Roman Uni</vt:lpstr>
      <vt:lpstr>HG明朝E</vt:lpstr>
      <vt:lpstr>ＭＳ Ｐゴシック</vt:lpstr>
      <vt:lpstr>Calibri</vt:lpstr>
      <vt:lpstr>Origin</vt:lpstr>
      <vt:lpstr>The 17th Japan Conference on Discrete and Computational Geometry and Graphs</vt:lpstr>
      <vt:lpstr>Independent set</vt:lpstr>
      <vt:lpstr>Independent set reconfiguration problem (ISRECONF)</vt:lpstr>
      <vt:lpstr>ISRECONF under TS rule</vt:lpstr>
      <vt:lpstr>ISRECONF under TS rule</vt:lpstr>
      <vt:lpstr>ISRECONF under TS rule</vt:lpstr>
      <vt:lpstr>Why study the problem for trees? </vt:lpstr>
      <vt:lpstr>Key concept – Rigid tokens</vt:lpstr>
      <vt:lpstr>Reconfigure non-rigid tokens</vt:lpstr>
      <vt:lpstr>Polynomial time algorithm</vt:lpstr>
      <vt:lpstr>Open problems</vt:lpstr>
      <vt:lpstr>The 17th Japan Conference on Discrete and Computational Geometry and Graphs</vt:lpstr>
    </vt:vector>
  </TitlesOfParts>
  <Company>JAIST / 北陸先端科学技術大学院大学 [Microsoft Campus Agreement]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Invitation to Discrete Mathematics</dc:title>
  <dc:creator>profuser</dc:creator>
  <cp:lastModifiedBy>Đức Hoàng Anh</cp:lastModifiedBy>
  <cp:revision>355</cp:revision>
  <cp:lastPrinted>2014-03-04T14:34:42Z</cp:lastPrinted>
  <dcterms:created xsi:type="dcterms:W3CDTF">2014-01-02T18:34:02Z</dcterms:created>
  <dcterms:modified xsi:type="dcterms:W3CDTF">2014-09-18T00:21:45Z</dcterms:modified>
</cp:coreProperties>
</file>