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1"/>
  </p:notesMasterIdLst>
  <p:sldIdLst>
    <p:sldId id="257" r:id="rId2"/>
    <p:sldId id="277" r:id="rId3"/>
    <p:sldId id="258" r:id="rId4"/>
    <p:sldId id="278" r:id="rId5"/>
    <p:sldId id="304" r:id="rId6"/>
    <p:sldId id="259" r:id="rId7"/>
    <p:sldId id="279" r:id="rId8"/>
    <p:sldId id="280" r:id="rId9"/>
    <p:sldId id="281" r:id="rId10"/>
    <p:sldId id="282" r:id="rId11"/>
    <p:sldId id="283" r:id="rId12"/>
    <p:sldId id="284" r:id="rId13"/>
    <p:sldId id="260" r:id="rId14"/>
    <p:sldId id="285" r:id="rId15"/>
    <p:sldId id="363" r:id="rId16"/>
    <p:sldId id="286" r:id="rId17"/>
    <p:sldId id="288" r:id="rId18"/>
    <p:sldId id="310" r:id="rId19"/>
    <p:sldId id="312" r:id="rId20"/>
    <p:sldId id="311" r:id="rId21"/>
    <p:sldId id="289" r:id="rId22"/>
    <p:sldId id="313" r:id="rId23"/>
    <p:sldId id="314" r:id="rId24"/>
    <p:sldId id="290" r:id="rId25"/>
    <p:sldId id="315" r:id="rId26"/>
    <p:sldId id="316" r:id="rId27"/>
    <p:sldId id="317" r:id="rId28"/>
    <p:sldId id="287" r:id="rId29"/>
    <p:sldId id="261" r:id="rId30"/>
    <p:sldId id="263" r:id="rId31"/>
    <p:sldId id="364" r:id="rId32"/>
    <p:sldId id="262" r:id="rId33"/>
    <p:sldId id="267" r:id="rId34"/>
    <p:sldId id="291" r:id="rId35"/>
    <p:sldId id="265" r:id="rId36"/>
    <p:sldId id="293" r:id="rId37"/>
    <p:sldId id="294" r:id="rId38"/>
    <p:sldId id="268" r:id="rId39"/>
    <p:sldId id="269" r:id="rId40"/>
    <p:sldId id="295" r:id="rId41"/>
    <p:sldId id="296" r:id="rId42"/>
    <p:sldId id="303" r:id="rId43"/>
    <p:sldId id="297" r:id="rId44"/>
    <p:sldId id="299" r:id="rId45"/>
    <p:sldId id="300" r:id="rId46"/>
    <p:sldId id="301" r:id="rId47"/>
    <p:sldId id="361" r:id="rId48"/>
    <p:sldId id="270" r:id="rId49"/>
    <p:sldId id="309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19" r:id="rId59"/>
    <p:sldId id="320" r:id="rId60"/>
    <p:sldId id="330" r:id="rId61"/>
    <p:sldId id="329" r:id="rId62"/>
    <p:sldId id="331" r:id="rId63"/>
    <p:sldId id="333" r:id="rId64"/>
    <p:sldId id="332" r:id="rId65"/>
    <p:sldId id="302" r:id="rId66"/>
    <p:sldId id="335" r:id="rId67"/>
    <p:sldId id="336" r:id="rId68"/>
    <p:sldId id="338" r:id="rId69"/>
    <p:sldId id="337" r:id="rId70"/>
    <p:sldId id="340" r:id="rId71"/>
    <p:sldId id="343" r:id="rId72"/>
    <p:sldId id="345" r:id="rId73"/>
    <p:sldId id="344" r:id="rId74"/>
    <p:sldId id="342" r:id="rId75"/>
    <p:sldId id="341" r:id="rId76"/>
    <p:sldId id="347" r:id="rId77"/>
    <p:sldId id="346" r:id="rId78"/>
    <p:sldId id="339" r:id="rId79"/>
    <p:sldId id="348" r:id="rId80"/>
    <p:sldId id="349" r:id="rId81"/>
    <p:sldId id="350" r:id="rId82"/>
    <p:sldId id="352" r:id="rId83"/>
    <p:sldId id="365" r:id="rId84"/>
    <p:sldId id="367" r:id="rId85"/>
    <p:sldId id="370" r:id="rId86"/>
    <p:sldId id="371" r:id="rId87"/>
    <p:sldId id="353" r:id="rId88"/>
    <p:sldId id="351" r:id="rId89"/>
    <p:sldId id="354" r:id="rId90"/>
    <p:sldId id="334" r:id="rId91"/>
    <p:sldId id="318" r:id="rId92"/>
    <p:sldId id="362" r:id="rId93"/>
    <p:sldId id="355" r:id="rId94"/>
    <p:sldId id="357" r:id="rId95"/>
    <p:sldId id="356" r:id="rId96"/>
    <p:sldId id="358" r:id="rId97"/>
    <p:sldId id="359" r:id="rId98"/>
    <p:sldId id="271" r:id="rId99"/>
    <p:sldId id="360" r:id="rId10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E8"/>
    <a:srgbClr val="000FF0"/>
    <a:srgbClr val="FF7B00"/>
    <a:srgbClr val="FF0000"/>
    <a:srgbClr val="0080E8"/>
    <a:srgbClr val="003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5"/>
    <p:restoredTop sz="93213"/>
  </p:normalViewPr>
  <p:slideViewPr>
    <p:cSldViewPr snapToGrid="0" snapToObjects="1">
      <p:cViewPr varScale="1">
        <p:scale>
          <a:sx n="131" d="100"/>
          <a:sy n="131" d="100"/>
        </p:scale>
        <p:origin x="2456" y="17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BDE79-9621-944D-AD6E-5EF811FD9718}" type="datetimeFigureOut">
              <a:rPr kumimoji="1" lang="ja-JP" altLang="en-US" smtClean="0"/>
              <a:t>2019/10/25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BFD8C-C6E4-C84A-94EB-D85E4DBB1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95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330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576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365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944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535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288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27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351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636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511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57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448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336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832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530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156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098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678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94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761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468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ここまでで６分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79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820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486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6137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注意：</a:t>
            </a:r>
            <a:r>
              <a:rPr kumimoji="1" lang="en-US" altLang="ja-JP" dirty="0"/>
              <a:t> k-PVCR </a:t>
            </a:r>
            <a:r>
              <a:rPr kumimoji="1" lang="ja-JP" altLang="en-US"/>
              <a:t>は</a:t>
            </a:r>
            <a:r>
              <a:rPr kumimoji="1" lang="en-US" altLang="ja-JP" dirty="0"/>
              <a:t> k=2</a:t>
            </a:r>
            <a:r>
              <a:rPr kumimoji="1" lang="ja-JP" altLang="en-US"/>
              <a:t>のとき</a:t>
            </a:r>
            <a:r>
              <a:rPr kumimoji="1" lang="en-US" altLang="ja-JP" dirty="0"/>
              <a:t>VC</a:t>
            </a:r>
            <a:r>
              <a:rPr kumimoji="1" lang="ja-JP" altLang="en-US"/>
              <a:t>なだけなので，</a:t>
            </a:r>
            <a:r>
              <a:rPr kumimoji="1" lang="en-US" altLang="ja-JP" dirty="0"/>
              <a:t>VC</a:t>
            </a:r>
            <a:r>
              <a:rPr kumimoji="1" lang="ja-JP" altLang="en-US"/>
              <a:t>があるクラスで困難だからと言って</a:t>
            </a:r>
            <a:r>
              <a:rPr kumimoji="1" lang="en-US" altLang="ja-JP" dirty="0"/>
              <a:t>k=3</a:t>
            </a:r>
            <a:r>
              <a:rPr kumimoji="1" lang="ja-JP" altLang="en-US"/>
              <a:t>が困難かは不明．</a:t>
            </a:r>
            <a:endParaRPr kumimoji="1" lang="en-US" altLang="ja-JP" dirty="0"/>
          </a:p>
          <a:p>
            <a:r>
              <a:rPr kumimoji="1" lang="ja-JP" altLang="en-US"/>
              <a:t>「</a:t>
            </a:r>
            <a:r>
              <a:rPr kumimoji="1" lang="en-US" altLang="ja-JP" dirty="0"/>
              <a:t>VCR</a:t>
            </a:r>
            <a:r>
              <a:rPr kumimoji="1" lang="ja-JP" altLang="en-US"/>
              <a:t>が</a:t>
            </a:r>
            <a:r>
              <a:rPr kumimoji="1" lang="en-US" altLang="ja-JP" dirty="0"/>
              <a:t> k=PVCR</a:t>
            </a:r>
            <a:r>
              <a:rPr kumimoji="1" lang="ja-JP" altLang="en-US"/>
              <a:t>の部分問題なわけではなく，</a:t>
            </a:r>
            <a:r>
              <a:rPr kumimoji="1" lang="en-US" altLang="ja-JP" dirty="0"/>
              <a:t>k</a:t>
            </a:r>
            <a:r>
              <a:rPr kumimoji="1" lang="ja-JP" altLang="en-US"/>
              <a:t>が異なれば全く異なる問題．すなわち，</a:t>
            </a:r>
            <a:r>
              <a:rPr kumimoji="1" lang="en-US" altLang="ja-JP" dirty="0"/>
              <a:t>k=2</a:t>
            </a:r>
            <a:r>
              <a:rPr kumimoji="1" lang="ja-JP" altLang="en-US"/>
              <a:t>のときの困難性が</a:t>
            </a:r>
            <a:r>
              <a:rPr kumimoji="1" lang="en-US" altLang="ja-JP" dirty="0"/>
              <a:t>k=3,4,…</a:t>
            </a:r>
            <a:r>
              <a:rPr kumimoji="1" lang="ja-JP" altLang="en-US"/>
              <a:t>で成り立つかは不明」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9644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・元問題が</a:t>
            </a:r>
            <a:r>
              <a:rPr kumimoji="1" lang="en-US" altLang="ja-JP" dirty="0"/>
              <a:t>P</a:t>
            </a:r>
            <a:r>
              <a:rPr kumimoji="1" lang="ja-JP" altLang="en-US"/>
              <a:t>なら遷移問題も</a:t>
            </a:r>
            <a:r>
              <a:rPr kumimoji="1" lang="en-US" altLang="ja-JP" dirty="0"/>
              <a:t>P, NP</a:t>
            </a:r>
            <a:r>
              <a:rPr kumimoji="1" lang="ja-JP" altLang="en-US"/>
              <a:t>完全なら</a:t>
            </a:r>
            <a:r>
              <a:rPr kumimoji="1" lang="en-US" altLang="ja-JP" dirty="0"/>
              <a:t>PSPACE</a:t>
            </a:r>
            <a:r>
              <a:rPr kumimoji="1" lang="ja-JP" altLang="en-US"/>
              <a:t>完全といった例が大体．しかし時には面白い逆転現象も起こる．</a:t>
            </a:r>
            <a:endParaRPr kumimoji="1" lang="en-US" altLang="ja-JP" dirty="0"/>
          </a:p>
          <a:p>
            <a:r>
              <a:rPr kumimoji="1" lang="en-US" altLang="ja-JP" dirty="0"/>
              <a:t>Shortest path </a:t>
            </a:r>
            <a:r>
              <a:rPr kumimoji="1" lang="ja-JP" altLang="en-US"/>
              <a:t>は</a:t>
            </a:r>
            <a:r>
              <a:rPr kumimoji="1" lang="en-US" altLang="ja-JP" dirty="0"/>
              <a:t> P </a:t>
            </a:r>
            <a:r>
              <a:rPr kumimoji="1" lang="ja-JP" altLang="en-US"/>
              <a:t>だけど，遷移問題版は</a:t>
            </a:r>
            <a:r>
              <a:rPr kumimoji="1" lang="en-US" altLang="ja-JP" dirty="0"/>
              <a:t>PSPACE</a:t>
            </a:r>
            <a:r>
              <a:rPr kumimoji="1" lang="ja-JP" altLang="en-US"/>
              <a:t>完全，</a:t>
            </a:r>
            <a:r>
              <a:rPr kumimoji="1" lang="en-US" altLang="ja-JP" dirty="0"/>
              <a:t>3-coloring </a:t>
            </a:r>
            <a:r>
              <a:rPr kumimoji="1" lang="ja-JP" altLang="en-US"/>
              <a:t>は</a:t>
            </a:r>
            <a:r>
              <a:rPr kumimoji="1" lang="en-US" altLang="ja-JP" dirty="0"/>
              <a:t> NP</a:t>
            </a:r>
            <a:r>
              <a:rPr kumimoji="1" lang="ja-JP" altLang="en-US"/>
              <a:t>だけど</a:t>
            </a:r>
            <a:r>
              <a:rPr kumimoji="1" lang="en-US" altLang="ja-JP" dirty="0"/>
              <a:t> </a:t>
            </a:r>
            <a:r>
              <a:rPr kumimoji="1" lang="ja-JP" altLang="en-US"/>
              <a:t>遷移問題版は</a:t>
            </a:r>
            <a:r>
              <a:rPr kumimoji="1" lang="en-US" altLang="ja-JP" dirty="0"/>
              <a:t> P</a:t>
            </a:r>
            <a:r>
              <a:rPr kumimoji="1" lang="ja-JP" altLang="en-US"/>
              <a:t>，とかね．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9335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6943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4979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5744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3676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8908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54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8053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1522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9295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1645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  <a:endParaRPr kumimoji="1" lang="en-US" altLang="ja-JP" dirty="0"/>
          </a:p>
          <a:p>
            <a:r>
              <a:rPr kumimoji="1" lang="ja-JP" altLang="en-US"/>
              <a:t>・なーんだ簡単なクラスばっかじゃんと思われるかもしれませんが，組合せ遷移の分野は比較的新しい分野なので，結構限定的なクラスでも問題の困難性が未知．例えば</a:t>
            </a:r>
            <a:r>
              <a:rPr kumimoji="1" lang="en-US" altLang="ja-JP" dirty="0"/>
              <a:t>, 2014</a:t>
            </a:r>
            <a:r>
              <a:rPr kumimoji="1" lang="ja-JP" altLang="en-US"/>
              <a:t>年の結果で</a:t>
            </a:r>
            <a:r>
              <a:rPr kumimoji="1" lang="en-US" altLang="ja-JP" dirty="0"/>
              <a:t>Independent Set</a:t>
            </a:r>
            <a:r>
              <a:rPr kumimoji="1" lang="ja-JP" altLang="en-US"/>
              <a:t>の木グラフ</a:t>
            </a:r>
            <a:r>
              <a:rPr kumimoji="1" lang="en-US" altLang="ja-JP" dirty="0"/>
              <a:t>TS</a:t>
            </a:r>
            <a:r>
              <a:rPr kumimoji="1" lang="ja-JP" altLang="en-US"/>
              <a:t>でさえも結構技術を要求する，</a:t>
            </a:r>
            <a:r>
              <a:rPr kumimoji="1" lang="en-US" altLang="ja-JP" dirty="0"/>
              <a:t>ISAAC</a:t>
            </a:r>
            <a:r>
              <a:rPr kumimoji="1" lang="ja-JP" altLang="en-US"/>
              <a:t>に通ってる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3812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2480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6803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1232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759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641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302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34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7591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1047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2999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4517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7283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1539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・もう一つ重要なのは</a:t>
            </a:r>
            <a:r>
              <a:rPr kumimoji="1" lang="en-US" altLang="ja-JP" dirty="0"/>
              <a:t> I </a:t>
            </a:r>
            <a:r>
              <a:rPr kumimoji="1" lang="ja-JP" altLang="en-US"/>
              <a:t>と</a:t>
            </a:r>
            <a:r>
              <a:rPr kumimoji="1" lang="en-US" altLang="ja-JP" dirty="0"/>
              <a:t> J </a:t>
            </a:r>
            <a:r>
              <a:rPr kumimoji="1" lang="ja-JP" altLang="en-US"/>
              <a:t>がそれぞれ</a:t>
            </a:r>
            <a:r>
              <a:rPr kumimoji="1" lang="en-US" altLang="ja-JP" dirty="0"/>
              <a:t> k-path VC </a:t>
            </a:r>
            <a:r>
              <a:rPr kumimoji="1" lang="ja-JP" altLang="en-US"/>
              <a:t>であること．これにより端っこから動かしても問題なく出来る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917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・直接的には</a:t>
            </a:r>
            <a:r>
              <a:rPr kumimoji="1" lang="en-US" altLang="ja-JP" dirty="0"/>
              <a:t>TJ </a:t>
            </a:r>
            <a:r>
              <a:rPr kumimoji="1" lang="ja-JP" altLang="en-US"/>
              <a:t>と</a:t>
            </a:r>
            <a:r>
              <a:rPr kumimoji="1" lang="en-US" altLang="ja-JP" dirty="0"/>
              <a:t> TAR </a:t>
            </a:r>
            <a:r>
              <a:rPr kumimoji="1" lang="ja-JP" altLang="en-US"/>
              <a:t>のやつは用いれないが，この性質を用いて</a:t>
            </a:r>
            <a:r>
              <a:rPr kumimoji="1" lang="en-US" altLang="ja-JP" dirty="0"/>
              <a:t> TAR </a:t>
            </a:r>
            <a:r>
              <a:rPr kumimoji="1" lang="ja-JP" altLang="en-US"/>
              <a:t>はうまくやる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1019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・直接的には</a:t>
            </a:r>
            <a:r>
              <a:rPr kumimoji="1" lang="en-US" altLang="ja-JP" dirty="0"/>
              <a:t>TJ </a:t>
            </a:r>
            <a:r>
              <a:rPr kumimoji="1" lang="ja-JP" altLang="en-US"/>
              <a:t>と</a:t>
            </a:r>
            <a:r>
              <a:rPr kumimoji="1" lang="en-US" altLang="ja-JP" dirty="0"/>
              <a:t> TAR </a:t>
            </a:r>
            <a:r>
              <a:rPr kumimoji="1" lang="ja-JP" altLang="en-US"/>
              <a:t>のやつは用いれないが，この性質を用いて</a:t>
            </a:r>
            <a:r>
              <a:rPr kumimoji="1" lang="en-US" altLang="ja-JP" dirty="0"/>
              <a:t> TAR </a:t>
            </a:r>
            <a:r>
              <a:rPr kumimoji="1" lang="ja-JP" altLang="en-US"/>
              <a:t>はうまくやる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0743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708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 </a:t>
            </a:r>
          </a:p>
          <a:p>
            <a:pPr marL="0" indent="0">
              <a:buFontTx/>
              <a:buNone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1536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2714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1949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1528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1017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7106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9945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8752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4712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421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995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・ここまで３分</a:t>
            </a:r>
            <a:endParaRPr kumimoji="1" lang="en-US" altLang="ja-JP" dirty="0"/>
          </a:p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38268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8927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84409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3644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01541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23050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95090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 err="1"/>
              <a:t>ψ</a:t>
            </a:r>
            <a:r>
              <a:rPr kumimoji="1" lang="ja-JP" altLang="en-US"/>
              <a:t>はプサイ！！！！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58444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8156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40246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104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69134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25247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11419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20672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46915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1294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19501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41782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85255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79198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549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04454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4609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61761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88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54D9-F752-694D-83BD-50289ACE58A9}" type="datetime1">
              <a:rPr kumimoji="1" lang="ja-JP" altLang="en-US" smtClean="0"/>
              <a:t>2019/10/25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02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2E23-F56C-D44A-BF36-9EC1A800FE4A}" type="datetime1">
              <a:rPr kumimoji="1" lang="ja-JP" altLang="en-US" smtClean="0"/>
              <a:t>2019/10/25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71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5C70-DE1D-7541-9F07-CBB4C98D386D}" type="datetime1">
              <a:rPr kumimoji="1" lang="ja-JP" altLang="en-US" smtClean="0"/>
              <a:t>2019/10/25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6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B9FD-A640-4945-8FCC-325351239453}" type="datetime1">
              <a:rPr kumimoji="1" lang="ja-JP" altLang="en-US" smtClean="0"/>
              <a:t>2019/10/25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0351" y="6356351"/>
            <a:ext cx="574999" cy="36512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fld id="{B47F6DB0-8234-694F-A987-89EE162C461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89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3C5A-74C5-A645-9987-D24BB7BCDBED}" type="datetime1">
              <a:rPr kumimoji="1" lang="ja-JP" altLang="en-US" smtClean="0"/>
              <a:t>2019/10/25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05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9B0D-484A-714E-B120-C2CF071A6B06}" type="datetime1">
              <a:rPr kumimoji="1" lang="ja-JP" altLang="en-US" smtClean="0"/>
              <a:t>2019/10/25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38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CFB1-1E71-EC46-91FB-938640FA312B}" type="datetime1">
              <a:rPr kumimoji="1" lang="ja-JP" altLang="en-US" smtClean="0"/>
              <a:t>2019/10/25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64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2778-B76D-3D44-B517-0B683A8797E2}" type="datetime1">
              <a:rPr kumimoji="1" lang="ja-JP" altLang="en-US" smtClean="0"/>
              <a:t>2019/10/25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21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9F2F-C400-2F47-B5E3-1759B099963D}" type="datetime1">
              <a:rPr kumimoji="1" lang="ja-JP" altLang="en-US" smtClean="0"/>
              <a:t>2019/10/25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58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836-0754-F14F-800B-0707895D9D8D}" type="datetime1">
              <a:rPr kumimoji="1" lang="ja-JP" altLang="en-US" smtClean="0"/>
              <a:t>2019/10/25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15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84CF-5B40-A343-91AD-F92DC8A77D17}" type="datetime1">
              <a:rPr kumimoji="1" lang="ja-JP" altLang="en-US" smtClean="0"/>
              <a:t>2019/10/25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82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A33CA-7F40-E847-A523-897B17B80AE9}" type="datetime1">
              <a:rPr kumimoji="1" lang="ja-JP" altLang="en-US" smtClean="0"/>
              <a:t>2019/10/25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6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10" Type="http://schemas.openxmlformats.org/officeDocument/2006/relationships/image" Target="../media/image65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10" Type="http://schemas.openxmlformats.org/officeDocument/2006/relationships/image" Target="../media/image65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59.png"/><Relationship Id="rId4" Type="http://schemas.openxmlformats.org/officeDocument/2006/relationships/image" Target="../media/image620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640.png"/><Relationship Id="rId9" Type="http://schemas.openxmlformats.org/officeDocument/2006/relationships/image" Target="../media/image6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A2321C3-3973-8E4C-A34D-3FCDF08A6E8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64674" y="1116798"/>
                <a:ext cx="6014651" cy="2297492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4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800" dirty="0"/>
                  <a:t>-</a:t>
                </a:r>
                <a:r>
                  <a:rPr kumimoji="1" lang="ja-JP" altLang="en-US" sz="4800"/>
                  <a:t>パス頂点被覆の</a:t>
                </a:r>
                <a:br>
                  <a:rPr kumimoji="1" lang="en-US" altLang="ja-JP" sz="4800" dirty="0"/>
                </a:br>
                <a:r>
                  <a:rPr kumimoji="1" lang="ja-JP" altLang="en-US" sz="4800" b="1">
                    <a:solidFill>
                      <a:srgbClr val="FF0000"/>
                    </a:solidFill>
                  </a:rPr>
                  <a:t>遷移</a:t>
                </a:r>
                <a:r>
                  <a:rPr kumimoji="1" lang="ja-JP" altLang="en-US" sz="4800"/>
                  <a:t>問題について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A2321C3-3973-8E4C-A34D-3FCDF08A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64674" y="1116798"/>
                <a:ext cx="6014651" cy="2297492"/>
              </a:xfrm>
              <a:blipFill>
                <a:blip r:embed="rId2"/>
                <a:stretch>
                  <a:fillRect b="-131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字幕 2">
            <a:extLst>
              <a:ext uri="{FF2B5EF4-FFF2-40B4-BE49-F238E27FC236}">
                <a16:creationId xmlns:a16="http://schemas.microsoft.com/office/drawing/2014/main" id="{BA2C809E-BE46-694E-A59A-F1BB03F9319B}"/>
              </a:ext>
            </a:extLst>
          </p:cNvPr>
          <p:cNvSpPr txBox="1">
            <a:spLocks/>
          </p:cNvSpPr>
          <p:nvPr/>
        </p:nvSpPr>
        <p:spPr>
          <a:xfrm>
            <a:off x="1143000" y="3967797"/>
            <a:ext cx="6858000" cy="1866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/>
              <a:t>OR</a:t>
            </a:r>
            <a:r>
              <a:rPr lang="ja-JP" altLang="en-US" sz="2800"/>
              <a:t>学会九州支部</a:t>
            </a:r>
            <a:r>
              <a:rPr lang="en-US" altLang="ja-JP" sz="2800" dirty="0"/>
              <a:t> </a:t>
            </a:r>
            <a:r>
              <a:rPr lang="ja-JP" altLang="en-US" sz="2800"/>
              <a:t>若手の会</a:t>
            </a:r>
            <a:r>
              <a:rPr lang="en-US" altLang="ja-JP" sz="2800" dirty="0"/>
              <a:t> @ </a:t>
            </a:r>
            <a:r>
              <a:rPr lang="ja-JP" altLang="en-US" sz="2800"/>
              <a:t>由布院</a:t>
            </a:r>
            <a:endParaRPr lang="en-US" altLang="ja-JP" sz="2800" dirty="0"/>
          </a:p>
          <a:p>
            <a:r>
              <a:rPr lang="en-US" altLang="ja-JP" sz="2000" dirty="0"/>
              <a:t>October 27th, 2019</a:t>
            </a:r>
          </a:p>
          <a:p>
            <a:r>
              <a:rPr lang="en-US" altLang="ja-JP" sz="2000" dirty="0"/>
              <a:t>Kyushu Institute of Technology</a:t>
            </a:r>
          </a:p>
          <a:p>
            <a:r>
              <a:rPr lang="en-US" altLang="ja-JP" dirty="0"/>
              <a:t>D.A. Hoang, A. Suzuki, </a:t>
            </a:r>
            <a:r>
              <a:rPr lang="en-US" altLang="ja-JP" b="1" dirty="0"/>
              <a:t>T. </a:t>
            </a:r>
            <a:r>
              <a:rPr lang="en-US" altLang="ja-JP" b="1" dirty="0" err="1"/>
              <a:t>Yagita</a:t>
            </a:r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20420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-path vertex cover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Vertex cover </a:t>
                </a:r>
                <a:r>
                  <a:rPr lang="ja-JP" altLang="en-US" sz="2400"/>
                  <a:t>問題の一般化問題</a:t>
                </a:r>
                <a:endParaRPr lang="en-US" altLang="ja-JP" sz="2400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VC: </a:t>
                </a:r>
                <a:r>
                  <a:rPr lang="ja-JP" altLang="en-US" sz="2000"/>
                  <a:t>全ての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辺</a:t>
                </a:r>
                <a:r>
                  <a:rPr lang="ja-JP" altLang="en-US" sz="2000"/>
                  <a:t>をカバーする頂点集合</a:t>
                </a:r>
                <a:endParaRPr lang="en-US" altLang="ja-JP" sz="2000" dirty="0"/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VC: </a:t>
                </a:r>
                <a:r>
                  <a:rPr lang="ja-JP" altLang="en-US" sz="2000"/>
                  <a:t>全ての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sz="2000">
                    <a:solidFill>
                      <a:srgbClr val="FF0000"/>
                    </a:solidFill>
                  </a:rPr>
                  <a:t>頂点パス</a:t>
                </a:r>
                <a:r>
                  <a:rPr lang="ja-JP" altLang="en-US" sz="2000"/>
                  <a:t>をカバーする頂点集合</a:t>
                </a:r>
                <a:r>
                  <a:rPr lang="en-US" altLang="ja-JP" sz="20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= 2: VC)</a:t>
                </a:r>
              </a:p>
              <a:p>
                <a:r>
                  <a:rPr lang="ja-JP" altLang="en-US" sz="2400"/>
                  <a:t>豊富なバリエーションが揃う</a:t>
                </a:r>
                <a:endParaRPr lang="en-US" altLang="ja-JP" sz="24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Minimum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Bre</a:t>
                </a:r>
                <a:r>
                  <a:rPr lang="en" altLang="ja-JP" sz="1600" dirty="0"/>
                  <a:t>š</a:t>
                </a:r>
                <a:r>
                  <a:rPr lang="en-US" altLang="ja-JP" sz="1600" dirty="0" err="1"/>
                  <a:t>ar</a:t>
                </a:r>
                <a:r>
                  <a:rPr lang="en-US" altLang="ja-JP" sz="1600" dirty="0"/>
                  <a:t>, et al., 2011]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 </a:t>
                </a:r>
                <a:r>
                  <a:rPr lang="ja-JP" altLang="en-US" sz="1800"/>
                  <a:t>のとき</a:t>
                </a:r>
                <a:r>
                  <a:rPr lang="en-US" altLang="ja-JP" sz="1800" dirty="0"/>
                  <a:t> 2</a:t>
                </a:r>
                <a:r>
                  <a:rPr lang="ja-JP" altLang="en-US" sz="1800"/>
                  <a:t>部グラフ上でも難しい</a:t>
                </a:r>
                <a:r>
                  <a:rPr lang="en-US" altLang="ja-JP" sz="1800" dirty="0"/>
                  <a:t> (cf.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2 </a:t>
                </a:r>
                <a:r>
                  <a:rPr lang="ja-JP" altLang="en-US" sz="1800"/>
                  <a:t>は</a:t>
                </a:r>
                <a:r>
                  <a:rPr lang="en-US" altLang="ja-JP" sz="1800" dirty="0"/>
                  <a:t>2</a:t>
                </a:r>
                <a:r>
                  <a:rPr lang="ja-JP" altLang="en-US" sz="1800"/>
                  <a:t>部で簡単</a:t>
                </a:r>
                <a:r>
                  <a:rPr lang="en-US" altLang="ja-JP" sz="1800" dirty="0"/>
                  <a:t>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近似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乱択</a:t>
                </a:r>
                <a:r>
                  <a:rPr lang="en-US" altLang="ja-JP" sz="1800" dirty="0"/>
                  <a:t>, FPT, Exact-</a:t>
                </a:r>
                <a:r>
                  <a:rPr lang="en-US" altLang="ja-JP" sz="1800" dirty="0" err="1"/>
                  <a:t>algo</a:t>
                </a:r>
                <a:r>
                  <a:rPr lang="en-US" altLang="ja-JP" sz="1800" dirty="0"/>
                  <a:t>.</a:t>
                </a:r>
                <a:r>
                  <a:rPr lang="ja-JP" altLang="en-US" sz="1800"/>
                  <a:t>など多くの研究</a:t>
                </a:r>
                <a:endParaRPr lang="en-US" altLang="ja-JP" sz="18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Maximum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Miyano</a:t>
                </a:r>
                <a:r>
                  <a:rPr lang="en-US" altLang="ja-JP" sz="1600" dirty="0"/>
                  <a:t>, et al., 2018]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 </a:t>
                </a:r>
                <a:r>
                  <a:rPr lang="ja-JP" altLang="en-US" sz="1800"/>
                  <a:t>のとき</a:t>
                </a:r>
                <a:r>
                  <a:rPr lang="en-US" altLang="ja-JP" sz="1800" dirty="0"/>
                  <a:t>, split </a:t>
                </a:r>
                <a:r>
                  <a:rPr lang="ja-JP" altLang="en-US" sz="1800"/>
                  <a:t>グラフ上でも難しい</a:t>
                </a:r>
                <a:r>
                  <a:rPr lang="en-US" altLang="ja-JP" sz="1800" dirty="0"/>
                  <a:t> (cf.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</a:t>
                </a:r>
                <a:r>
                  <a:rPr lang="ja-JP" altLang="en-US" sz="1800"/>
                  <a:t>の</a:t>
                </a:r>
                <a:r>
                  <a:rPr lang="en-US" altLang="ja-JP" sz="1800" dirty="0"/>
                  <a:t>Min</a:t>
                </a:r>
                <a:r>
                  <a:rPr lang="ja-JP" altLang="en-US" sz="1800"/>
                  <a:t>版は簡単</a:t>
                </a:r>
                <a:r>
                  <a:rPr lang="en-US" altLang="ja-JP" sz="1800" dirty="0"/>
                  <a:t>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木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木幅限定グラフ上では解ける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4"/>
                <a:stretch>
                  <a:fillRect l="-965" t="-1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808A0B6-0727-6948-A618-C6300AAD57AD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H="1">
            <a:off x="5752951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7AA9EEB-3518-8F49-8456-AC02A9C8277E}"/>
              </a:ext>
            </a:extLst>
          </p:cNvPr>
          <p:cNvCxnSpPr>
            <a:cxnSpLocks/>
            <a:stCxn id="9" idx="4"/>
            <a:endCxn id="6" idx="4"/>
          </p:cNvCxnSpPr>
          <p:nvPr/>
        </p:nvCxnSpPr>
        <p:spPr>
          <a:xfrm flipH="1" flipV="1">
            <a:off x="5805293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DA17569-FC1F-EF48-B1B3-1043F31947F9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6129625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9587466-3446-114C-AF41-8CCC68720002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6649874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FC2F6AA-E3B0-FA4D-AD58-77B2AA0F8AB7}"/>
              </a:ext>
            </a:extLst>
          </p:cNvPr>
          <p:cNvCxnSpPr>
            <a:cxnSpLocks/>
            <a:stCxn id="8" idx="5"/>
            <a:endCxn id="5" idx="1"/>
          </p:cNvCxnSpPr>
          <p:nvPr/>
        </p:nvCxnSpPr>
        <p:spPr>
          <a:xfrm flipH="1" flipV="1">
            <a:off x="6300399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5A156FF-CE10-4E4C-9E00-CA414C7C2171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H="1">
            <a:off x="7459003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3722E0-CFE9-9543-A258-A259C879E86B}"/>
              </a:ext>
            </a:extLst>
          </p:cNvPr>
          <p:cNvCxnSpPr>
            <a:cxnSpLocks/>
            <a:stCxn id="27" idx="4"/>
            <a:endCxn id="25" idx="4"/>
          </p:cNvCxnSpPr>
          <p:nvPr/>
        </p:nvCxnSpPr>
        <p:spPr>
          <a:xfrm flipH="1" flipV="1">
            <a:off x="7511345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8CFF13A-1AB3-5D44-BDFF-13740642A469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>
            <a:off x="7835677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A5266C0-DDA7-6343-94BD-DACEEC555B84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8355926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051FAB4-F33D-2F43-A990-2A23FE6B66A9}"/>
              </a:ext>
            </a:extLst>
          </p:cNvPr>
          <p:cNvCxnSpPr>
            <a:cxnSpLocks/>
            <a:stCxn id="26" idx="5"/>
            <a:endCxn id="24" idx="1"/>
          </p:cNvCxnSpPr>
          <p:nvPr/>
        </p:nvCxnSpPr>
        <p:spPr>
          <a:xfrm flipH="1" flipV="1">
            <a:off x="8006451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>
            <a:extLst>
              <a:ext uri="{FF2B5EF4-FFF2-40B4-BE49-F238E27FC236}">
                <a16:creationId xmlns:a16="http://schemas.microsoft.com/office/drawing/2014/main" id="{5F46557A-310B-F446-B7DD-7DFC997297C8}"/>
              </a:ext>
            </a:extLst>
          </p:cNvPr>
          <p:cNvSpPr/>
          <p:nvPr/>
        </p:nvSpPr>
        <p:spPr>
          <a:xfrm>
            <a:off x="6278718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FB2EF31-4F42-624C-A56F-376D2329C926}"/>
              </a:ext>
            </a:extLst>
          </p:cNvPr>
          <p:cNvSpPr/>
          <p:nvPr/>
        </p:nvSpPr>
        <p:spPr>
          <a:xfrm>
            <a:off x="5731270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BE7E8F2-3D1B-E24E-AF74-7E0C8C63F9EE}"/>
              </a:ext>
            </a:extLst>
          </p:cNvPr>
          <p:cNvSpPr/>
          <p:nvPr/>
        </p:nvSpPr>
        <p:spPr>
          <a:xfrm>
            <a:off x="6826164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BF1FE00-24F6-2747-8A85-5B50AB9CE73A}"/>
              </a:ext>
            </a:extLst>
          </p:cNvPr>
          <p:cNvSpPr/>
          <p:nvPr/>
        </p:nvSpPr>
        <p:spPr>
          <a:xfrm>
            <a:off x="5981580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84D3BD0F-3277-B74E-991B-1F59704DC150}"/>
              </a:ext>
            </a:extLst>
          </p:cNvPr>
          <p:cNvSpPr/>
          <p:nvPr/>
        </p:nvSpPr>
        <p:spPr>
          <a:xfrm>
            <a:off x="657585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7A806DA5-D0B1-3447-8C61-7D31CE42B790}"/>
              </a:ext>
            </a:extLst>
          </p:cNvPr>
          <p:cNvSpPr/>
          <p:nvPr/>
        </p:nvSpPr>
        <p:spPr>
          <a:xfrm>
            <a:off x="7984770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C47AC6F2-4B7A-7641-B43B-943E349ED5D8}"/>
              </a:ext>
            </a:extLst>
          </p:cNvPr>
          <p:cNvSpPr/>
          <p:nvPr/>
        </p:nvSpPr>
        <p:spPr>
          <a:xfrm>
            <a:off x="7437322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0527E18F-90D6-B749-BC92-FE9D25E420A3}"/>
              </a:ext>
            </a:extLst>
          </p:cNvPr>
          <p:cNvSpPr/>
          <p:nvPr/>
        </p:nvSpPr>
        <p:spPr>
          <a:xfrm>
            <a:off x="8532216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F6F02978-FFA6-7442-AC1F-8CEEF41F559E}"/>
              </a:ext>
            </a:extLst>
          </p:cNvPr>
          <p:cNvSpPr/>
          <p:nvPr/>
        </p:nvSpPr>
        <p:spPr>
          <a:xfrm>
            <a:off x="768763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3DFB2121-CB78-F34F-B1E5-D6F4861A479A}"/>
              </a:ext>
            </a:extLst>
          </p:cNvPr>
          <p:cNvSpPr/>
          <p:nvPr/>
        </p:nvSpPr>
        <p:spPr>
          <a:xfrm>
            <a:off x="8281904" y="1330989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B736DD2-C82B-3B47-845D-61E07AC95D4E}"/>
              </a:ext>
            </a:extLst>
          </p:cNvPr>
          <p:cNvSpPr txBox="1"/>
          <p:nvPr/>
        </p:nvSpPr>
        <p:spPr>
          <a:xfrm>
            <a:off x="6100104" y="16033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VC</a:t>
            </a:r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C59DBC-2684-0C4F-B77C-731777A87B9D}"/>
              </a:ext>
            </a:extLst>
          </p:cNvPr>
          <p:cNvSpPr txBox="1"/>
          <p:nvPr/>
        </p:nvSpPr>
        <p:spPr>
          <a:xfrm>
            <a:off x="7484434" y="1609850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3-path VC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FF267E-597C-7F44-963D-3226A7CE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93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-path vertex cover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Vertex cover </a:t>
                </a:r>
                <a:r>
                  <a:rPr lang="ja-JP" altLang="en-US" sz="2400"/>
                  <a:t>問題の一般化問題</a:t>
                </a:r>
                <a:endParaRPr lang="en-US" altLang="ja-JP" sz="2400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VC: </a:t>
                </a:r>
                <a:r>
                  <a:rPr lang="ja-JP" altLang="en-US" sz="2000"/>
                  <a:t>全ての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辺</a:t>
                </a:r>
                <a:r>
                  <a:rPr lang="ja-JP" altLang="en-US" sz="2000"/>
                  <a:t>をカバーする頂点集合</a:t>
                </a:r>
                <a:endParaRPr lang="en-US" altLang="ja-JP" sz="2000" dirty="0"/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VC: </a:t>
                </a:r>
                <a:r>
                  <a:rPr lang="ja-JP" altLang="en-US" sz="2000"/>
                  <a:t>全ての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sz="2000">
                    <a:solidFill>
                      <a:srgbClr val="FF0000"/>
                    </a:solidFill>
                  </a:rPr>
                  <a:t>頂点パス</a:t>
                </a:r>
                <a:r>
                  <a:rPr lang="ja-JP" altLang="en-US" sz="2000"/>
                  <a:t>をカバーする頂点集合</a:t>
                </a:r>
                <a:r>
                  <a:rPr lang="en-US" altLang="ja-JP" sz="20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= 2: VC)</a:t>
                </a:r>
              </a:p>
              <a:p>
                <a:r>
                  <a:rPr lang="ja-JP" altLang="en-US" sz="2400"/>
                  <a:t>豊富なバリエーションが揃う</a:t>
                </a:r>
                <a:endParaRPr lang="en-US" altLang="ja-JP" sz="24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Minimum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Bre</a:t>
                </a:r>
                <a:r>
                  <a:rPr lang="en" altLang="ja-JP" sz="1600" dirty="0"/>
                  <a:t>š</a:t>
                </a:r>
                <a:r>
                  <a:rPr lang="en-US" altLang="ja-JP" sz="1600" dirty="0" err="1"/>
                  <a:t>ar</a:t>
                </a:r>
                <a:r>
                  <a:rPr lang="en-US" altLang="ja-JP" sz="1600" dirty="0"/>
                  <a:t>, et al., 2011]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 </a:t>
                </a:r>
                <a:r>
                  <a:rPr lang="ja-JP" altLang="en-US" sz="1800"/>
                  <a:t>のとき</a:t>
                </a:r>
                <a:r>
                  <a:rPr lang="en-US" altLang="ja-JP" sz="1800" dirty="0"/>
                  <a:t> 2</a:t>
                </a:r>
                <a:r>
                  <a:rPr lang="ja-JP" altLang="en-US" sz="1800"/>
                  <a:t>部グラフ上でも難しい</a:t>
                </a:r>
                <a:r>
                  <a:rPr lang="en-US" altLang="ja-JP" sz="1800" dirty="0"/>
                  <a:t> (cf.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2 </a:t>
                </a:r>
                <a:r>
                  <a:rPr lang="ja-JP" altLang="en-US" sz="1800"/>
                  <a:t>は</a:t>
                </a:r>
                <a:r>
                  <a:rPr lang="en-US" altLang="ja-JP" sz="1800" dirty="0"/>
                  <a:t>2</a:t>
                </a:r>
                <a:r>
                  <a:rPr lang="ja-JP" altLang="en-US" sz="1800"/>
                  <a:t>部で簡単</a:t>
                </a:r>
                <a:r>
                  <a:rPr lang="en-US" altLang="ja-JP" sz="1800" dirty="0"/>
                  <a:t>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近似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乱択</a:t>
                </a:r>
                <a:r>
                  <a:rPr lang="en-US" altLang="ja-JP" sz="1800" dirty="0"/>
                  <a:t>, FPT, Exact-</a:t>
                </a:r>
                <a:r>
                  <a:rPr lang="en-US" altLang="ja-JP" sz="1800" dirty="0" err="1"/>
                  <a:t>algo</a:t>
                </a:r>
                <a:r>
                  <a:rPr lang="en-US" altLang="ja-JP" sz="1800" dirty="0"/>
                  <a:t>.</a:t>
                </a:r>
                <a:r>
                  <a:rPr lang="ja-JP" altLang="en-US" sz="1800"/>
                  <a:t>など多くの研究</a:t>
                </a:r>
                <a:endParaRPr lang="en-US" altLang="ja-JP" sz="18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Maximum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Miyano</a:t>
                </a:r>
                <a:r>
                  <a:rPr lang="en-US" altLang="ja-JP" sz="1600" dirty="0"/>
                  <a:t>, et al., 2018]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 </a:t>
                </a:r>
                <a:r>
                  <a:rPr lang="ja-JP" altLang="en-US" sz="1800"/>
                  <a:t>のとき</a:t>
                </a:r>
                <a:r>
                  <a:rPr lang="en-US" altLang="ja-JP" sz="1800" dirty="0"/>
                  <a:t>, split </a:t>
                </a:r>
                <a:r>
                  <a:rPr lang="ja-JP" altLang="en-US" sz="1800"/>
                  <a:t>グラフ上でも難しい</a:t>
                </a:r>
                <a:r>
                  <a:rPr lang="en-US" altLang="ja-JP" sz="1800" dirty="0"/>
                  <a:t> (cf.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</a:t>
                </a:r>
                <a:r>
                  <a:rPr lang="ja-JP" altLang="en-US" sz="1800"/>
                  <a:t>の</a:t>
                </a:r>
                <a:r>
                  <a:rPr lang="en-US" altLang="ja-JP" sz="1800" dirty="0"/>
                  <a:t>Min</a:t>
                </a:r>
                <a:r>
                  <a:rPr lang="ja-JP" altLang="en-US" sz="1800"/>
                  <a:t>版は簡単</a:t>
                </a:r>
                <a:r>
                  <a:rPr lang="en-US" altLang="ja-JP" sz="1800" dirty="0"/>
                  <a:t>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木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木幅限定グラフ上では解ける</a:t>
                </a:r>
                <a:endParaRPr lang="en-US" altLang="ja-JP" sz="18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 </a:t>
                </a:r>
                <a:r>
                  <a:rPr lang="en-US" altLang="ja-JP" sz="2000" dirty="0" err="1">
                    <a:solidFill>
                      <a:srgbClr val="FF0000"/>
                    </a:solidFill>
                  </a:rPr>
                  <a:t>Reoptimization</a:t>
                </a:r>
                <a:r>
                  <a:rPr lang="en-US" altLang="ja-JP" sz="2000" dirty="0"/>
                  <a:t> </a:t>
                </a:r>
                <a:r>
                  <a:rPr lang="en-US" altLang="ja-JP" sz="1600" dirty="0"/>
                  <a:t>[Kumar, et al., 2019]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元グラフ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ja-JP" altLang="en-US" sz="1800"/>
                  <a:t>とそこでの最適解を知っているもとで</a:t>
                </a:r>
                <a:r>
                  <a:rPr lang="en-US" altLang="ja-JP" sz="1800" dirty="0"/>
                  <a:t>, </a:t>
                </a:r>
              </a:p>
              <a:p>
                <a:pPr marL="914400" lvl="2" indent="0">
                  <a:buNone/>
                </a:pPr>
                <a:r>
                  <a:rPr lang="ja-JP" altLang="en-US" sz="1800"/>
                  <a:t>　少し変化したグラフ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ja-JP" altLang="en-US" sz="1800"/>
                  <a:t>で良い解が得られるか？</a:t>
                </a:r>
                <a:endParaRPr lang="en-US" altLang="ja-JP" sz="1800" dirty="0"/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定数個の点挿入に対し複数の近似アルゴリズムの提示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4"/>
                <a:stretch>
                  <a:fillRect l="-965" t="-1575" b="-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808A0B6-0727-6948-A618-C6300AAD57AD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H="1">
            <a:off x="5752951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7AA9EEB-3518-8F49-8456-AC02A9C8277E}"/>
              </a:ext>
            </a:extLst>
          </p:cNvPr>
          <p:cNvCxnSpPr>
            <a:cxnSpLocks/>
            <a:stCxn id="9" idx="4"/>
            <a:endCxn id="6" idx="4"/>
          </p:cNvCxnSpPr>
          <p:nvPr/>
        </p:nvCxnSpPr>
        <p:spPr>
          <a:xfrm flipH="1" flipV="1">
            <a:off x="5805293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DA17569-FC1F-EF48-B1B3-1043F31947F9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6129625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9587466-3446-114C-AF41-8CCC68720002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6649874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FC2F6AA-E3B0-FA4D-AD58-77B2AA0F8AB7}"/>
              </a:ext>
            </a:extLst>
          </p:cNvPr>
          <p:cNvCxnSpPr>
            <a:cxnSpLocks/>
            <a:stCxn id="8" idx="5"/>
            <a:endCxn id="5" idx="1"/>
          </p:cNvCxnSpPr>
          <p:nvPr/>
        </p:nvCxnSpPr>
        <p:spPr>
          <a:xfrm flipH="1" flipV="1">
            <a:off x="6300399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5A156FF-CE10-4E4C-9E00-CA414C7C2171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H="1">
            <a:off x="7459003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3722E0-CFE9-9543-A258-A259C879E86B}"/>
              </a:ext>
            </a:extLst>
          </p:cNvPr>
          <p:cNvCxnSpPr>
            <a:cxnSpLocks/>
            <a:stCxn id="27" idx="4"/>
            <a:endCxn id="25" idx="4"/>
          </p:cNvCxnSpPr>
          <p:nvPr/>
        </p:nvCxnSpPr>
        <p:spPr>
          <a:xfrm flipH="1" flipV="1">
            <a:off x="7511345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8CFF13A-1AB3-5D44-BDFF-13740642A469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>
            <a:off x="7835677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A5266C0-DDA7-6343-94BD-DACEEC555B84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8355926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051FAB4-F33D-2F43-A990-2A23FE6B66A9}"/>
              </a:ext>
            </a:extLst>
          </p:cNvPr>
          <p:cNvCxnSpPr>
            <a:cxnSpLocks/>
            <a:stCxn id="26" idx="5"/>
            <a:endCxn id="24" idx="1"/>
          </p:cNvCxnSpPr>
          <p:nvPr/>
        </p:nvCxnSpPr>
        <p:spPr>
          <a:xfrm flipH="1" flipV="1">
            <a:off x="8006451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>
            <a:extLst>
              <a:ext uri="{FF2B5EF4-FFF2-40B4-BE49-F238E27FC236}">
                <a16:creationId xmlns:a16="http://schemas.microsoft.com/office/drawing/2014/main" id="{5F46557A-310B-F446-B7DD-7DFC997297C8}"/>
              </a:ext>
            </a:extLst>
          </p:cNvPr>
          <p:cNvSpPr/>
          <p:nvPr/>
        </p:nvSpPr>
        <p:spPr>
          <a:xfrm>
            <a:off x="6278718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FB2EF31-4F42-624C-A56F-376D2329C926}"/>
              </a:ext>
            </a:extLst>
          </p:cNvPr>
          <p:cNvSpPr/>
          <p:nvPr/>
        </p:nvSpPr>
        <p:spPr>
          <a:xfrm>
            <a:off x="5731270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BE7E8F2-3D1B-E24E-AF74-7E0C8C63F9EE}"/>
              </a:ext>
            </a:extLst>
          </p:cNvPr>
          <p:cNvSpPr/>
          <p:nvPr/>
        </p:nvSpPr>
        <p:spPr>
          <a:xfrm>
            <a:off x="6826164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BF1FE00-24F6-2747-8A85-5B50AB9CE73A}"/>
              </a:ext>
            </a:extLst>
          </p:cNvPr>
          <p:cNvSpPr/>
          <p:nvPr/>
        </p:nvSpPr>
        <p:spPr>
          <a:xfrm>
            <a:off x="5981580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84D3BD0F-3277-B74E-991B-1F59704DC150}"/>
              </a:ext>
            </a:extLst>
          </p:cNvPr>
          <p:cNvSpPr/>
          <p:nvPr/>
        </p:nvSpPr>
        <p:spPr>
          <a:xfrm>
            <a:off x="657585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7A806DA5-D0B1-3447-8C61-7D31CE42B790}"/>
              </a:ext>
            </a:extLst>
          </p:cNvPr>
          <p:cNvSpPr/>
          <p:nvPr/>
        </p:nvSpPr>
        <p:spPr>
          <a:xfrm>
            <a:off x="7984770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C47AC6F2-4B7A-7641-B43B-943E349ED5D8}"/>
              </a:ext>
            </a:extLst>
          </p:cNvPr>
          <p:cNvSpPr/>
          <p:nvPr/>
        </p:nvSpPr>
        <p:spPr>
          <a:xfrm>
            <a:off x="7437322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0527E18F-90D6-B749-BC92-FE9D25E420A3}"/>
              </a:ext>
            </a:extLst>
          </p:cNvPr>
          <p:cNvSpPr/>
          <p:nvPr/>
        </p:nvSpPr>
        <p:spPr>
          <a:xfrm>
            <a:off x="8532216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F6F02978-FFA6-7442-AC1F-8CEEF41F559E}"/>
              </a:ext>
            </a:extLst>
          </p:cNvPr>
          <p:cNvSpPr/>
          <p:nvPr/>
        </p:nvSpPr>
        <p:spPr>
          <a:xfrm>
            <a:off x="768763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3DFB2121-CB78-F34F-B1E5-D6F4861A479A}"/>
              </a:ext>
            </a:extLst>
          </p:cNvPr>
          <p:cNvSpPr/>
          <p:nvPr/>
        </p:nvSpPr>
        <p:spPr>
          <a:xfrm>
            <a:off x="8281904" y="1330989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B736DD2-C82B-3B47-845D-61E07AC95D4E}"/>
              </a:ext>
            </a:extLst>
          </p:cNvPr>
          <p:cNvSpPr txBox="1"/>
          <p:nvPr/>
        </p:nvSpPr>
        <p:spPr>
          <a:xfrm>
            <a:off x="6100104" y="16033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VC</a:t>
            </a:r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C59DBC-2684-0C4F-B77C-731777A87B9D}"/>
              </a:ext>
            </a:extLst>
          </p:cNvPr>
          <p:cNvSpPr txBox="1"/>
          <p:nvPr/>
        </p:nvSpPr>
        <p:spPr>
          <a:xfrm>
            <a:off x="7484434" y="1609850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3-path VC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8D3912-9930-C746-B1BD-DFFF3770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51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-path vertex cover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390881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Vertex cover </a:t>
                </a:r>
                <a:r>
                  <a:rPr lang="ja-JP" altLang="en-US" sz="2400"/>
                  <a:t>問題の一般化問題</a:t>
                </a:r>
                <a:endParaRPr lang="en-US" altLang="ja-JP" sz="2400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VC: </a:t>
                </a:r>
                <a:r>
                  <a:rPr lang="ja-JP" altLang="en-US" sz="2000"/>
                  <a:t>全ての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辺</a:t>
                </a:r>
                <a:r>
                  <a:rPr lang="ja-JP" altLang="en-US" sz="2000"/>
                  <a:t>をカバーする頂点集合</a:t>
                </a:r>
                <a:endParaRPr lang="en-US" altLang="ja-JP" sz="2000" dirty="0"/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VC: </a:t>
                </a:r>
                <a:r>
                  <a:rPr lang="ja-JP" altLang="en-US" sz="2000"/>
                  <a:t>全ての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sz="2000">
                    <a:solidFill>
                      <a:srgbClr val="FF0000"/>
                    </a:solidFill>
                  </a:rPr>
                  <a:t>頂点パス</a:t>
                </a:r>
                <a:r>
                  <a:rPr lang="ja-JP" altLang="en-US" sz="2000"/>
                  <a:t>をカバーする頂点集合</a:t>
                </a:r>
                <a:r>
                  <a:rPr lang="en-US" altLang="ja-JP" sz="20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= 2: VC)</a:t>
                </a:r>
              </a:p>
              <a:p>
                <a:r>
                  <a:rPr lang="ja-JP" altLang="en-US" sz="2400"/>
                  <a:t>豊富なバリエーションが揃う</a:t>
                </a:r>
                <a:endParaRPr lang="en-US" altLang="ja-JP" sz="24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Minimum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Bre</a:t>
                </a:r>
                <a:r>
                  <a:rPr lang="en" altLang="ja-JP" sz="1600" dirty="0"/>
                  <a:t>š</a:t>
                </a:r>
                <a:r>
                  <a:rPr lang="en-US" altLang="ja-JP" sz="1600" dirty="0" err="1"/>
                  <a:t>ar</a:t>
                </a:r>
                <a:r>
                  <a:rPr lang="en-US" altLang="ja-JP" sz="1600" dirty="0"/>
                  <a:t>, et al., 2011]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 </a:t>
                </a:r>
                <a:r>
                  <a:rPr lang="ja-JP" altLang="en-US" sz="1800"/>
                  <a:t>のとき</a:t>
                </a:r>
                <a:r>
                  <a:rPr lang="en-US" altLang="ja-JP" sz="1800" dirty="0"/>
                  <a:t> 2</a:t>
                </a:r>
                <a:r>
                  <a:rPr lang="ja-JP" altLang="en-US" sz="1800"/>
                  <a:t>部グラフ上でも難しい</a:t>
                </a:r>
                <a:r>
                  <a:rPr lang="en-US" altLang="ja-JP" sz="1800" dirty="0"/>
                  <a:t> (cf.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2 </a:t>
                </a:r>
                <a:r>
                  <a:rPr lang="ja-JP" altLang="en-US" sz="1800"/>
                  <a:t>は</a:t>
                </a:r>
                <a:r>
                  <a:rPr lang="en-US" altLang="ja-JP" sz="1800" dirty="0"/>
                  <a:t>2</a:t>
                </a:r>
                <a:r>
                  <a:rPr lang="ja-JP" altLang="en-US" sz="1800"/>
                  <a:t>部で簡単</a:t>
                </a:r>
                <a:r>
                  <a:rPr lang="en-US" altLang="ja-JP" sz="1800" dirty="0"/>
                  <a:t>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近似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乱択</a:t>
                </a:r>
                <a:r>
                  <a:rPr lang="en-US" altLang="ja-JP" sz="1800" dirty="0"/>
                  <a:t>, FPT, Exact-</a:t>
                </a:r>
                <a:r>
                  <a:rPr lang="en-US" altLang="ja-JP" sz="1800" dirty="0" err="1"/>
                  <a:t>algo</a:t>
                </a:r>
                <a:r>
                  <a:rPr lang="en-US" altLang="ja-JP" sz="1800" dirty="0"/>
                  <a:t>.</a:t>
                </a:r>
                <a:r>
                  <a:rPr lang="ja-JP" altLang="en-US" sz="1800"/>
                  <a:t>など多くの研究</a:t>
                </a:r>
                <a:endParaRPr lang="en-US" altLang="ja-JP" sz="18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Maximum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Miyano</a:t>
                </a:r>
                <a:r>
                  <a:rPr lang="en-US" altLang="ja-JP" sz="1600" dirty="0"/>
                  <a:t>, et al., 2018]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 </a:t>
                </a:r>
                <a:r>
                  <a:rPr lang="ja-JP" altLang="en-US" sz="1800"/>
                  <a:t>のとき</a:t>
                </a:r>
                <a:r>
                  <a:rPr lang="en-US" altLang="ja-JP" sz="1800" dirty="0"/>
                  <a:t>, split </a:t>
                </a:r>
                <a:r>
                  <a:rPr lang="ja-JP" altLang="en-US" sz="1800"/>
                  <a:t>グラフ上でも難しい</a:t>
                </a:r>
                <a:r>
                  <a:rPr lang="en-US" altLang="ja-JP" sz="1800" dirty="0"/>
                  <a:t> (cf.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</a:t>
                </a:r>
                <a:r>
                  <a:rPr lang="ja-JP" altLang="en-US" sz="1800"/>
                  <a:t>の</a:t>
                </a:r>
                <a:r>
                  <a:rPr lang="en-US" altLang="ja-JP" sz="1800" dirty="0"/>
                  <a:t>Min</a:t>
                </a:r>
                <a:r>
                  <a:rPr lang="ja-JP" altLang="en-US" sz="1800"/>
                  <a:t>版は簡単</a:t>
                </a:r>
                <a:r>
                  <a:rPr lang="en-US" altLang="ja-JP" sz="1800" dirty="0"/>
                  <a:t>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木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木幅限定グラフ上では解ける</a:t>
                </a:r>
                <a:endParaRPr lang="en-US" altLang="ja-JP" sz="18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 </a:t>
                </a:r>
                <a:r>
                  <a:rPr lang="en-US" altLang="ja-JP" sz="2000" dirty="0" err="1">
                    <a:solidFill>
                      <a:srgbClr val="FF0000"/>
                    </a:solidFill>
                  </a:rPr>
                  <a:t>Reoptimization</a:t>
                </a:r>
                <a:r>
                  <a:rPr lang="en-US" altLang="ja-JP" sz="2000" dirty="0"/>
                  <a:t> </a:t>
                </a:r>
                <a:r>
                  <a:rPr lang="en-US" altLang="ja-JP" sz="1600" dirty="0"/>
                  <a:t>[Kumar, et al., 2019]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元グラフ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ja-JP" altLang="en-US" sz="1800"/>
                  <a:t>とそこでの最適解を知っているもとで</a:t>
                </a:r>
                <a:r>
                  <a:rPr lang="en-US" altLang="ja-JP" sz="1800" dirty="0"/>
                  <a:t>, </a:t>
                </a:r>
              </a:p>
              <a:p>
                <a:pPr marL="914400" lvl="2" indent="0">
                  <a:buNone/>
                </a:pPr>
                <a:r>
                  <a:rPr lang="ja-JP" altLang="en-US" sz="1800"/>
                  <a:t>　少し変化したグラフ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ja-JP" altLang="en-US" sz="1800"/>
                  <a:t>で良い解が得られるか？</a:t>
                </a:r>
                <a:endParaRPr lang="en-US" altLang="ja-JP" sz="1800" dirty="0"/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定数個の点挿入に対し複数の近似アルゴリズムの提示</a:t>
                </a:r>
                <a:endParaRPr lang="en-US" altLang="ja-JP" sz="1800" dirty="0"/>
              </a:p>
              <a:p>
                <a:pPr>
                  <a:buClr>
                    <a:schemeClr val="tx1"/>
                  </a:buClr>
                </a:pPr>
                <a:r>
                  <a:rPr lang="en-US" altLang="ja-JP" sz="2400" dirty="0">
                    <a:solidFill>
                      <a:srgbClr val="FF0000"/>
                    </a:solidFill>
                  </a:rPr>
                  <a:t>Reconfiguration</a:t>
                </a:r>
                <a:r>
                  <a:rPr lang="en-US" altLang="ja-JP" sz="2400" dirty="0"/>
                  <a:t> </a:t>
                </a:r>
                <a:r>
                  <a:rPr lang="ja-JP" altLang="en-US" sz="2400"/>
                  <a:t>版を今回は扱った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390881"/>
              </a:xfrm>
              <a:blipFill>
                <a:blip r:embed="rId4"/>
                <a:stretch>
                  <a:fillRect l="-965" t="-1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808A0B6-0727-6948-A618-C6300AAD57AD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H="1">
            <a:off x="5752951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7AA9EEB-3518-8F49-8456-AC02A9C8277E}"/>
              </a:ext>
            </a:extLst>
          </p:cNvPr>
          <p:cNvCxnSpPr>
            <a:cxnSpLocks/>
            <a:stCxn id="9" idx="4"/>
            <a:endCxn id="6" idx="4"/>
          </p:cNvCxnSpPr>
          <p:nvPr/>
        </p:nvCxnSpPr>
        <p:spPr>
          <a:xfrm flipH="1" flipV="1">
            <a:off x="5805293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DA17569-FC1F-EF48-B1B3-1043F31947F9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6129625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9587466-3446-114C-AF41-8CCC68720002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6649874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FC2F6AA-E3B0-FA4D-AD58-77B2AA0F8AB7}"/>
              </a:ext>
            </a:extLst>
          </p:cNvPr>
          <p:cNvCxnSpPr>
            <a:cxnSpLocks/>
            <a:stCxn id="8" idx="5"/>
            <a:endCxn id="5" idx="1"/>
          </p:cNvCxnSpPr>
          <p:nvPr/>
        </p:nvCxnSpPr>
        <p:spPr>
          <a:xfrm flipH="1" flipV="1">
            <a:off x="6300399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5A156FF-CE10-4E4C-9E00-CA414C7C2171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H="1">
            <a:off x="7459003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3722E0-CFE9-9543-A258-A259C879E86B}"/>
              </a:ext>
            </a:extLst>
          </p:cNvPr>
          <p:cNvCxnSpPr>
            <a:cxnSpLocks/>
            <a:stCxn id="27" idx="4"/>
            <a:endCxn id="25" idx="4"/>
          </p:cNvCxnSpPr>
          <p:nvPr/>
        </p:nvCxnSpPr>
        <p:spPr>
          <a:xfrm flipH="1" flipV="1">
            <a:off x="7511345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8CFF13A-1AB3-5D44-BDFF-13740642A469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>
            <a:off x="7835677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A5266C0-DDA7-6343-94BD-DACEEC555B84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8355926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051FAB4-F33D-2F43-A990-2A23FE6B66A9}"/>
              </a:ext>
            </a:extLst>
          </p:cNvPr>
          <p:cNvCxnSpPr>
            <a:cxnSpLocks/>
            <a:stCxn id="26" idx="5"/>
            <a:endCxn id="24" idx="1"/>
          </p:cNvCxnSpPr>
          <p:nvPr/>
        </p:nvCxnSpPr>
        <p:spPr>
          <a:xfrm flipH="1" flipV="1">
            <a:off x="8006451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>
            <a:extLst>
              <a:ext uri="{FF2B5EF4-FFF2-40B4-BE49-F238E27FC236}">
                <a16:creationId xmlns:a16="http://schemas.microsoft.com/office/drawing/2014/main" id="{5F46557A-310B-F446-B7DD-7DFC997297C8}"/>
              </a:ext>
            </a:extLst>
          </p:cNvPr>
          <p:cNvSpPr/>
          <p:nvPr/>
        </p:nvSpPr>
        <p:spPr>
          <a:xfrm>
            <a:off x="6278718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FB2EF31-4F42-624C-A56F-376D2329C926}"/>
              </a:ext>
            </a:extLst>
          </p:cNvPr>
          <p:cNvSpPr/>
          <p:nvPr/>
        </p:nvSpPr>
        <p:spPr>
          <a:xfrm>
            <a:off x="5731270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BE7E8F2-3D1B-E24E-AF74-7E0C8C63F9EE}"/>
              </a:ext>
            </a:extLst>
          </p:cNvPr>
          <p:cNvSpPr/>
          <p:nvPr/>
        </p:nvSpPr>
        <p:spPr>
          <a:xfrm>
            <a:off x="6826164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BF1FE00-24F6-2747-8A85-5B50AB9CE73A}"/>
              </a:ext>
            </a:extLst>
          </p:cNvPr>
          <p:cNvSpPr/>
          <p:nvPr/>
        </p:nvSpPr>
        <p:spPr>
          <a:xfrm>
            <a:off x="5981580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84D3BD0F-3277-B74E-991B-1F59704DC150}"/>
              </a:ext>
            </a:extLst>
          </p:cNvPr>
          <p:cNvSpPr/>
          <p:nvPr/>
        </p:nvSpPr>
        <p:spPr>
          <a:xfrm>
            <a:off x="657585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7A806DA5-D0B1-3447-8C61-7D31CE42B790}"/>
              </a:ext>
            </a:extLst>
          </p:cNvPr>
          <p:cNvSpPr/>
          <p:nvPr/>
        </p:nvSpPr>
        <p:spPr>
          <a:xfrm>
            <a:off x="7984770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C47AC6F2-4B7A-7641-B43B-943E349ED5D8}"/>
              </a:ext>
            </a:extLst>
          </p:cNvPr>
          <p:cNvSpPr/>
          <p:nvPr/>
        </p:nvSpPr>
        <p:spPr>
          <a:xfrm>
            <a:off x="7437322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0527E18F-90D6-B749-BC92-FE9D25E420A3}"/>
              </a:ext>
            </a:extLst>
          </p:cNvPr>
          <p:cNvSpPr/>
          <p:nvPr/>
        </p:nvSpPr>
        <p:spPr>
          <a:xfrm>
            <a:off x="8532216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F6F02978-FFA6-7442-AC1F-8CEEF41F559E}"/>
              </a:ext>
            </a:extLst>
          </p:cNvPr>
          <p:cNvSpPr/>
          <p:nvPr/>
        </p:nvSpPr>
        <p:spPr>
          <a:xfrm>
            <a:off x="768763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3DFB2121-CB78-F34F-B1E5-D6F4861A479A}"/>
              </a:ext>
            </a:extLst>
          </p:cNvPr>
          <p:cNvSpPr/>
          <p:nvPr/>
        </p:nvSpPr>
        <p:spPr>
          <a:xfrm>
            <a:off x="8281904" y="1330989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B736DD2-C82B-3B47-845D-61E07AC95D4E}"/>
              </a:ext>
            </a:extLst>
          </p:cNvPr>
          <p:cNvSpPr txBox="1"/>
          <p:nvPr/>
        </p:nvSpPr>
        <p:spPr>
          <a:xfrm>
            <a:off x="6100104" y="16033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VC</a:t>
            </a:r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C59DBC-2684-0C4F-B77C-731777A87B9D}"/>
              </a:ext>
            </a:extLst>
          </p:cNvPr>
          <p:cNvSpPr txBox="1"/>
          <p:nvPr/>
        </p:nvSpPr>
        <p:spPr>
          <a:xfrm>
            <a:off x="7484434" y="1609850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3-path VC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BE8C0F-1D60-6149-ABC9-1BBDDC71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2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D1EE12E-25D3-1A4A-8904-8E955853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90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551FC4-1A87-B542-9049-C81C9183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50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CCB9905-CEE7-184D-AF51-61B778E15892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218A4B4-FC85-EA48-A9A2-FADF7893617F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3588754F-B963-934A-B161-50F545A4BB96}"/>
                  </a:ext>
                </a:extLst>
              </p:cNvPr>
              <p:cNvCxnSpPr>
                <a:cxnSpLocks/>
                <a:stCxn id="71" idx="5"/>
                <a:endCxn id="66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57B03012-CAB5-3648-A5DE-DF354DF850FE}"/>
                  </a:ext>
                </a:extLst>
              </p:cNvPr>
              <p:cNvCxnSpPr>
                <a:cxnSpLocks/>
                <a:stCxn id="72" idx="7"/>
                <a:endCxn id="66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1B25AC69-3169-4E4E-934B-B3300D5B7908}"/>
                  </a:ext>
                </a:extLst>
              </p:cNvPr>
              <p:cNvCxnSpPr>
                <a:cxnSpLocks/>
                <a:stCxn id="67" idx="2"/>
                <a:endCxn id="66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DA07081C-2EE3-0145-8552-0D6669C3E5C9}"/>
                  </a:ext>
                </a:extLst>
              </p:cNvPr>
              <p:cNvCxnSpPr>
                <a:cxnSpLocks/>
                <a:stCxn id="65" idx="4"/>
                <a:endCxn id="67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B4BA0A29-6186-884B-BDAC-7940B0E5EF44}"/>
                  </a:ext>
                </a:extLst>
              </p:cNvPr>
              <p:cNvCxnSpPr>
                <a:cxnSpLocks/>
                <a:stCxn id="67" idx="4"/>
                <a:endCxn id="69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B181D379-356E-CD45-8A6F-19D5C97D2481}"/>
                  </a:ext>
                </a:extLst>
              </p:cNvPr>
              <p:cNvCxnSpPr>
                <a:cxnSpLocks/>
                <a:stCxn id="70" idx="2"/>
                <a:endCxn id="67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F86E3857-C3A7-9143-9630-A3FDD9D4F647}"/>
                  </a:ext>
                </a:extLst>
              </p:cNvPr>
              <p:cNvCxnSpPr>
                <a:cxnSpLocks/>
                <a:stCxn id="65" idx="5"/>
                <a:endCxn id="70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円/楕円 64">
                <a:extLst>
                  <a:ext uri="{FF2B5EF4-FFF2-40B4-BE49-F238E27FC236}">
                    <a16:creationId xmlns:a16="http://schemas.microsoft.com/office/drawing/2014/main" id="{B10159D9-06B2-E34E-93E1-F7EB83BFF269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円/楕円 65">
                <a:extLst>
                  <a:ext uri="{FF2B5EF4-FFF2-40B4-BE49-F238E27FC236}">
                    <a16:creationId xmlns:a16="http://schemas.microsoft.com/office/drawing/2014/main" id="{9374D313-9408-E344-97F3-207D074186CC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円/楕円 66">
                <a:extLst>
                  <a:ext uri="{FF2B5EF4-FFF2-40B4-BE49-F238E27FC236}">
                    <a16:creationId xmlns:a16="http://schemas.microsoft.com/office/drawing/2014/main" id="{CAFCC466-87BA-0549-B4C3-2BE041E4210B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C7981B2D-E1E8-F548-A87E-85F133A9C924}"/>
                  </a:ext>
                </a:extLst>
              </p:cNvPr>
              <p:cNvCxnSpPr>
                <a:cxnSpLocks/>
                <a:stCxn id="72" idx="5"/>
                <a:endCxn id="69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円/楕円 68">
                <a:extLst>
                  <a:ext uri="{FF2B5EF4-FFF2-40B4-BE49-F238E27FC236}">
                    <a16:creationId xmlns:a16="http://schemas.microsoft.com/office/drawing/2014/main" id="{8D1E118F-2151-CF48-B198-BC8A907CFBB8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/楕円 69">
                <a:extLst>
                  <a:ext uri="{FF2B5EF4-FFF2-40B4-BE49-F238E27FC236}">
                    <a16:creationId xmlns:a16="http://schemas.microsoft.com/office/drawing/2014/main" id="{5831EB20-300D-614E-8ACB-075098773EE3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/楕円 70">
                <a:extLst>
                  <a:ext uri="{FF2B5EF4-FFF2-40B4-BE49-F238E27FC236}">
                    <a16:creationId xmlns:a16="http://schemas.microsoft.com/office/drawing/2014/main" id="{822C2E92-70DA-664E-A9B3-5A5F541F16DC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/楕円 71">
                <a:extLst>
                  <a:ext uri="{FF2B5EF4-FFF2-40B4-BE49-F238E27FC236}">
                    <a16:creationId xmlns:a16="http://schemas.microsoft.com/office/drawing/2014/main" id="{71B2B37A-8F70-7B49-A194-89573256CAB2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C6B34769-B01D-104B-AD6A-5CA090C7BA7C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5ABD5E4D-C4CF-7542-91C9-D5A73E8B6170}"/>
                  </a:ext>
                </a:extLst>
              </p:cNvPr>
              <p:cNvCxnSpPr>
                <a:cxnSpLocks/>
                <a:stCxn id="56" idx="5"/>
                <a:endCxn id="51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EA176E28-3C9D-224B-A25A-52AC05181AC1}"/>
                  </a:ext>
                </a:extLst>
              </p:cNvPr>
              <p:cNvCxnSpPr>
                <a:cxnSpLocks/>
                <a:stCxn id="57" idx="7"/>
                <a:endCxn id="51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CECCBDB1-264C-1245-B4BF-3AC3B8B98C16}"/>
                  </a:ext>
                </a:extLst>
              </p:cNvPr>
              <p:cNvCxnSpPr>
                <a:cxnSpLocks/>
                <a:stCxn id="52" idx="2"/>
                <a:endCxn id="51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D192D49E-2777-BA43-9120-2195CE0A503E}"/>
                  </a:ext>
                </a:extLst>
              </p:cNvPr>
              <p:cNvCxnSpPr>
                <a:cxnSpLocks/>
                <a:stCxn id="50" idx="4"/>
                <a:endCxn id="52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B63F64A1-3102-3145-9899-5201095888E1}"/>
                  </a:ext>
                </a:extLst>
              </p:cNvPr>
              <p:cNvCxnSpPr>
                <a:cxnSpLocks/>
                <a:stCxn id="52" idx="4"/>
                <a:endCxn id="54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291880A4-734B-2142-AC11-A5EE3DF2C586}"/>
                  </a:ext>
                </a:extLst>
              </p:cNvPr>
              <p:cNvCxnSpPr>
                <a:cxnSpLocks/>
                <a:stCxn id="55" idx="2"/>
                <a:endCxn id="52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8BE6490E-C59A-1643-9D5F-8C2621D41E70}"/>
                  </a:ext>
                </a:extLst>
              </p:cNvPr>
              <p:cNvCxnSpPr>
                <a:cxnSpLocks/>
                <a:stCxn id="50" idx="5"/>
                <a:endCxn id="55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円/楕円 49">
                <a:extLst>
                  <a:ext uri="{FF2B5EF4-FFF2-40B4-BE49-F238E27FC236}">
                    <a16:creationId xmlns:a16="http://schemas.microsoft.com/office/drawing/2014/main" id="{740CE9DD-6FC3-314A-A557-902D2ECFEB25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>
                <a:extLst>
                  <a:ext uri="{FF2B5EF4-FFF2-40B4-BE49-F238E27FC236}">
                    <a16:creationId xmlns:a16="http://schemas.microsoft.com/office/drawing/2014/main" id="{4CB3125E-F102-5C4E-B2C0-FE2F22EDA5D0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>
                <a:extLst>
                  <a:ext uri="{FF2B5EF4-FFF2-40B4-BE49-F238E27FC236}">
                    <a16:creationId xmlns:a16="http://schemas.microsoft.com/office/drawing/2014/main" id="{E1951FBA-6D6E-7749-8E65-A7CAAB60BFD8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267DC78A-4C44-EA41-B2DE-9B1551A1CC88}"/>
                  </a:ext>
                </a:extLst>
              </p:cNvPr>
              <p:cNvCxnSpPr>
                <a:cxnSpLocks/>
                <a:stCxn id="57" idx="5"/>
                <a:endCxn id="54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円/楕円 53">
                <a:extLst>
                  <a:ext uri="{FF2B5EF4-FFF2-40B4-BE49-F238E27FC236}">
                    <a16:creationId xmlns:a16="http://schemas.microsoft.com/office/drawing/2014/main" id="{309E8C52-4705-2844-8123-64571D7FDB47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>
                <a:extLst>
                  <a:ext uri="{FF2B5EF4-FFF2-40B4-BE49-F238E27FC236}">
                    <a16:creationId xmlns:a16="http://schemas.microsoft.com/office/drawing/2014/main" id="{D16BD06D-936D-3447-B3FC-B6DDF1F9D5C7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55">
                <a:extLst>
                  <a:ext uri="{FF2B5EF4-FFF2-40B4-BE49-F238E27FC236}">
                    <a16:creationId xmlns:a16="http://schemas.microsoft.com/office/drawing/2014/main" id="{F010FC89-02B9-614E-96EC-C4685C565F26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>
                <a:extLst>
                  <a:ext uri="{FF2B5EF4-FFF2-40B4-BE49-F238E27FC236}">
                    <a16:creationId xmlns:a16="http://schemas.microsoft.com/office/drawing/2014/main" id="{16A2D18F-AD78-4A40-A96F-6EA2A86E356E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" name="右矢印 40">
              <a:extLst>
                <a:ext uri="{FF2B5EF4-FFF2-40B4-BE49-F238E27FC236}">
                  <a16:creationId xmlns:a16="http://schemas.microsoft.com/office/drawing/2014/main" id="{0FF3A15A-744C-5F42-B5FF-3C6C46636ABE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雲 41">
              <a:extLst>
                <a:ext uri="{FF2B5EF4-FFF2-40B4-BE49-F238E27FC236}">
                  <a16:creationId xmlns:a16="http://schemas.microsoft.com/office/drawing/2014/main" id="{64606B3D-8AA2-E942-8ED3-607209E895C6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73" name="スライド番号プレースホルダー 72">
            <a:extLst>
              <a:ext uri="{FF2B5EF4-FFF2-40B4-BE49-F238E27FC236}">
                <a16:creationId xmlns:a16="http://schemas.microsoft.com/office/drawing/2014/main" id="{BE0D82C5-6A24-8048-ABFA-C52D3EAC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4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  <a:p>
            <a:r>
              <a:rPr lang="ja-JP" altLang="en-US" sz="1800"/>
              <a:t>メジャーなルールは</a:t>
            </a:r>
            <a:r>
              <a:rPr lang="en-US" altLang="ja-JP" sz="1800" dirty="0"/>
              <a:t>3</a:t>
            </a:r>
            <a:r>
              <a:rPr lang="ja-JP" altLang="en-US" sz="1800"/>
              <a:t>つ</a:t>
            </a:r>
            <a:r>
              <a:rPr lang="en-US" altLang="ja-JP" sz="1800" dirty="0"/>
              <a:t>: </a:t>
            </a:r>
            <a:r>
              <a:rPr lang="ja-JP" altLang="en-US" sz="1800"/>
              <a:t>それぞれ</a:t>
            </a:r>
            <a:r>
              <a:rPr lang="en-US" altLang="ja-JP" sz="1800" dirty="0"/>
              <a:t>1</a:t>
            </a:r>
            <a:r>
              <a:rPr lang="ja-JP" altLang="en-US" sz="1800"/>
              <a:t>ステップで</a:t>
            </a:r>
            <a:r>
              <a:rPr lang="en-US" altLang="ja-JP" sz="1800" dirty="0"/>
              <a:t>1</a:t>
            </a:r>
            <a:r>
              <a:rPr lang="ja-JP" altLang="en-US" sz="1800"/>
              <a:t>つのトークンを</a:t>
            </a:r>
            <a:r>
              <a:rPr lang="en-US" altLang="ja-JP" sz="1800" dirty="0"/>
              <a:t>…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DBC6CF1-4FF0-4346-90DE-41D387459984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20488969-D318-054E-9DEE-3A071897F3C1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BE08593B-3A9F-DE42-8117-7367070B3777}"/>
                  </a:ext>
                </a:extLst>
              </p:cNvPr>
              <p:cNvCxnSpPr>
                <a:cxnSpLocks/>
                <a:stCxn id="37" idx="5"/>
                <a:endCxn id="32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B81A0921-0947-A048-8AAB-C8CC6A780CEE}"/>
                  </a:ext>
                </a:extLst>
              </p:cNvPr>
              <p:cNvCxnSpPr>
                <a:cxnSpLocks/>
                <a:stCxn id="38" idx="7"/>
                <a:endCxn id="32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2FEDDB97-DE1B-7648-93AD-5AE0EF289D3B}"/>
                  </a:ext>
                </a:extLst>
              </p:cNvPr>
              <p:cNvCxnSpPr>
                <a:cxnSpLocks/>
                <a:stCxn id="33" idx="2"/>
                <a:endCxn id="32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E75F825D-989E-9344-AEF4-A279A5F0173D}"/>
                  </a:ext>
                </a:extLst>
              </p:cNvPr>
              <p:cNvCxnSpPr>
                <a:cxnSpLocks/>
                <a:stCxn id="31" idx="4"/>
                <a:endCxn id="33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E427B3CD-57A7-2F48-BBEF-2222887749A7}"/>
                  </a:ext>
                </a:extLst>
              </p:cNvPr>
              <p:cNvCxnSpPr>
                <a:cxnSpLocks/>
                <a:stCxn id="33" idx="4"/>
                <a:endCxn id="35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14BEAD45-BAC4-944F-89F1-3F57CFA1BBDA}"/>
                  </a:ext>
                </a:extLst>
              </p:cNvPr>
              <p:cNvCxnSpPr>
                <a:cxnSpLocks/>
                <a:stCxn id="36" idx="2"/>
                <a:endCxn id="33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A8C78DC2-3B2F-184B-8A5E-EE336332B331}"/>
                  </a:ext>
                </a:extLst>
              </p:cNvPr>
              <p:cNvCxnSpPr>
                <a:cxnSpLocks/>
                <a:stCxn id="31" idx="5"/>
                <a:endCxn id="36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円/楕円 30">
                <a:extLst>
                  <a:ext uri="{FF2B5EF4-FFF2-40B4-BE49-F238E27FC236}">
                    <a16:creationId xmlns:a16="http://schemas.microsoft.com/office/drawing/2014/main" id="{E89FF0F7-2C3B-274E-8385-B6F08AB14916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>
                <a:extLst>
                  <a:ext uri="{FF2B5EF4-FFF2-40B4-BE49-F238E27FC236}">
                    <a16:creationId xmlns:a16="http://schemas.microsoft.com/office/drawing/2014/main" id="{B24017C0-D3E0-2C48-9887-C9D83FE24169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>
                <a:extLst>
                  <a:ext uri="{FF2B5EF4-FFF2-40B4-BE49-F238E27FC236}">
                    <a16:creationId xmlns:a16="http://schemas.microsoft.com/office/drawing/2014/main" id="{360578C0-9BDD-8346-BDB3-58F035163012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70D71D02-20D9-0346-BBF1-FA3F7FE24DE9}"/>
                  </a:ext>
                </a:extLst>
              </p:cNvPr>
              <p:cNvCxnSpPr>
                <a:cxnSpLocks/>
                <a:stCxn id="38" idx="5"/>
                <a:endCxn id="35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円/楕円 34">
                <a:extLst>
                  <a:ext uri="{FF2B5EF4-FFF2-40B4-BE49-F238E27FC236}">
                    <a16:creationId xmlns:a16="http://schemas.microsoft.com/office/drawing/2014/main" id="{666CD16A-F0BF-CA4E-84AD-DC177EE9C435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>
                <a:extLst>
                  <a:ext uri="{FF2B5EF4-FFF2-40B4-BE49-F238E27FC236}">
                    <a16:creationId xmlns:a16="http://schemas.microsoft.com/office/drawing/2014/main" id="{0D3B21FD-8992-844D-AD55-D3D1CBE1E264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>
                <a:extLst>
                  <a:ext uri="{FF2B5EF4-FFF2-40B4-BE49-F238E27FC236}">
                    <a16:creationId xmlns:a16="http://schemas.microsoft.com/office/drawing/2014/main" id="{D03A7E3A-AE93-1749-9C43-6AEAB7548A88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>
                <a:extLst>
                  <a:ext uri="{FF2B5EF4-FFF2-40B4-BE49-F238E27FC236}">
                    <a16:creationId xmlns:a16="http://schemas.microsoft.com/office/drawing/2014/main" id="{E6A83021-8793-4C4C-8667-6F9BD442A481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E06D8885-55BD-B442-B4ED-38C8E8044E53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38325DB4-65D4-D244-9962-5D5CDD0FA275}"/>
                  </a:ext>
                </a:extLst>
              </p:cNvPr>
              <p:cNvCxnSpPr>
                <a:cxnSpLocks/>
                <a:stCxn id="22" idx="5"/>
                <a:endCxn id="17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1881E798-F1E3-B44D-B9D6-3A63F3B9E635}"/>
                  </a:ext>
                </a:extLst>
              </p:cNvPr>
              <p:cNvCxnSpPr>
                <a:cxnSpLocks/>
                <a:stCxn id="23" idx="7"/>
                <a:endCxn id="17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4AA46F7B-496C-0247-BB67-E2F4017AE013}"/>
                  </a:ext>
                </a:extLst>
              </p:cNvPr>
              <p:cNvCxnSpPr>
                <a:cxnSpLocks/>
                <a:stCxn id="18" idx="2"/>
                <a:endCxn id="17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2EA0705E-ABAB-5348-8539-D9BDBF36C82D}"/>
                  </a:ext>
                </a:extLst>
              </p:cNvPr>
              <p:cNvCxnSpPr>
                <a:cxnSpLocks/>
                <a:stCxn id="16" idx="4"/>
                <a:endCxn id="18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C4A7E452-52C3-CF48-B87C-86F521495700}"/>
                  </a:ext>
                </a:extLst>
              </p:cNvPr>
              <p:cNvCxnSpPr>
                <a:cxnSpLocks/>
                <a:stCxn id="18" idx="4"/>
                <a:endCxn id="20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8B899B28-8AD9-5241-ACF4-8C3921614142}"/>
                  </a:ext>
                </a:extLst>
              </p:cNvPr>
              <p:cNvCxnSpPr>
                <a:cxnSpLocks/>
                <a:stCxn id="21" idx="2"/>
                <a:endCxn id="18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0DCA84F6-8D30-9945-9A39-B0D4FFC8161D}"/>
                  </a:ext>
                </a:extLst>
              </p:cNvPr>
              <p:cNvCxnSpPr>
                <a:cxnSpLocks/>
                <a:stCxn id="16" idx="5"/>
                <a:endCxn id="21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円/楕円 15">
                <a:extLst>
                  <a:ext uri="{FF2B5EF4-FFF2-40B4-BE49-F238E27FC236}">
                    <a16:creationId xmlns:a16="http://schemas.microsoft.com/office/drawing/2014/main" id="{074FEE3A-1D32-D24D-A1E3-8F927C7FF304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>
                <a:extLst>
                  <a:ext uri="{FF2B5EF4-FFF2-40B4-BE49-F238E27FC236}">
                    <a16:creationId xmlns:a16="http://schemas.microsoft.com/office/drawing/2014/main" id="{9E4173CE-E0DA-2D49-9B90-9A871CEA49CB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>
                <a:extLst>
                  <a:ext uri="{FF2B5EF4-FFF2-40B4-BE49-F238E27FC236}">
                    <a16:creationId xmlns:a16="http://schemas.microsoft.com/office/drawing/2014/main" id="{4F631074-6248-8C48-9473-2C7B5F33C7DC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E2D0F886-AB9A-7542-A6D3-FD23C4DF5083}"/>
                  </a:ext>
                </a:extLst>
              </p:cNvPr>
              <p:cNvCxnSpPr>
                <a:cxnSpLocks/>
                <a:stCxn id="23" idx="5"/>
                <a:endCxn id="20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円/楕円 19">
                <a:extLst>
                  <a:ext uri="{FF2B5EF4-FFF2-40B4-BE49-F238E27FC236}">
                    <a16:creationId xmlns:a16="http://schemas.microsoft.com/office/drawing/2014/main" id="{9E29D6EA-61AB-844F-B039-54C753BA4979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>
                <a:extLst>
                  <a:ext uri="{FF2B5EF4-FFF2-40B4-BE49-F238E27FC236}">
                    <a16:creationId xmlns:a16="http://schemas.microsoft.com/office/drawing/2014/main" id="{D14317D8-5537-874C-8D0D-135A49454B92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>
                <a:extLst>
                  <a:ext uri="{FF2B5EF4-FFF2-40B4-BE49-F238E27FC236}">
                    <a16:creationId xmlns:a16="http://schemas.microsoft.com/office/drawing/2014/main" id="{147B15CE-13C2-0540-9D97-E4F091556982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>
                <a:extLst>
                  <a:ext uri="{FF2B5EF4-FFF2-40B4-BE49-F238E27FC236}">
                    <a16:creationId xmlns:a16="http://schemas.microsoft.com/office/drawing/2014/main" id="{73D61859-EA55-A940-9E1A-6E390080A955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右矢印 6">
              <a:extLst>
                <a:ext uri="{FF2B5EF4-FFF2-40B4-BE49-F238E27FC236}">
                  <a16:creationId xmlns:a16="http://schemas.microsoft.com/office/drawing/2014/main" id="{AF71DCFF-9B2D-2342-BCB3-9EBB01153E83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雲 7">
              <a:extLst>
                <a:ext uri="{FF2B5EF4-FFF2-40B4-BE49-F238E27FC236}">
                  <a16:creationId xmlns:a16="http://schemas.microsoft.com/office/drawing/2014/main" id="{12024221-D7D7-7644-8AD0-B9E997E4012A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39" name="スライド番号プレースホルダー 38">
            <a:extLst>
              <a:ext uri="{FF2B5EF4-FFF2-40B4-BE49-F238E27FC236}">
                <a16:creationId xmlns:a16="http://schemas.microsoft.com/office/drawing/2014/main" id="{DCAAEEB6-ED95-D844-8BB3-5F4296D2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141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  <a:p>
            <a:r>
              <a:rPr lang="ja-JP" altLang="en-US" sz="1800"/>
              <a:t>メジャーなルールは</a:t>
            </a:r>
            <a:r>
              <a:rPr lang="en-US" altLang="ja-JP" sz="1800" dirty="0"/>
              <a:t>3</a:t>
            </a:r>
            <a:r>
              <a:rPr lang="ja-JP" altLang="en-US" sz="1800"/>
              <a:t>つ</a:t>
            </a:r>
            <a:r>
              <a:rPr lang="en-US" altLang="ja-JP" sz="1800" dirty="0"/>
              <a:t>: </a:t>
            </a:r>
            <a:r>
              <a:rPr lang="ja-JP" altLang="en-US" sz="1800"/>
              <a:t>それぞれ</a:t>
            </a:r>
            <a:r>
              <a:rPr lang="en-US" altLang="ja-JP" sz="1800" dirty="0"/>
              <a:t>1</a:t>
            </a:r>
            <a:r>
              <a:rPr lang="ja-JP" altLang="en-US" sz="1800"/>
              <a:t>ステップで</a:t>
            </a:r>
            <a:r>
              <a:rPr lang="en-US" altLang="ja-JP" sz="1800" dirty="0"/>
              <a:t>1</a:t>
            </a:r>
            <a:r>
              <a:rPr lang="ja-JP" altLang="en-US" sz="1800"/>
              <a:t>つのトークンを</a:t>
            </a:r>
            <a:r>
              <a:rPr lang="en-US" altLang="ja-JP" sz="1800" dirty="0"/>
              <a:t>…</a:t>
            </a:r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Sliding (TS) : </a:t>
            </a:r>
            <a:r>
              <a:rPr lang="ja-JP" altLang="en-US" sz="1800"/>
              <a:t>辺に沿ってスライドさせる</a:t>
            </a:r>
            <a:endParaRPr lang="en-US" altLang="ja-JP" sz="18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7B6C9AF-39DD-6F46-A57F-A07228294359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45F2F1C2-E9BD-704E-817D-8A8B169199AD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9D1B7256-6A55-2F46-A9CF-809B2B5625AF}"/>
                  </a:ext>
                </a:extLst>
              </p:cNvPr>
              <p:cNvCxnSpPr>
                <a:cxnSpLocks/>
                <a:stCxn id="37" idx="5"/>
                <a:endCxn id="32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7BD487A4-C233-5D4D-99AC-0A7850529939}"/>
                  </a:ext>
                </a:extLst>
              </p:cNvPr>
              <p:cNvCxnSpPr>
                <a:cxnSpLocks/>
                <a:stCxn id="38" idx="7"/>
                <a:endCxn id="32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06F5ED9F-1CEB-3A48-A533-09D6E5606C65}"/>
                  </a:ext>
                </a:extLst>
              </p:cNvPr>
              <p:cNvCxnSpPr>
                <a:cxnSpLocks/>
                <a:stCxn id="33" idx="2"/>
                <a:endCxn id="32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346AF7F0-7C68-EF46-9CAD-B672D7030598}"/>
                  </a:ext>
                </a:extLst>
              </p:cNvPr>
              <p:cNvCxnSpPr>
                <a:cxnSpLocks/>
                <a:stCxn id="31" idx="4"/>
                <a:endCxn id="33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0BF6E23A-5EA6-AF42-A786-1323D91231AD}"/>
                  </a:ext>
                </a:extLst>
              </p:cNvPr>
              <p:cNvCxnSpPr>
                <a:cxnSpLocks/>
                <a:stCxn id="33" idx="4"/>
                <a:endCxn id="35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95A9AE2B-1165-7D4D-8769-BCC03AA97086}"/>
                  </a:ext>
                </a:extLst>
              </p:cNvPr>
              <p:cNvCxnSpPr>
                <a:cxnSpLocks/>
                <a:stCxn id="36" idx="2"/>
                <a:endCxn id="33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71CAAD68-5F55-0C49-A6AD-CCA7E7E661FD}"/>
                  </a:ext>
                </a:extLst>
              </p:cNvPr>
              <p:cNvCxnSpPr>
                <a:cxnSpLocks/>
                <a:stCxn id="31" idx="5"/>
                <a:endCxn id="36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円/楕円 30">
                <a:extLst>
                  <a:ext uri="{FF2B5EF4-FFF2-40B4-BE49-F238E27FC236}">
                    <a16:creationId xmlns:a16="http://schemas.microsoft.com/office/drawing/2014/main" id="{79EFBCA9-D7DB-7A47-865F-0E7325D3BD16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>
                <a:extLst>
                  <a:ext uri="{FF2B5EF4-FFF2-40B4-BE49-F238E27FC236}">
                    <a16:creationId xmlns:a16="http://schemas.microsoft.com/office/drawing/2014/main" id="{22C619FF-2ABF-6E4F-9E3D-4DF27FE5FAC1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>
                <a:extLst>
                  <a:ext uri="{FF2B5EF4-FFF2-40B4-BE49-F238E27FC236}">
                    <a16:creationId xmlns:a16="http://schemas.microsoft.com/office/drawing/2014/main" id="{220145B8-1FC9-B040-A006-707C1171763A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2CC4E99F-C045-8C46-9834-B0BA59A9A0F3}"/>
                  </a:ext>
                </a:extLst>
              </p:cNvPr>
              <p:cNvCxnSpPr>
                <a:cxnSpLocks/>
                <a:stCxn id="38" idx="5"/>
                <a:endCxn id="35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円/楕円 34">
                <a:extLst>
                  <a:ext uri="{FF2B5EF4-FFF2-40B4-BE49-F238E27FC236}">
                    <a16:creationId xmlns:a16="http://schemas.microsoft.com/office/drawing/2014/main" id="{609690D6-633E-AE4C-BCB6-F12F39B420F9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>
                <a:extLst>
                  <a:ext uri="{FF2B5EF4-FFF2-40B4-BE49-F238E27FC236}">
                    <a16:creationId xmlns:a16="http://schemas.microsoft.com/office/drawing/2014/main" id="{89348AD1-86B9-3A45-A903-B780D76F2E7B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>
                <a:extLst>
                  <a:ext uri="{FF2B5EF4-FFF2-40B4-BE49-F238E27FC236}">
                    <a16:creationId xmlns:a16="http://schemas.microsoft.com/office/drawing/2014/main" id="{F34FAA0C-1C06-2B4C-AAC9-D7E3B5739011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>
                <a:extLst>
                  <a:ext uri="{FF2B5EF4-FFF2-40B4-BE49-F238E27FC236}">
                    <a16:creationId xmlns:a16="http://schemas.microsoft.com/office/drawing/2014/main" id="{C58998CE-6F62-D941-AE1D-12430E76498D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36E9EB99-6086-804D-87C2-232673B4905C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20117451-35DC-FA43-AF2B-7B6BE170EF34}"/>
                  </a:ext>
                </a:extLst>
              </p:cNvPr>
              <p:cNvCxnSpPr>
                <a:cxnSpLocks/>
                <a:stCxn id="22" idx="5"/>
                <a:endCxn id="17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897C1177-652B-D248-BBE9-042597D53649}"/>
                  </a:ext>
                </a:extLst>
              </p:cNvPr>
              <p:cNvCxnSpPr>
                <a:cxnSpLocks/>
                <a:stCxn id="23" idx="7"/>
                <a:endCxn id="17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DC0CAC65-A96F-3F49-AC7B-3D078B171FBF}"/>
                  </a:ext>
                </a:extLst>
              </p:cNvPr>
              <p:cNvCxnSpPr>
                <a:cxnSpLocks/>
                <a:stCxn id="18" idx="2"/>
                <a:endCxn id="17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7E3F790B-67D7-3540-9890-5DB519243B92}"/>
                  </a:ext>
                </a:extLst>
              </p:cNvPr>
              <p:cNvCxnSpPr>
                <a:cxnSpLocks/>
                <a:stCxn id="16" idx="4"/>
                <a:endCxn id="18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DA893305-919E-3C4B-9ADC-4672F2E235D4}"/>
                  </a:ext>
                </a:extLst>
              </p:cNvPr>
              <p:cNvCxnSpPr>
                <a:cxnSpLocks/>
                <a:stCxn id="18" idx="4"/>
                <a:endCxn id="20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FF506BB2-137B-904D-8906-1698E85B6B73}"/>
                  </a:ext>
                </a:extLst>
              </p:cNvPr>
              <p:cNvCxnSpPr>
                <a:cxnSpLocks/>
                <a:stCxn id="21" idx="2"/>
                <a:endCxn id="18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39D0FA8A-6714-B54F-AD6C-CE543018C027}"/>
                  </a:ext>
                </a:extLst>
              </p:cNvPr>
              <p:cNvCxnSpPr>
                <a:cxnSpLocks/>
                <a:stCxn id="16" idx="5"/>
                <a:endCxn id="21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円/楕円 15">
                <a:extLst>
                  <a:ext uri="{FF2B5EF4-FFF2-40B4-BE49-F238E27FC236}">
                    <a16:creationId xmlns:a16="http://schemas.microsoft.com/office/drawing/2014/main" id="{6B17C4A1-6D3F-124D-AA28-D979BAEEF545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>
                <a:extLst>
                  <a:ext uri="{FF2B5EF4-FFF2-40B4-BE49-F238E27FC236}">
                    <a16:creationId xmlns:a16="http://schemas.microsoft.com/office/drawing/2014/main" id="{BD45DF13-06C7-894D-BA25-9B0F1A622C1E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>
                <a:extLst>
                  <a:ext uri="{FF2B5EF4-FFF2-40B4-BE49-F238E27FC236}">
                    <a16:creationId xmlns:a16="http://schemas.microsoft.com/office/drawing/2014/main" id="{588CE84A-3EB3-974F-A02A-1C86B0B05F9F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23315750-C7D5-0945-8AE4-D9E08D787B3F}"/>
                  </a:ext>
                </a:extLst>
              </p:cNvPr>
              <p:cNvCxnSpPr>
                <a:cxnSpLocks/>
                <a:stCxn id="23" idx="5"/>
                <a:endCxn id="20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円/楕円 19">
                <a:extLst>
                  <a:ext uri="{FF2B5EF4-FFF2-40B4-BE49-F238E27FC236}">
                    <a16:creationId xmlns:a16="http://schemas.microsoft.com/office/drawing/2014/main" id="{994CC99B-AF54-0B43-AD3B-06244D063315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>
                <a:extLst>
                  <a:ext uri="{FF2B5EF4-FFF2-40B4-BE49-F238E27FC236}">
                    <a16:creationId xmlns:a16="http://schemas.microsoft.com/office/drawing/2014/main" id="{705BB9BD-D2AC-854D-9449-DF3EB29A334A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>
                <a:extLst>
                  <a:ext uri="{FF2B5EF4-FFF2-40B4-BE49-F238E27FC236}">
                    <a16:creationId xmlns:a16="http://schemas.microsoft.com/office/drawing/2014/main" id="{B9047082-2FFE-2342-93C3-1A99E866F756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>
                <a:extLst>
                  <a:ext uri="{FF2B5EF4-FFF2-40B4-BE49-F238E27FC236}">
                    <a16:creationId xmlns:a16="http://schemas.microsoft.com/office/drawing/2014/main" id="{98B1E008-F084-D841-8E8D-0FD0DC6B9345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右矢印 6">
              <a:extLst>
                <a:ext uri="{FF2B5EF4-FFF2-40B4-BE49-F238E27FC236}">
                  <a16:creationId xmlns:a16="http://schemas.microsoft.com/office/drawing/2014/main" id="{5D194AFC-14BF-3348-90FE-27A3640DE713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雲 7">
              <a:extLst>
                <a:ext uri="{FF2B5EF4-FFF2-40B4-BE49-F238E27FC236}">
                  <a16:creationId xmlns:a16="http://schemas.microsoft.com/office/drawing/2014/main" id="{F5D17DB9-DF83-FC40-86B0-FCF0BB242015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39" name="スライド番号プレースホルダー 38">
            <a:extLst>
              <a:ext uri="{FF2B5EF4-FFF2-40B4-BE49-F238E27FC236}">
                <a16:creationId xmlns:a16="http://schemas.microsoft.com/office/drawing/2014/main" id="{C54E12C7-EF5A-D641-B8CA-8795BD69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25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  <a:p>
            <a:r>
              <a:rPr lang="ja-JP" altLang="en-US" sz="1800"/>
              <a:t>メジャーなルールは</a:t>
            </a:r>
            <a:r>
              <a:rPr lang="en-US" altLang="ja-JP" sz="1800" dirty="0"/>
              <a:t>3</a:t>
            </a:r>
            <a:r>
              <a:rPr lang="ja-JP" altLang="en-US" sz="1800"/>
              <a:t>つ</a:t>
            </a:r>
            <a:r>
              <a:rPr lang="en-US" altLang="ja-JP" sz="1800" dirty="0"/>
              <a:t>: </a:t>
            </a:r>
            <a:r>
              <a:rPr lang="ja-JP" altLang="en-US" sz="1800"/>
              <a:t>それぞれ</a:t>
            </a:r>
            <a:r>
              <a:rPr lang="en-US" altLang="ja-JP" sz="1800" dirty="0"/>
              <a:t>1</a:t>
            </a:r>
            <a:r>
              <a:rPr lang="ja-JP" altLang="en-US" sz="1800"/>
              <a:t>ステップで</a:t>
            </a:r>
            <a:r>
              <a:rPr lang="en-US" altLang="ja-JP" sz="1800" dirty="0"/>
              <a:t>1</a:t>
            </a:r>
            <a:r>
              <a:rPr lang="ja-JP" altLang="en-US" sz="1800"/>
              <a:t>つのトークンを</a:t>
            </a:r>
            <a:r>
              <a:rPr lang="en-US" altLang="ja-JP" sz="1800" dirty="0"/>
              <a:t>…</a:t>
            </a:r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Sliding (TS) : </a:t>
            </a:r>
            <a:r>
              <a:rPr lang="ja-JP" altLang="en-US" sz="1800"/>
              <a:t>辺に沿ってスライドさせる</a:t>
            </a:r>
            <a:endParaRPr lang="en-US" altLang="ja-JP" sz="18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AB02846-2D6E-2D4D-B336-5ED25DCD1E7A}"/>
              </a:ext>
            </a:extLst>
          </p:cNvPr>
          <p:cNvCxnSpPr>
            <a:cxnSpLocks/>
            <a:stCxn id="4" idx="3"/>
            <a:endCxn id="6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127CCEC-E166-7B4E-B3D0-B02D7686E1BA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9048D93-3B46-AE46-83FB-09C5396C4D1C}"/>
              </a:ext>
            </a:extLst>
          </p:cNvPr>
          <p:cNvCxnSpPr>
            <a:cxnSpLocks/>
            <a:stCxn id="4" idx="5"/>
            <a:endCxn id="10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E6E0597-77F1-124F-80D4-6BAFAB7F27F8}"/>
              </a:ext>
            </a:extLst>
          </p:cNvPr>
          <p:cNvCxnSpPr>
            <a:cxnSpLocks/>
            <a:stCxn id="4" idx="0"/>
            <a:endCxn id="9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DB9A3320-C53B-E84C-BD38-FD5F53297564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05ACD03D-4B17-1343-84E0-B5EDBBD12288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DD5F4233-9E58-734F-B82A-54DC69C5ED0A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CFDC800-C1A8-2B49-9CC5-ED2B4A22CFBB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B223E1D-F048-954B-8C10-4D6295530BEA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0EBF9D48-D384-8047-AA08-3C5A2E344E7A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2465366D-6E0A-4542-B19C-E9EBE72B304F}"/>
                  </a:ext>
                </a:extLst>
              </p:cNvPr>
              <p:cNvCxnSpPr>
                <a:cxnSpLocks/>
                <a:stCxn id="49" idx="5"/>
                <a:endCxn id="44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289A71A1-8749-3F4C-AC92-E10F4E262FD3}"/>
                  </a:ext>
                </a:extLst>
              </p:cNvPr>
              <p:cNvCxnSpPr>
                <a:cxnSpLocks/>
                <a:stCxn id="50" idx="7"/>
                <a:endCxn id="44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EE1C3D57-1C28-524B-A913-B9E06ACADF21}"/>
                  </a:ext>
                </a:extLst>
              </p:cNvPr>
              <p:cNvCxnSpPr>
                <a:cxnSpLocks/>
                <a:stCxn id="45" idx="2"/>
                <a:endCxn id="44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B5D6E956-AB51-4540-B490-3275E696AB6A}"/>
                  </a:ext>
                </a:extLst>
              </p:cNvPr>
              <p:cNvCxnSpPr>
                <a:cxnSpLocks/>
                <a:stCxn id="43" idx="4"/>
                <a:endCxn id="45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B82EF592-BF65-3642-B8D7-7585DCB456DE}"/>
                  </a:ext>
                </a:extLst>
              </p:cNvPr>
              <p:cNvCxnSpPr>
                <a:cxnSpLocks/>
                <a:stCxn id="45" idx="4"/>
                <a:endCxn id="47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B82D089B-3313-0D49-9FFF-291C24864F97}"/>
                  </a:ext>
                </a:extLst>
              </p:cNvPr>
              <p:cNvCxnSpPr>
                <a:cxnSpLocks/>
                <a:stCxn id="48" idx="2"/>
                <a:endCxn id="45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1AD7EE7D-F3AB-A843-AD51-B22A5C76B521}"/>
                  </a:ext>
                </a:extLst>
              </p:cNvPr>
              <p:cNvCxnSpPr>
                <a:cxnSpLocks/>
                <a:stCxn id="43" idx="5"/>
                <a:endCxn id="48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円/楕円 42">
                <a:extLst>
                  <a:ext uri="{FF2B5EF4-FFF2-40B4-BE49-F238E27FC236}">
                    <a16:creationId xmlns:a16="http://schemas.microsoft.com/office/drawing/2014/main" id="{B3BFE1FE-D697-0344-9792-254F5C04416D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9B2D7C18-4929-7940-9770-F20179740371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>
                <a:extLst>
                  <a:ext uri="{FF2B5EF4-FFF2-40B4-BE49-F238E27FC236}">
                    <a16:creationId xmlns:a16="http://schemas.microsoft.com/office/drawing/2014/main" id="{9BC85CF4-7419-F649-BF30-DAEA9CDD85EA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5C538D2A-8140-4942-AF82-E36F0DF900F8}"/>
                  </a:ext>
                </a:extLst>
              </p:cNvPr>
              <p:cNvCxnSpPr>
                <a:cxnSpLocks/>
                <a:stCxn id="50" idx="5"/>
                <a:endCxn id="47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円/楕円 46">
                <a:extLst>
                  <a:ext uri="{FF2B5EF4-FFF2-40B4-BE49-F238E27FC236}">
                    <a16:creationId xmlns:a16="http://schemas.microsoft.com/office/drawing/2014/main" id="{2CDDC82C-4F24-714F-B55C-7BAFF96F3059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>
                <a:extLst>
                  <a:ext uri="{FF2B5EF4-FFF2-40B4-BE49-F238E27FC236}">
                    <a16:creationId xmlns:a16="http://schemas.microsoft.com/office/drawing/2014/main" id="{F7DF7473-259E-5D4A-8DD3-014210D0DD88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>
                <a:extLst>
                  <a:ext uri="{FF2B5EF4-FFF2-40B4-BE49-F238E27FC236}">
                    <a16:creationId xmlns:a16="http://schemas.microsoft.com/office/drawing/2014/main" id="{BF7B5640-419B-2C45-9BA5-67BEC6871010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>
                <a:extLst>
                  <a:ext uri="{FF2B5EF4-FFF2-40B4-BE49-F238E27FC236}">
                    <a16:creationId xmlns:a16="http://schemas.microsoft.com/office/drawing/2014/main" id="{CF208018-3632-9E48-B03A-971779A9B563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A168F325-D65A-FD48-932B-8074CB7D7B51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86DB4DB5-D0E1-7D4A-ADC8-F0D2649B935E}"/>
                  </a:ext>
                </a:extLst>
              </p:cNvPr>
              <p:cNvCxnSpPr>
                <a:cxnSpLocks/>
                <a:stCxn id="34" idx="5"/>
                <a:endCxn id="29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8AD6F27A-28CD-9041-91D8-742B0C372684}"/>
                  </a:ext>
                </a:extLst>
              </p:cNvPr>
              <p:cNvCxnSpPr>
                <a:cxnSpLocks/>
                <a:stCxn id="35" idx="7"/>
                <a:endCxn id="29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8AED1A10-7864-4145-BF29-181F86E6FB90}"/>
                  </a:ext>
                </a:extLst>
              </p:cNvPr>
              <p:cNvCxnSpPr>
                <a:cxnSpLocks/>
                <a:stCxn id="30" idx="2"/>
                <a:endCxn id="29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A316E6C2-E08E-B04D-87B0-6D3552884F7F}"/>
                  </a:ext>
                </a:extLst>
              </p:cNvPr>
              <p:cNvCxnSpPr>
                <a:cxnSpLocks/>
                <a:stCxn id="28" idx="4"/>
                <a:endCxn id="30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5448E9AE-33A6-F743-8533-15BE620853F2}"/>
                  </a:ext>
                </a:extLst>
              </p:cNvPr>
              <p:cNvCxnSpPr>
                <a:cxnSpLocks/>
                <a:stCxn id="30" idx="4"/>
                <a:endCxn id="32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AF0D7754-9C12-464C-B3EA-D49DC8272B58}"/>
                  </a:ext>
                </a:extLst>
              </p:cNvPr>
              <p:cNvCxnSpPr>
                <a:cxnSpLocks/>
                <a:stCxn id="33" idx="2"/>
                <a:endCxn id="30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0A8EBD2B-2AEF-FA4F-B5A6-BAB7234E6F1E}"/>
                  </a:ext>
                </a:extLst>
              </p:cNvPr>
              <p:cNvCxnSpPr>
                <a:cxnSpLocks/>
                <a:stCxn id="28" idx="5"/>
                <a:endCxn id="33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円/楕円 27">
                <a:extLst>
                  <a:ext uri="{FF2B5EF4-FFF2-40B4-BE49-F238E27FC236}">
                    <a16:creationId xmlns:a16="http://schemas.microsoft.com/office/drawing/2014/main" id="{DE9AF761-631D-CD4D-98DA-2EC23D5BCE62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>
                <a:extLst>
                  <a:ext uri="{FF2B5EF4-FFF2-40B4-BE49-F238E27FC236}">
                    <a16:creationId xmlns:a16="http://schemas.microsoft.com/office/drawing/2014/main" id="{C07B2191-14AB-A247-B62B-C1D6C0073A4A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>
                <a:extLst>
                  <a:ext uri="{FF2B5EF4-FFF2-40B4-BE49-F238E27FC236}">
                    <a16:creationId xmlns:a16="http://schemas.microsoft.com/office/drawing/2014/main" id="{5C275129-4293-3F45-87D1-FD0EF44C8991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1361E3A8-0F27-D54C-9C1F-9FB1EE737B73}"/>
                  </a:ext>
                </a:extLst>
              </p:cNvPr>
              <p:cNvCxnSpPr>
                <a:cxnSpLocks/>
                <a:stCxn id="35" idx="5"/>
                <a:endCxn id="32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円/楕円 31">
                <a:extLst>
                  <a:ext uri="{FF2B5EF4-FFF2-40B4-BE49-F238E27FC236}">
                    <a16:creationId xmlns:a16="http://schemas.microsoft.com/office/drawing/2014/main" id="{9B9A4566-206E-A147-A576-817ABA6F37C0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>
                <a:extLst>
                  <a:ext uri="{FF2B5EF4-FFF2-40B4-BE49-F238E27FC236}">
                    <a16:creationId xmlns:a16="http://schemas.microsoft.com/office/drawing/2014/main" id="{094620AB-3202-AE45-B4D3-C94F88DCCFB9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>
                <a:extLst>
                  <a:ext uri="{FF2B5EF4-FFF2-40B4-BE49-F238E27FC236}">
                    <a16:creationId xmlns:a16="http://schemas.microsoft.com/office/drawing/2014/main" id="{CE9C9FE9-B60A-5E4A-ABC5-01BF3D4A50AD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>
                <a:extLst>
                  <a:ext uri="{FF2B5EF4-FFF2-40B4-BE49-F238E27FC236}">
                    <a16:creationId xmlns:a16="http://schemas.microsoft.com/office/drawing/2014/main" id="{244EE8CE-B7A6-4E4F-9C3C-3DE9CB690A4E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右矢印 17">
              <a:extLst>
                <a:ext uri="{FF2B5EF4-FFF2-40B4-BE49-F238E27FC236}">
                  <a16:creationId xmlns:a16="http://schemas.microsoft.com/office/drawing/2014/main" id="{D87DE86E-F5BF-4A42-AE84-2E96F282B7DE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雲 18">
              <a:extLst>
                <a:ext uri="{FF2B5EF4-FFF2-40B4-BE49-F238E27FC236}">
                  <a16:creationId xmlns:a16="http://schemas.microsoft.com/office/drawing/2014/main" id="{50ED93DC-7ADA-5A45-BE48-E2F18504846F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E4B071-EFFC-4441-B32F-CB7298A4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177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  <a:p>
            <a:r>
              <a:rPr lang="ja-JP" altLang="en-US" sz="1800"/>
              <a:t>メジャーなルールは</a:t>
            </a:r>
            <a:r>
              <a:rPr lang="en-US" altLang="ja-JP" sz="1800" dirty="0"/>
              <a:t>3</a:t>
            </a:r>
            <a:r>
              <a:rPr lang="ja-JP" altLang="en-US" sz="1800"/>
              <a:t>つ</a:t>
            </a:r>
            <a:r>
              <a:rPr lang="en-US" altLang="ja-JP" sz="1800" dirty="0"/>
              <a:t>: </a:t>
            </a:r>
            <a:r>
              <a:rPr lang="ja-JP" altLang="en-US" sz="1800"/>
              <a:t>それぞれ</a:t>
            </a:r>
            <a:r>
              <a:rPr lang="en-US" altLang="ja-JP" sz="1800" dirty="0"/>
              <a:t>1</a:t>
            </a:r>
            <a:r>
              <a:rPr lang="ja-JP" altLang="en-US" sz="1800"/>
              <a:t>ステップで</a:t>
            </a:r>
            <a:r>
              <a:rPr lang="en-US" altLang="ja-JP" sz="1800" dirty="0"/>
              <a:t>1</a:t>
            </a:r>
            <a:r>
              <a:rPr lang="ja-JP" altLang="en-US" sz="1800"/>
              <a:t>つのトークンを</a:t>
            </a:r>
            <a:r>
              <a:rPr lang="en-US" altLang="ja-JP" sz="1800" dirty="0"/>
              <a:t>…</a:t>
            </a:r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Sliding (TS) : </a:t>
            </a:r>
            <a:r>
              <a:rPr lang="ja-JP" altLang="en-US" sz="1800"/>
              <a:t>辺に沿ってスライドさせる</a:t>
            </a:r>
            <a:endParaRPr lang="en-US" altLang="ja-JP" sz="18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AB02846-2D6E-2D4D-B336-5ED25DCD1E7A}"/>
              </a:ext>
            </a:extLst>
          </p:cNvPr>
          <p:cNvCxnSpPr>
            <a:cxnSpLocks/>
            <a:stCxn id="4" idx="3"/>
            <a:endCxn id="6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127CCEC-E166-7B4E-B3D0-B02D7686E1BA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9048D93-3B46-AE46-83FB-09C5396C4D1C}"/>
              </a:ext>
            </a:extLst>
          </p:cNvPr>
          <p:cNvCxnSpPr>
            <a:cxnSpLocks/>
            <a:stCxn id="4" idx="5"/>
            <a:endCxn id="10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E6E0597-77F1-124F-80D4-6BAFAB7F27F8}"/>
              </a:ext>
            </a:extLst>
          </p:cNvPr>
          <p:cNvCxnSpPr>
            <a:cxnSpLocks/>
            <a:stCxn id="4" idx="0"/>
            <a:endCxn id="9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DB9A3320-C53B-E84C-BD38-FD5F53297564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05ACD03D-4B17-1343-84E0-B5EDBBD12288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DD5F4233-9E58-734F-B82A-54DC69C5ED0A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CFDC800-C1A8-2B49-9CC5-ED2B4A22CFBB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FAB39993-8CDD-544B-8C99-AFFE0AAB5673}"/>
              </a:ext>
            </a:extLst>
          </p:cNvPr>
          <p:cNvSpPr/>
          <p:nvPr/>
        </p:nvSpPr>
        <p:spPr>
          <a:xfrm>
            <a:off x="7421189" y="3069001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A89F508-6017-5641-BE3C-F75E274BC153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7B508649-E322-6B46-B8F3-4A6BB566165D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5618D620-1E3C-2645-8BE9-00B74051FE4D}"/>
                  </a:ext>
                </a:extLst>
              </p:cNvPr>
              <p:cNvCxnSpPr>
                <a:cxnSpLocks/>
                <a:stCxn id="49" idx="5"/>
                <a:endCxn id="44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B0DC1A0F-F5D5-8349-9C8E-AC40338D43EC}"/>
                  </a:ext>
                </a:extLst>
              </p:cNvPr>
              <p:cNvCxnSpPr>
                <a:cxnSpLocks/>
                <a:stCxn id="50" idx="7"/>
                <a:endCxn id="44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82B3A7D4-0C2D-9B4C-90A8-0F3038C07BFC}"/>
                  </a:ext>
                </a:extLst>
              </p:cNvPr>
              <p:cNvCxnSpPr>
                <a:cxnSpLocks/>
                <a:stCxn id="45" idx="2"/>
                <a:endCxn id="44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38311864-9A37-404A-8AD9-72BDF8B4B132}"/>
                  </a:ext>
                </a:extLst>
              </p:cNvPr>
              <p:cNvCxnSpPr>
                <a:cxnSpLocks/>
                <a:stCxn id="43" idx="4"/>
                <a:endCxn id="45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5A6B71A5-0C40-244F-8768-C44F77A946F4}"/>
                  </a:ext>
                </a:extLst>
              </p:cNvPr>
              <p:cNvCxnSpPr>
                <a:cxnSpLocks/>
                <a:stCxn id="45" idx="4"/>
                <a:endCxn id="47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84212FC5-3994-804D-89E3-F114D7813EEF}"/>
                  </a:ext>
                </a:extLst>
              </p:cNvPr>
              <p:cNvCxnSpPr>
                <a:cxnSpLocks/>
                <a:stCxn id="48" idx="2"/>
                <a:endCxn id="45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0A345DCE-F330-3746-A3B6-7B6961265D69}"/>
                  </a:ext>
                </a:extLst>
              </p:cNvPr>
              <p:cNvCxnSpPr>
                <a:cxnSpLocks/>
                <a:stCxn id="43" idx="5"/>
                <a:endCxn id="48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円/楕円 42">
                <a:extLst>
                  <a:ext uri="{FF2B5EF4-FFF2-40B4-BE49-F238E27FC236}">
                    <a16:creationId xmlns:a16="http://schemas.microsoft.com/office/drawing/2014/main" id="{270B5187-13C3-1446-B7D0-4E1B7213230F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A396675B-69F5-8846-9F5B-53394EE718A5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>
                <a:extLst>
                  <a:ext uri="{FF2B5EF4-FFF2-40B4-BE49-F238E27FC236}">
                    <a16:creationId xmlns:a16="http://schemas.microsoft.com/office/drawing/2014/main" id="{8E9CCD78-1918-F740-96C9-987D74AE26DC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EA365C88-F33C-6742-B319-CE00B527BF76}"/>
                  </a:ext>
                </a:extLst>
              </p:cNvPr>
              <p:cNvCxnSpPr>
                <a:cxnSpLocks/>
                <a:stCxn id="50" idx="5"/>
                <a:endCxn id="47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円/楕円 46">
                <a:extLst>
                  <a:ext uri="{FF2B5EF4-FFF2-40B4-BE49-F238E27FC236}">
                    <a16:creationId xmlns:a16="http://schemas.microsoft.com/office/drawing/2014/main" id="{D2AC042E-01CF-3746-88DD-7919B9BEB110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>
                <a:extLst>
                  <a:ext uri="{FF2B5EF4-FFF2-40B4-BE49-F238E27FC236}">
                    <a16:creationId xmlns:a16="http://schemas.microsoft.com/office/drawing/2014/main" id="{A6833669-650E-314B-904B-58E89E3A4552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>
                <a:extLst>
                  <a:ext uri="{FF2B5EF4-FFF2-40B4-BE49-F238E27FC236}">
                    <a16:creationId xmlns:a16="http://schemas.microsoft.com/office/drawing/2014/main" id="{D3C9F484-F744-5B46-B36D-039095EFB3EA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>
                <a:extLst>
                  <a:ext uri="{FF2B5EF4-FFF2-40B4-BE49-F238E27FC236}">
                    <a16:creationId xmlns:a16="http://schemas.microsoft.com/office/drawing/2014/main" id="{CE5FE6D9-7935-6E4F-A7D0-4A3A586CC9EB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4B1B2B0C-6743-BD44-8CCB-2087DD8D0938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0CE3294E-B9D7-4E4B-8863-EE61EAF65864}"/>
                  </a:ext>
                </a:extLst>
              </p:cNvPr>
              <p:cNvCxnSpPr>
                <a:cxnSpLocks/>
                <a:stCxn id="34" idx="5"/>
                <a:endCxn id="29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79D33F3F-C9B1-1341-A66F-2BEBB4F80FD1}"/>
                  </a:ext>
                </a:extLst>
              </p:cNvPr>
              <p:cNvCxnSpPr>
                <a:cxnSpLocks/>
                <a:stCxn id="35" idx="7"/>
                <a:endCxn id="29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F365F720-137C-3D4F-BFD9-21FD4038FE3F}"/>
                  </a:ext>
                </a:extLst>
              </p:cNvPr>
              <p:cNvCxnSpPr>
                <a:cxnSpLocks/>
                <a:stCxn id="30" idx="2"/>
                <a:endCxn id="29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9A09E8C6-D98E-9B40-BD65-9669C3BB8788}"/>
                  </a:ext>
                </a:extLst>
              </p:cNvPr>
              <p:cNvCxnSpPr>
                <a:cxnSpLocks/>
                <a:stCxn id="28" idx="4"/>
                <a:endCxn id="30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6FFC86B9-4342-6B46-8EF3-D291EB15BF37}"/>
                  </a:ext>
                </a:extLst>
              </p:cNvPr>
              <p:cNvCxnSpPr>
                <a:cxnSpLocks/>
                <a:stCxn id="30" idx="4"/>
                <a:endCxn id="32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5E24AF0B-3377-E048-986B-1866F84F6D38}"/>
                  </a:ext>
                </a:extLst>
              </p:cNvPr>
              <p:cNvCxnSpPr>
                <a:cxnSpLocks/>
                <a:stCxn id="33" idx="2"/>
                <a:endCxn id="30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3BDBB7AF-73E2-C94E-A974-587C34E57B2F}"/>
                  </a:ext>
                </a:extLst>
              </p:cNvPr>
              <p:cNvCxnSpPr>
                <a:cxnSpLocks/>
                <a:stCxn id="28" idx="5"/>
                <a:endCxn id="33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円/楕円 27">
                <a:extLst>
                  <a:ext uri="{FF2B5EF4-FFF2-40B4-BE49-F238E27FC236}">
                    <a16:creationId xmlns:a16="http://schemas.microsoft.com/office/drawing/2014/main" id="{8B7BC2A6-42E8-4844-9754-C9FCB8543132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>
                <a:extLst>
                  <a:ext uri="{FF2B5EF4-FFF2-40B4-BE49-F238E27FC236}">
                    <a16:creationId xmlns:a16="http://schemas.microsoft.com/office/drawing/2014/main" id="{C4AF2E7E-D98C-5C46-94A9-4BA8366DFCB1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>
                <a:extLst>
                  <a:ext uri="{FF2B5EF4-FFF2-40B4-BE49-F238E27FC236}">
                    <a16:creationId xmlns:a16="http://schemas.microsoft.com/office/drawing/2014/main" id="{B9235605-3A93-6048-81A0-00046AAD1C89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3C5EF61B-6202-D24F-9178-88383416AF65}"/>
                  </a:ext>
                </a:extLst>
              </p:cNvPr>
              <p:cNvCxnSpPr>
                <a:cxnSpLocks/>
                <a:stCxn id="35" idx="5"/>
                <a:endCxn id="32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円/楕円 31">
                <a:extLst>
                  <a:ext uri="{FF2B5EF4-FFF2-40B4-BE49-F238E27FC236}">
                    <a16:creationId xmlns:a16="http://schemas.microsoft.com/office/drawing/2014/main" id="{C5DBC593-FF7C-E640-AFE0-CAEA99DA7C69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>
                <a:extLst>
                  <a:ext uri="{FF2B5EF4-FFF2-40B4-BE49-F238E27FC236}">
                    <a16:creationId xmlns:a16="http://schemas.microsoft.com/office/drawing/2014/main" id="{677DCE0D-D94D-0A44-9ADC-10663326BD85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>
                <a:extLst>
                  <a:ext uri="{FF2B5EF4-FFF2-40B4-BE49-F238E27FC236}">
                    <a16:creationId xmlns:a16="http://schemas.microsoft.com/office/drawing/2014/main" id="{A466DE5D-3F6B-A14B-B217-672139C999F6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>
                <a:extLst>
                  <a:ext uri="{FF2B5EF4-FFF2-40B4-BE49-F238E27FC236}">
                    <a16:creationId xmlns:a16="http://schemas.microsoft.com/office/drawing/2014/main" id="{5499D5AF-9367-064B-A442-F50D0E4B0B93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右矢印 17">
              <a:extLst>
                <a:ext uri="{FF2B5EF4-FFF2-40B4-BE49-F238E27FC236}">
                  <a16:creationId xmlns:a16="http://schemas.microsoft.com/office/drawing/2014/main" id="{77614172-D7AE-574A-9645-9788517C4A2F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雲 18">
              <a:extLst>
                <a:ext uri="{FF2B5EF4-FFF2-40B4-BE49-F238E27FC236}">
                  <a16:creationId xmlns:a16="http://schemas.microsoft.com/office/drawing/2014/main" id="{145E7B7C-D108-D343-9BD0-F70AE00372DB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B426CD-D10F-EF4E-B1AD-A3B80759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46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lang="ja-JP" altLang="en-US"/>
              <a:t>結果のまとめ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398275F-093C-5141-8D21-71CC794A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44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  <a:p>
            <a:r>
              <a:rPr lang="ja-JP" altLang="en-US" sz="1800"/>
              <a:t>メジャーなルールは</a:t>
            </a:r>
            <a:r>
              <a:rPr lang="en-US" altLang="ja-JP" sz="1800" dirty="0"/>
              <a:t>3</a:t>
            </a:r>
            <a:r>
              <a:rPr lang="ja-JP" altLang="en-US" sz="1800"/>
              <a:t>つ</a:t>
            </a:r>
            <a:r>
              <a:rPr lang="en-US" altLang="ja-JP" sz="1800" dirty="0"/>
              <a:t>: </a:t>
            </a:r>
            <a:r>
              <a:rPr lang="ja-JP" altLang="en-US" sz="1800"/>
              <a:t>それぞれ</a:t>
            </a:r>
            <a:r>
              <a:rPr lang="en-US" altLang="ja-JP" sz="1800" dirty="0"/>
              <a:t>1</a:t>
            </a:r>
            <a:r>
              <a:rPr lang="ja-JP" altLang="en-US" sz="1800"/>
              <a:t>ステップで</a:t>
            </a:r>
            <a:r>
              <a:rPr lang="en-US" altLang="ja-JP" sz="1800" dirty="0"/>
              <a:t>1</a:t>
            </a:r>
            <a:r>
              <a:rPr lang="ja-JP" altLang="en-US" sz="1800"/>
              <a:t>つのトークンを</a:t>
            </a:r>
            <a:r>
              <a:rPr lang="en-US" altLang="ja-JP" sz="1800" dirty="0"/>
              <a:t>…</a:t>
            </a:r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Sliding (TS) : </a:t>
            </a:r>
            <a:r>
              <a:rPr lang="ja-JP" altLang="en-US" sz="1800"/>
              <a:t>辺に沿ってスライドさせる</a:t>
            </a:r>
            <a:endParaRPr lang="en-US" altLang="ja-JP" sz="18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AB02846-2D6E-2D4D-B336-5ED25DCD1E7A}"/>
              </a:ext>
            </a:extLst>
          </p:cNvPr>
          <p:cNvCxnSpPr>
            <a:cxnSpLocks/>
            <a:stCxn id="4" idx="3"/>
            <a:endCxn id="6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127CCEC-E166-7B4E-B3D0-B02D7686E1BA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9048D93-3B46-AE46-83FB-09C5396C4D1C}"/>
              </a:ext>
            </a:extLst>
          </p:cNvPr>
          <p:cNvCxnSpPr>
            <a:cxnSpLocks/>
            <a:stCxn id="4" idx="5"/>
            <a:endCxn id="10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E6E0597-77F1-124F-80D4-6BAFAB7F27F8}"/>
              </a:ext>
            </a:extLst>
          </p:cNvPr>
          <p:cNvCxnSpPr>
            <a:cxnSpLocks/>
            <a:stCxn id="4" idx="0"/>
            <a:endCxn id="9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DB9A3320-C53B-E84C-BD38-FD5F53297564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05ACD03D-4B17-1343-84E0-B5EDBBD12288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DD5F4233-9E58-734F-B82A-54DC69C5ED0A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CFDC800-C1A8-2B49-9CC5-ED2B4A22CFBB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FAB39993-8CDD-544B-8C99-AFFE0AAB5673}"/>
              </a:ext>
            </a:extLst>
          </p:cNvPr>
          <p:cNvSpPr/>
          <p:nvPr/>
        </p:nvSpPr>
        <p:spPr>
          <a:xfrm>
            <a:off x="7421189" y="3069001"/>
            <a:ext cx="180000" cy="18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8A23E199-006A-4C49-AF46-895620A9F00D}"/>
              </a:ext>
            </a:extLst>
          </p:cNvPr>
          <p:cNvSpPr/>
          <p:nvPr/>
        </p:nvSpPr>
        <p:spPr>
          <a:xfrm>
            <a:off x="7866633" y="2266964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>
            <a:extLst>
              <a:ext uri="{FF2B5EF4-FFF2-40B4-BE49-F238E27FC236}">
                <a16:creationId xmlns:a16="http://schemas.microsoft.com/office/drawing/2014/main" id="{3822FDD4-9624-2F4D-AB74-E344BF14B083}"/>
              </a:ext>
            </a:extLst>
          </p:cNvPr>
          <p:cNvSpPr/>
          <p:nvPr/>
        </p:nvSpPr>
        <p:spPr>
          <a:xfrm rot="18024166">
            <a:off x="7500381" y="2634991"/>
            <a:ext cx="446063" cy="212609"/>
          </a:xfrm>
          <a:prstGeom prst="rightArrow">
            <a:avLst>
              <a:gd name="adj1" fmla="val 38177"/>
              <a:gd name="adj2" fmla="val 11097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5E14B37-B8BA-C741-9AFD-46759E599A42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E5A43644-B902-304C-B5E7-4355AA3EB053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69EEF76E-BD61-424C-A23A-DFD63AF19D7B}"/>
                  </a:ext>
                </a:extLst>
              </p:cNvPr>
              <p:cNvCxnSpPr>
                <a:cxnSpLocks/>
                <a:stCxn id="50" idx="5"/>
                <a:endCxn id="45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251DC230-1E23-EE46-BE2C-C563683782A2}"/>
                  </a:ext>
                </a:extLst>
              </p:cNvPr>
              <p:cNvCxnSpPr>
                <a:cxnSpLocks/>
                <a:stCxn id="51" idx="7"/>
                <a:endCxn id="45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8AE03E9A-6575-7948-8846-DCF96FCB04E9}"/>
                  </a:ext>
                </a:extLst>
              </p:cNvPr>
              <p:cNvCxnSpPr>
                <a:cxnSpLocks/>
                <a:stCxn id="46" idx="2"/>
                <a:endCxn id="45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0FEF338A-343B-5A49-94EF-E2530D518B3F}"/>
                  </a:ext>
                </a:extLst>
              </p:cNvPr>
              <p:cNvCxnSpPr>
                <a:cxnSpLocks/>
                <a:stCxn id="44" idx="4"/>
                <a:endCxn id="46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4BF9B5B4-91C4-9140-B920-79AB1BE345B6}"/>
                  </a:ext>
                </a:extLst>
              </p:cNvPr>
              <p:cNvCxnSpPr>
                <a:cxnSpLocks/>
                <a:stCxn id="46" idx="4"/>
                <a:endCxn id="48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07A6592B-249B-6B49-A540-24B3612217C5}"/>
                  </a:ext>
                </a:extLst>
              </p:cNvPr>
              <p:cNvCxnSpPr>
                <a:cxnSpLocks/>
                <a:stCxn id="49" idx="2"/>
                <a:endCxn id="46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00D1F278-C4D4-2548-82B3-59CEB4E376BE}"/>
                  </a:ext>
                </a:extLst>
              </p:cNvPr>
              <p:cNvCxnSpPr>
                <a:cxnSpLocks/>
                <a:stCxn id="44" idx="5"/>
                <a:endCxn id="49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B369E401-F276-EF4E-B254-EF0FF03FA378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>
                <a:extLst>
                  <a:ext uri="{FF2B5EF4-FFF2-40B4-BE49-F238E27FC236}">
                    <a16:creationId xmlns:a16="http://schemas.microsoft.com/office/drawing/2014/main" id="{9DCCFBF9-865B-7142-BD60-FAB14AD792C7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>
                <a:extLst>
                  <a:ext uri="{FF2B5EF4-FFF2-40B4-BE49-F238E27FC236}">
                    <a16:creationId xmlns:a16="http://schemas.microsoft.com/office/drawing/2014/main" id="{DFB3226D-A0E5-E144-875D-9B18E5CDEE54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9FCC0CC3-AF13-F141-A06B-AD640A338D3F}"/>
                  </a:ext>
                </a:extLst>
              </p:cNvPr>
              <p:cNvCxnSpPr>
                <a:cxnSpLocks/>
                <a:stCxn id="51" idx="5"/>
                <a:endCxn id="48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円/楕円 47">
                <a:extLst>
                  <a:ext uri="{FF2B5EF4-FFF2-40B4-BE49-F238E27FC236}">
                    <a16:creationId xmlns:a16="http://schemas.microsoft.com/office/drawing/2014/main" id="{96DDCC0F-AD68-D748-BCD9-69CCA9A8BE39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>
                <a:extLst>
                  <a:ext uri="{FF2B5EF4-FFF2-40B4-BE49-F238E27FC236}">
                    <a16:creationId xmlns:a16="http://schemas.microsoft.com/office/drawing/2014/main" id="{EECE5AD8-4594-E544-982D-AA64C3D30786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>
                <a:extLst>
                  <a:ext uri="{FF2B5EF4-FFF2-40B4-BE49-F238E27FC236}">
                    <a16:creationId xmlns:a16="http://schemas.microsoft.com/office/drawing/2014/main" id="{6226F744-B0B9-E14E-8387-0A0AB51395D6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>
                <a:extLst>
                  <a:ext uri="{FF2B5EF4-FFF2-40B4-BE49-F238E27FC236}">
                    <a16:creationId xmlns:a16="http://schemas.microsoft.com/office/drawing/2014/main" id="{A6B8EA23-8CDD-CE4F-A40C-75101026A1F1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1A5AD663-6761-8049-A745-D58C46039244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EDFFF2B4-B2DE-9B47-AC9E-E17BA44C79AD}"/>
                  </a:ext>
                </a:extLst>
              </p:cNvPr>
              <p:cNvCxnSpPr>
                <a:cxnSpLocks/>
                <a:stCxn id="35" idx="5"/>
                <a:endCxn id="30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5436F859-20EF-8547-81A4-50412AEDEAE2}"/>
                  </a:ext>
                </a:extLst>
              </p:cNvPr>
              <p:cNvCxnSpPr>
                <a:cxnSpLocks/>
                <a:stCxn id="36" idx="7"/>
                <a:endCxn id="30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CEEB26E8-324B-C245-A534-757A7EC476D7}"/>
                  </a:ext>
                </a:extLst>
              </p:cNvPr>
              <p:cNvCxnSpPr>
                <a:cxnSpLocks/>
                <a:stCxn id="31" idx="2"/>
                <a:endCxn id="30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DA9219B0-9017-0C49-8BE1-0E9BB175C64A}"/>
                  </a:ext>
                </a:extLst>
              </p:cNvPr>
              <p:cNvCxnSpPr>
                <a:cxnSpLocks/>
                <a:stCxn id="29" idx="4"/>
                <a:endCxn id="31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E8F84D94-DA32-4B4E-AEDF-92791D4A915A}"/>
                  </a:ext>
                </a:extLst>
              </p:cNvPr>
              <p:cNvCxnSpPr>
                <a:cxnSpLocks/>
                <a:stCxn id="31" idx="4"/>
                <a:endCxn id="33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EB45DD6D-EDC5-104D-AE24-B54E2B84BBFE}"/>
                  </a:ext>
                </a:extLst>
              </p:cNvPr>
              <p:cNvCxnSpPr>
                <a:cxnSpLocks/>
                <a:stCxn id="34" idx="2"/>
                <a:endCxn id="31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2AACEA38-1884-C044-A4B4-59E39B985BE8}"/>
                  </a:ext>
                </a:extLst>
              </p:cNvPr>
              <p:cNvCxnSpPr>
                <a:cxnSpLocks/>
                <a:stCxn id="29" idx="5"/>
                <a:endCxn id="34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円/楕円 28">
                <a:extLst>
                  <a:ext uri="{FF2B5EF4-FFF2-40B4-BE49-F238E27FC236}">
                    <a16:creationId xmlns:a16="http://schemas.microsoft.com/office/drawing/2014/main" id="{5211941B-B4C6-F849-9887-8FF39B1C0115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>
                <a:extLst>
                  <a:ext uri="{FF2B5EF4-FFF2-40B4-BE49-F238E27FC236}">
                    <a16:creationId xmlns:a16="http://schemas.microsoft.com/office/drawing/2014/main" id="{E711B317-840A-CF40-9621-92EEC98C6D2B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>
                <a:extLst>
                  <a:ext uri="{FF2B5EF4-FFF2-40B4-BE49-F238E27FC236}">
                    <a16:creationId xmlns:a16="http://schemas.microsoft.com/office/drawing/2014/main" id="{E5CE835E-CCB2-4B45-BB3C-351CFC36486C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E9503E0A-6422-7540-B577-9CE48526315D}"/>
                  </a:ext>
                </a:extLst>
              </p:cNvPr>
              <p:cNvCxnSpPr>
                <a:cxnSpLocks/>
                <a:stCxn id="36" idx="5"/>
                <a:endCxn id="33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円/楕円 32">
                <a:extLst>
                  <a:ext uri="{FF2B5EF4-FFF2-40B4-BE49-F238E27FC236}">
                    <a16:creationId xmlns:a16="http://schemas.microsoft.com/office/drawing/2014/main" id="{8A343830-B6DA-0A4B-AFE1-81F64697187E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>
                <a:extLst>
                  <a:ext uri="{FF2B5EF4-FFF2-40B4-BE49-F238E27FC236}">
                    <a16:creationId xmlns:a16="http://schemas.microsoft.com/office/drawing/2014/main" id="{F14AB295-470C-B848-BC77-24984F7387DE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>
                <a:extLst>
                  <a:ext uri="{FF2B5EF4-FFF2-40B4-BE49-F238E27FC236}">
                    <a16:creationId xmlns:a16="http://schemas.microsoft.com/office/drawing/2014/main" id="{7AA683FD-ED7C-9140-8A90-A7B5DC770C14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>
                <a:extLst>
                  <a:ext uri="{FF2B5EF4-FFF2-40B4-BE49-F238E27FC236}">
                    <a16:creationId xmlns:a16="http://schemas.microsoft.com/office/drawing/2014/main" id="{FCCC3FCC-8491-AC40-8A5A-FF964E3BC2F9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" name="右矢印 18">
              <a:extLst>
                <a:ext uri="{FF2B5EF4-FFF2-40B4-BE49-F238E27FC236}">
                  <a16:creationId xmlns:a16="http://schemas.microsoft.com/office/drawing/2014/main" id="{3BC9503C-9DEA-0940-802C-9676A34F0255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雲 20">
              <a:extLst>
                <a:ext uri="{FF2B5EF4-FFF2-40B4-BE49-F238E27FC236}">
                  <a16:creationId xmlns:a16="http://schemas.microsoft.com/office/drawing/2014/main" id="{6A61CC10-1DB1-3642-8BCA-5847B1BF53E7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13A02EF-7340-FD4C-A97F-46EF39AF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053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  <a:p>
            <a:r>
              <a:rPr lang="ja-JP" altLang="en-US" sz="1800"/>
              <a:t>メジャーなルールは</a:t>
            </a:r>
            <a:r>
              <a:rPr lang="en-US" altLang="ja-JP" sz="1800" dirty="0"/>
              <a:t>3</a:t>
            </a:r>
            <a:r>
              <a:rPr lang="ja-JP" altLang="en-US" sz="1800"/>
              <a:t>つ</a:t>
            </a:r>
            <a:r>
              <a:rPr lang="en-US" altLang="ja-JP" sz="1800" dirty="0"/>
              <a:t>: </a:t>
            </a:r>
            <a:r>
              <a:rPr lang="ja-JP" altLang="en-US" sz="1800"/>
              <a:t>それぞれ</a:t>
            </a:r>
            <a:r>
              <a:rPr lang="en-US" altLang="ja-JP" sz="1800" dirty="0"/>
              <a:t>1</a:t>
            </a:r>
            <a:r>
              <a:rPr lang="ja-JP" altLang="en-US" sz="1800"/>
              <a:t>ステップで</a:t>
            </a:r>
            <a:r>
              <a:rPr lang="en-US" altLang="ja-JP" sz="1800" dirty="0"/>
              <a:t>1</a:t>
            </a:r>
            <a:r>
              <a:rPr lang="ja-JP" altLang="en-US" sz="1800"/>
              <a:t>つのトークンを</a:t>
            </a:r>
            <a:r>
              <a:rPr lang="en-US" altLang="ja-JP" sz="1800" dirty="0"/>
              <a:t>…</a:t>
            </a:r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Sliding (TS) : </a:t>
            </a:r>
            <a:r>
              <a:rPr lang="ja-JP" altLang="en-US" sz="1800"/>
              <a:t>辺に沿ってスライドさせる</a:t>
            </a:r>
            <a:endParaRPr lang="en-US" altLang="ja-JP" sz="1800" dirty="0"/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Jumping (TJ) : </a:t>
            </a:r>
            <a:r>
              <a:rPr lang="ja-JP" altLang="en-US" sz="1800"/>
              <a:t>ある点からある点へジャンプさせる</a:t>
            </a:r>
            <a:endParaRPr lang="en-US" altLang="ja-JP" sz="18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E73F4BE-0318-1F4D-BDC8-B4195A8C2184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1DAFD57-8AB6-BC45-9E4D-E237D78D849E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7980040-0D6F-EC43-8A97-A7DF71D80489}"/>
              </a:ext>
            </a:extLst>
          </p:cNvPr>
          <p:cNvCxnSpPr>
            <a:cxnSpLocks/>
            <a:stCxn id="8" idx="5"/>
            <a:endCxn id="11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910FD0A-C509-0B47-A0B1-5ABF079B599A}"/>
              </a:ext>
            </a:extLst>
          </p:cNvPr>
          <p:cNvCxnSpPr>
            <a:cxnSpLocks/>
            <a:stCxn id="8" idx="0"/>
            <a:endCxn id="10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>
            <a:extLst>
              <a:ext uri="{FF2B5EF4-FFF2-40B4-BE49-F238E27FC236}">
                <a16:creationId xmlns:a16="http://schemas.microsoft.com/office/drawing/2014/main" id="{5DF34E0B-DE63-9846-BF44-CC34C8479728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9CEAEF70-D572-0C4C-98B9-67BBED9DF0CC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C828664D-ADA8-6D4A-8D46-56289AD8B209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CF84092-BC58-704A-A20B-ADBF34D9453F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8BA8DEC-DF83-C74A-8146-ED6A57461676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37B17658-E4FB-7846-A81F-970E3BAE8D45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2C6FE0F2-CC30-9A46-B30B-FEBB8C57310C}"/>
                  </a:ext>
                </a:extLst>
              </p:cNvPr>
              <p:cNvCxnSpPr>
                <a:cxnSpLocks/>
                <a:stCxn id="45" idx="5"/>
                <a:endCxn id="40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073E81F8-0AB6-204C-9E92-21B7AB6079FE}"/>
                  </a:ext>
                </a:extLst>
              </p:cNvPr>
              <p:cNvCxnSpPr>
                <a:cxnSpLocks/>
                <a:stCxn id="46" idx="7"/>
                <a:endCxn id="40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D35AAF42-BD0F-1644-A824-4818D3C97211}"/>
                  </a:ext>
                </a:extLst>
              </p:cNvPr>
              <p:cNvCxnSpPr>
                <a:cxnSpLocks/>
                <a:stCxn id="41" idx="2"/>
                <a:endCxn id="40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3AC593E7-E0E6-6648-AC91-40F1972527CA}"/>
                  </a:ext>
                </a:extLst>
              </p:cNvPr>
              <p:cNvCxnSpPr>
                <a:cxnSpLocks/>
                <a:stCxn id="39" idx="4"/>
                <a:endCxn id="41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C7EDECD9-F9D0-A842-8D95-0C4D33DD87C2}"/>
                  </a:ext>
                </a:extLst>
              </p:cNvPr>
              <p:cNvCxnSpPr>
                <a:cxnSpLocks/>
                <a:stCxn id="41" idx="4"/>
                <a:endCxn id="43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023CC2E1-3C4D-8047-99BD-F6831E749FEE}"/>
                  </a:ext>
                </a:extLst>
              </p:cNvPr>
              <p:cNvCxnSpPr>
                <a:cxnSpLocks/>
                <a:stCxn id="44" idx="2"/>
                <a:endCxn id="41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C95D58B9-5770-F04E-92AE-A6CBDF1CEFF4}"/>
                  </a:ext>
                </a:extLst>
              </p:cNvPr>
              <p:cNvCxnSpPr>
                <a:cxnSpLocks/>
                <a:stCxn id="39" idx="5"/>
                <a:endCxn id="44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円/楕円 38">
                <a:extLst>
                  <a:ext uri="{FF2B5EF4-FFF2-40B4-BE49-F238E27FC236}">
                    <a16:creationId xmlns:a16="http://schemas.microsoft.com/office/drawing/2014/main" id="{0584B657-57FC-5847-B50E-ECB666AEDF11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39">
                <a:extLst>
                  <a:ext uri="{FF2B5EF4-FFF2-40B4-BE49-F238E27FC236}">
                    <a16:creationId xmlns:a16="http://schemas.microsoft.com/office/drawing/2014/main" id="{E9F6EA63-561A-9449-AF9E-22285B92E908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>
                <a:extLst>
                  <a:ext uri="{FF2B5EF4-FFF2-40B4-BE49-F238E27FC236}">
                    <a16:creationId xmlns:a16="http://schemas.microsoft.com/office/drawing/2014/main" id="{AEE38247-9CFA-A14B-B973-0F823FEF63C6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ECA3357F-73B0-C24B-8748-E2EEA42B3C9D}"/>
                  </a:ext>
                </a:extLst>
              </p:cNvPr>
              <p:cNvCxnSpPr>
                <a:cxnSpLocks/>
                <a:stCxn id="46" idx="5"/>
                <a:endCxn id="43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円/楕円 42">
                <a:extLst>
                  <a:ext uri="{FF2B5EF4-FFF2-40B4-BE49-F238E27FC236}">
                    <a16:creationId xmlns:a16="http://schemas.microsoft.com/office/drawing/2014/main" id="{F502F7E3-5E78-E14D-B4A3-397061DAE7C1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421EEE19-5ABE-8C42-B2CA-179BCB61795C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>
                <a:extLst>
                  <a:ext uri="{FF2B5EF4-FFF2-40B4-BE49-F238E27FC236}">
                    <a16:creationId xmlns:a16="http://schemas.microsoft.com/office/drawing/2014/main" id="{64CEE282-4602-0C44-BBA1-D17EAD7D7368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>
                <a:extLst>
                  <a:ext uri="{FF2B5EF4-FFF2-40B4-BE49-F238E27FC236}">
                    <a16:creationId xmlns:a16="http://schemas.microsoft.com/office/drawing/2014/main" id="{BE406C02-6EA4-8F45-AEF2-AE86894B33D0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2A95D449-11C0-674A-A028-3F71AC553B44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40C34639-0BF0-C844-B149-C98D30349D56}"/>
                  </a:ext>
                </a:extLst>
              </p:cNvPr>
              <p:cNvCxnSpPr>
                <a:cxnSpLocks/>
                <a:stCxn id="30" idx="5"/>
                <a:endCxn id="25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155F406A-BBD7-B34A-BAC7-EFE46E6D79FC}"/>
                  </a:ext>
                </a:extLst>
              </p:cNvPr>
              <p:cNvCxnSpPr>
                <a:cxnSpLocks/>
                <a:stCxn id="31" idx="7"/>
                <a:endCxn id="25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7550AE35-B263-E241-9CFD-537B0E80BA24}"/>
                  </a:ext>
                </a:extLst>
              </p:cNvPr>
              <p:cNvCxnSpPr>
                <a:cxnSpLocks/>
                <a:stCxn id="26" idx="2"/>
                <a:endCxn id="25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CC53FCCD-D6B8-1746-9887-CC75D4724F70}"/>
                  </a:ext>
                </a:extLst>
              </p:cNvPr>
              <p:cNvCxnSpPr>
                <a:cxnSpLocks/>
                <a:stCxn id="24" idx="4"/>
                <a:endCxn id="26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45AF8749-DE92-0D45-82BB-324062AB9EE7}"/>
                  </a:ext>
                </a:extLst>
              </p:cNvPr>
              <p:cNvCxnSpPr>
                <a:cxnSpLocks/>
                <a:stCxn id="26" idx="4"/>
                <a:endCxn id="28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519198A1-714E-724E-A76F-E303F8E3DDA3}"/>
                  </a:ext>
                </a:extLst>
              </p:cNvPr>
              <p:cNvCxnSpPr>
                <a:cxnSpLocks/>
                <a:stCxn id="29" idx="2"/>
                <a:endCxn id="26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7AE7828D-8622-FA4A-A282-405017C00305}"/>
                  </a:ext>
                </a:extLst>
              </p:cNvPr>
              <p:cNvCxnSpPr>
                <a:cxnSpLocks/>
                <a:stCxn id="24" idx="5"/>
                <a:endCxn id="29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円/楕円 23">
                <a:extLst>
                  <a:ext uri="{FF2B5EF4-FFF2-40B4-BE49-F238E27FC236}">
                    <a16:creationId xmlns:a16="http://schemas.microsoft.com/office/drawing/2014/main" id="{2101518D-0E2D-8C4E-8B5C-EDCD1B4ED4C9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1FE2D2A1-105B-ED4E-BCF8-F7F3A6DE3AB1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>
                <a:extLst>
                  <a:ext uri="{FF2B5EF4-FFF2-40B4-BE49-F238E27FC236}">
                    <a16:creationId xmlns:a16="http://schemas.microsoft.com/office/drawing/2014/main" id="{1C7EB341-6335-8D4D-96AA-ADE8BF9636EC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7C4B10E2-180A-B741-A447-4E175B6196EA}"/>
                  </a:ext>
                </a:extLst>
              </p:cNvPr>
              <p:cNvCxnSpPr>
                <a:cxnSpLocks/>
                <a:stCxn id="31" idx="5"/>
                <a:endCxn id="28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円/楕円 27">
                <a:extLst>
                  <a:ext uri="{FF2B5EF4-FFF2-40B4-BE49-F238E27FC236}">
                    <a16:creationId xmlns:a16="http://schemas.microsoft.com/office/drawing/2014/main" id="{3D3F8A42-C63D-904F-85C3-C546DEBD9ADF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>
                <a:extLst>
                  <a:ext uri="{FF2B5EF4-FFF2-40B4-BE49-F238E27FC236}">
                    <a16:creationId xmlns:a16="http://schemas.microsoft.com/office/drawing/2014/main" id="{1A32C618-0E2E-9844-A783-A031700BD36E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>
                <a:extLst>
                  <a:ext uri="{FF2B5EF4-FFF2-40B4-BE49-F238E27FC236}">
                    <a16:creationId xmlns:a16="http://schemas.microsoft.com/office/drawing/2014/main" id="{6205FB70-6306-1E44-9992-FA00589CA09B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>
                <a:extLst>
                  <a:ext uri="{FF2B5EF4-FFF2-40B4-BE49-F238E27FC236}">
                    <a16:creationId xmlns:a16="http://schemas.microsoft.com/office/drawing/2014/main" id="{B165C295-EE78-2848-A041-F44C08945410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右矢印 14">
              <a:extLst>
                <a:ext uri="{FF2B5EF4-FFF2-40B4-BE49-F238E27FC236}">
                  <a16:creationId xmlns:a16="http://schemas.microsoft.com/office/drawing/2014/main" id="{B8EB8308-4C84-E646-8C0A-814AE1898E73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雲 15">
              <a:extLst>
                <a:ext uri="{FF2B5EF4-FFF2-40B4-BE49-F238E27FC236}">
                  <a16:creationId xmlns:a16="http://schemas.microsoft.com/office/drawing/2014/main" id="{A9728454-4B83-FE48-968F-61BF5E3B5BC7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47" name="スライド番号プレースホルダー 46">
            <a:extLst>
              <a:ext uri="{FF2B5EF4-FFF2-40B4-BE49-F238E27FC236}">
                <a16:creationId xmlns:a16="http://schemas.microsoft.com/office/drawing/2014/main" id="{318A5CD6-41C1-314C-82B6-79C64E07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230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  <a:p>
            <a:r>
              <a:rPr lang="ja-JP" altLang="en-US" sz="1800"/>
              <a:t>メジャーなルールは</a:t>
            </a:r>
            <a:r>
              <a:rPr lang="en-US" altLang="ja-JP" sz="1800" dirty="0"/>
              <a:t>3</a:t>
            </a:r>
            <a:r>
              <a:rPr lang="ja-JP" altLang="en-US" sz="1800"/>
              <a:t>つ</a:t>
            </a:r>
            <a:r>
              <a:rPr lang="en-US" altLang="ja-JP" sz="1800" dirty="0"/>
              <a:t>: </a:t>
            </a:r>
            <a:r>
              <a:rPr lang="ja-JP" altLang="en-US" sz="1800"/>
              <a:t>それぞれ</a:t>
            </a:r>
            <a:r>
              <a:rPr lang="en-US" altLang="ja-JP" sz="1800" dirty="0"/>
              <a:t>1</a:t>
            </a:r>
            <a:r>
              <a:rPr lang="ja-JP" altLang="en-US" sz="1800"/>
              <a:t>ステップで</a:t>
            </a:r>
            <a:r>
              <a:rPr lang="en-US" altLang="ja-JP" sz="1800" dirty="0"/>
              <a:t>1</a:t>
            </a:r>
            <a:r>
              <a:rPr lang="ja-JP" altLang="en-US" sz="1800"/>
              <a:t>つのトークンを</a:t>
            </a:r>
            <a:r>
              <a:rPr lang="en-US" altLang="ja-JP" sz="1800" dirty="0"/>
              <a:t>…</a:t>
            </a:r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Sliding (TS) : </a:t>
            </a:r>
            <a:r>
              <a:rPr lang="ja-JP" altLang="en-US" sz="1800"/>
              <a:t>辺に沿ってスライドさせる</a:t>
            </a:r>
            <a:endParaRPr lang="en-US" altLang="ja-JP" sz="1800" dirty="0"/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Jumping (TJ) : </a:t>
            </a:r>
            <a:r>
              <a:rPr lang="ja-JP" altLang="en-US" sz="1800"/>
              <a:t>ある点からある点へジャンプさせる</a:t>
            </a:r>
            <a:endParaRPr lang="en-US" altLang="ja-JP" sz="18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E73F4BE-0318-1F4D-BDC8-B4195A8C2184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1DAFD57-8AB6-BC45-9E4D-E237D78D849E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7980040-0D6F-EC43-8A97-A7DF71D80489}"/>
              </a:ext>
            </a:extLst>
          </p:cNvPr>
          <p:cNvCxnSpPr>
            <a:cxnSpLocks/>
            <a:stCxn id="8" idx="5"/>
            <a:endCxn id="11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910FD0A-C509-0B47-A0B1-5ABF079B599A}"/>
              </a:ext>
            </a:extLst>
          </p:cNvPr>
          <p:cNvCxnSpPr>
            <a:cxnSpLocks/>
            <a:stCxn id="8" idx="0"/>
            <a:endCxn id="10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>
            <a:extLst>
              <a:ext uri="{FF2B5EF4-FFF2-40B4-BE49-F238E27FC236}">
                <a16:creationId xmlns:a16="http://schemas.microsoft.com/office/drawing/2014/main" id="{5DF34E0B-DE63-9846-BF44-CC34C8479728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9CEAEF70-D572-0C4C-98B9-67BBED9DF0CC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C828664D-ADA8-6D4A-8D46-56289AD8B209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CF84092-BC58-704A-A20B-ADBF34D9453F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C6116959-B5C6-6845-AF71-C6ABF288E2E1}"/>
              </a:ext>
            </a:extLst>
          </p:cNvPr>
          <p:cNvSpPr/>
          <p:nvPr/>
        </p:nvSpPr>
        <p:spPr>
          <a:xfrm>
            <a:off x="7421189" y="3069001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C39DEF6-A984-6C42-B8F9-DC457AD5A765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13C34A3C-791C-8247-82FB-037B1A8C0E1C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B177A4BE-3F53-3E40-A651-29AFF9DB8F43}"/>
                  </a:ext>
                </a:extLst>
              </p:cNvPr>
              <p:cNvCxnSpPr>
                <a:cxnSpLocks/>
                <a:stCxn id="46" idx="5"/>
                <a:endCxn id="41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3508BEB0-F48D-364F-92ED-1BE4C7A79AAC}"/>
                  </a:ext>
                </a:extLst>
              </p:cNvPr>
              <p:cNvCxnSpPr>
                <a:cxnSpLocks/>
                <a:stCxn id="47" idx="7"/>
                <a:endCxn id="41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9E23DE69-7640-494F-B3FF-F0772AB089DE}"/>
                  </a:ext>
                </a:extLst>
              </p:cNvPr>
              <p:cNvCxnSpPr>
                <a:cxnSpLocks/>
                <a:stCxn id="42" idx="2"/>
                <a:endCxn id="41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7EF57312-D35E-0E47-8EEC-EDF3346CC2BB}"/>
                  </a:ext>
                </a:extLst>
              </p:cNvPr>
              <p:cNvCxnSpPr>
                <a:cxnSpLocks/>
                <a:stCxn id="40" idx="4"/>
                <a:endCxn id="42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2C02FEE2-906B-1A4C-BC32-AC7382D50C74}"/>
                  </a:ext>
                </a:extLst>
              </p:cNvPr>
              <p:cNvCxnSpPr>
                <a:cxnSpLocks/>
                <a:stCxn id="42" idx="4"/>
                <a:endCxn id="44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88A0B708-8889-5648-908F-44653F934612}"/>
                  </a:ext>
                </a:extLst>
              </p:cNvPr>
              <p:cNvCxnSpPr>
                <a:cxnSpLocks/>
                <a:stCxn id="45" idx="2"/>
                <a:endCxn id="42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1122FB50-AA0A-E548-8552-464FA0C027ED}"/>
                  </a:ext>
                </a:extLst>
              </p:cNvPr>
              <p:cNvCxnSpPr>
                <a:cxnSpLocks/>
                <a:stCxn id="40" idx="5"/>
                <a:endCxn id="45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円/楕円 39">
                <a:extLst>
                  <a:ext uri="{FF2B5EF4-FFF2-40B4-BE49-F238E27FC236}">
                    <a16:creationId xmlns:a16="http://schemas.microsoft.com/office/drawing/2014/main" id="{009A6375-F371-464A-B42A-473B004A2959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>
                <a:extLst>
                  <a:ext uri="{FF2B5EF4-FFF2-40B4-BE49-F238E27FC236}">
                    <a16:creationId xmlns:a16="http://schemas.microsoft.com/office/drawing/2014/main" id="{193151AA-8181-C44B-AA71-1E2674ABAF86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>
                <a:extLst>
                  <a:ext uri="{FF2B5EF4-FFF2-40B4-BE49-F238E27FC236}">
                    <a16:creationId xmlns:a16="http://schemas.microsoft.com/office/drawing/2014/main" id="{62ACF8DE-F80F-CC40-AB62-0B21561C893C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55CBBC1B-0453-F74E-9387-ABE5CFFA6043}"/>
                  </a:ext>
                </a:extLst>
              </p:cNvPr>
              <p:cNvCxnSpPr>
                <a:cxnSpLocks/>
                <a:stCxn id="47" idx="5"/>
                <a:endCxn id="44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E29EDD9C-BB88-7648-BE84-B15ED2003C2A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>
                <a:extLst>
                  <a:ext uri="{FF2B5EF4-FFF2-40B4-BE49-F238E27FC236}">
                    <a16:creationId xmlns:a16="http://schemas.microsoft.com/office/drawing/2014/main" id="{ACBAEA54-AF32-4B4F-8AF7-AD355D2602DD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>
                <a:extLst>
                  <a:ext uri="{FF2B5EF4-FFF2-40B4-BE49-F238E27FC236}">
                    <a16:creationId xmlns:a16="http://schemas.microsoft.com/office/drawing/2014/main" id="{1A06D0C9-EBA3-B240-9D70-04467B315F45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>
                <a:extLst>
                  <a:ext uri="{FF2B5EF4-FFF2-40B4-BE49-F238E27FC236}">
                    <a16:creationId xmlns:a16="http://schemas.microsoft.com/office/drawing/2014/main" id="{3D181337-D7C0-FC49-8369-A29B2BDEB567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8A1FA484-92C5-4D43-B705-83ABBE8D6A0A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879282AA-83D7-3643-AC1E-93D044A6D558}"/>
                  </a:ext>
                </a:extLst>
              </p:cNvPr>
              <p:cNvCxnSpPr>
                <a:cxnSpLocks/>
                <a:stCxn id="31" idx="5"/>
                <a:endCxn id="26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EBB77183-6075-FD40-8CBF-C4BDF1C0D65E}"/>
                  </a:ext>
                </a:extLst>
              </p:cNvPr>
              <p:cNvCxnSpPr>
                <a:cxnSpLocks/>
                <a:stCxn id="32" idx="7"/>
                <a:endCxn id="26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26D0E527-308E-BA43-BDA5-498FADAEB21D}"/>
                  </a:ext>
                </a:extLst>
              </p:cNvPr>
              <p:cNvCxnSpPr>
                <a:cxnSpLocks/>
                <a:stCxn id="27" idx="2"/>
                <a:endCxn id="26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5A971C05-E260-3E4F-8805-B77547D660C4}"/>
                  </a:ext>
                </a:extLst>
              </p:cNvPr>
              <p:cNvCxnSpPr>
                <a:cxnSpLocks/>
                <a:stCxn id="25" idx="4"/>
                <a:endCxn id="27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62D24129-4FF8-9C4F-BA43-5EF08198C288}"/>
                  </a:ext>
                </a:extLst>
              </p:cNvPr>
              <p:cNvCxnSpPr>
                <a:cxnSpLocks/>
                <a:stCxn id="27" idx="4"/>
                <a:endCxn id="29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1527608E-1100-C64B-875F-7DEBF63DD581}"/>
                  </a:ext>
                </a:extLst>
              </p:cNvPr>
              <p:cNvCxnSpPr>
                <a:cxnSpLocks/>
                <a:stCxn id="30" idx="2"/>
                <a:endCxn id="27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38E0471D-46EF-5140-93D9-089DD0F74E1C}"/>
                  </a:ext>
                </a:extLst>
              </p:cNvPr>
              <p:cNvCxnSpPr>
                <a:cxnSpLocks/>
                <a:stCxn id="25" idx="5"/>
                <a:endCxn id="30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5C3BD747-9B2A-6B4F-BCF5-72D9214EABF5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>
                <a:extLst>
                  <a:ext uri="{FF2B5EF4-FFF2-40B4-BE49-F238E27FC236}">
                    <a16:creationId xmlns:a16="http://schemas.microsoft.com/office/drawing/2014/main" id="{36B3E9EA-511A-004B-8C15-11B1ED1940AC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>
                <a:extLst>
                  <a:ext uri="{FF2B5EF4-FFF2-40B4-BE49-F238E27FC236}">
                    <a16:creationId xmlns:a16="http://schemas.microsoft.com/office/drawing/2014/main" id="{12E268EA-A1CE-4C49-AD6C-43EEE8C61F33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27858CF7-2C8F-9646-BFB4-638F8D0A4D48}"/>
                  </a:ext>
                </a:extLst>
              </p:cNvPr>
              <p:cNvCxnSpPr>
                <a:cxnSpLocks/>
                <a:stCxn id="32" idx="5"/>
                <a:endCxn id="29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円/楕円 28">
                <a:extLst>
                  <a:ext uri="{FF2B5EF4-FFF2-40B4-BE49-F238E27FC236}">
                    <a16:creationId xmlns:a16="http://schemas.microsoft.com/office/drawing/2014/main" id="{1D907C72-7755-1749-820E-67A113566644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>
                <a:extLst>
                  <a:ext uri="{FF2B5EF4-FFF2-40B4-BE49-F238E27FC236}">
                    <a16:creationId xmlns:a16="http://schemas.microsoft.com/office/drawing/2014/main" id="{8243D668-3F21-7140-9FE4-28D1C1F6B821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>
                <a:extLst>
                  <a:ext uri="{FF2B5EF4-FFF2-40B4-BE49-F238E27FC236}">
                    <a16:creationId xmlns:a16="http://schemas.microsoft.com/office/drawing/2014/main" id="{E53FAA8F-DDA6-A341-9C13-693C769C86EA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>
                <a:extLst>
                  <a:ext uri="{FF2B5EF4-FFF2-40B4-BE49-F238E27FC236}">
                    <a16:creationId xmlns:a16="http://schemas.microsoft.com/office/drawing/2014/main" id="{0310D89B-A37D-054D-91E8-D54966BBA078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右矢印 15">
              <a:extLst>
                <a:ext uri="{FF2B5EF4-FFF2-40B4-BE49-F238E27FC236}">
                  <a16:creationId xmlns:a16="http://schemas.microsoft.com/office/drawing/2014/main" id="{98EB8E1F-73B5-F54A-AA10-AE88BBFE50E1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雲 16">
              <a:extLst>
                <a:ext uri="{FF2B5EF4-FFF2-40B4-BE49-F238E27FC236}">
                  <a16:creationId xmlns:a16="http://schemas.microsoft.com/office/drawing/2014/main" id="{1B18C35D-C35E-E64B-BBED-AFE2908E2B03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48" name="スライド番号プレースホルダー 47">
            <a:extLst>
              <a:ext uri="{FF2B5EF4-FFF2-40B4-BE49-F238E27FC236}">
                <a16:creationId xmlns:a16="http://schemas.microsoft.com/office/drawing/2014/main" id="{E12826C7-DED4-A248-AF74-483C1CB2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65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  <a:p>
            <a:r>
              <a:rPr lang="ja-JP" altLang="en-US" sz="1800"/>
              <a:t>メジャーなルールは</a:t>
            </a:r>
            <a:r>
              <a:rPr lang="en-US" altLang="ja-JP" sz="1800" dirty="0"/>
              <a:t>3</a:t>
            </a:r>
            <a:r>
              <a:rPr lang="ja-JP" altLang="en-US" sz="1800"/>
              <a:t>つ</a:t>
            </a:r>
            <a:r>
              <a:rPr lang="en-US" altLang="ja-JP" sz="1800" dirty="0"/>
              <a:t>: </a:t>
            </a:r>
            <a:r>
              <a:rPr lang="ja-JP" altLang="en-US" sz="1800"/>
              <a:t>それぞれ</a:t>
            </a:r>
            <a:r>
              <a:rPr lang="en-US" altLang="ja-JP" sz="1800" dirty="0"/>
              <a:t>1</a:t>
            </a:r>
            <a:r>
              <a:rPr lang="ja-JP" altLang="en-US" sz="1800"/>
              <a:t>ステップで</a:t>
            </a:r>
            <a:r>
              <a:rPr lang="en-US" altLang="ja-JP" sz="1800" dirty="0"/>
              <a:t>1</a:t>
            </a:r>
            <a:r>
              <a:rPr lang="ja-JP" altLang="en-US" sz="1800"/>
              <a:t>つのトークンを</a:t>
            </a:r>
            <a:r>
              <a:rPr lang="en-US" altLang="ja-JP" sz="1800" dirty="0"/>
              <a:t>…</a:t>
            </a:r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Sliding (TS) : </a:t>
            </a:r>
            <a:r>
              <a:rPr lang="ja-JP" altLang="en-US" sz="1800"/>
              <a:t>辺に沿ってスライドさせる</a:t>
            </a:r>
            <a:endParaRPr lang="en-US" altLang="ja-JP" sz="1800" dirty="0"/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Jumping (TJ) : </a:t>
            </a:r>
            <a:r>
              <a:rPr lang="ja-JP" altLang="en-US" sz="1800"/>
              <a:t>ある点からある点へジャンプさせる</a:t>
            </a:r>
            <a:endParaRPr lang="en-US" altLang="ja-JP" sz="18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E73F4BE-0318-1F4D-BDC8-B4195A8C2184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1DAFD57-8AB6-BC45-9E4D-E237D78D849E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7980040-0D6F-EC43-8A97-A7DF71D80489}"/>
              </a:ext>
            </a:extLst>
          </p:cNvPr>
          <p:cNvCxnSpPr>
            <a:cxnSpLocks/>
            <a:stCxn id="8" idx="5"/>
            <a:endCxn id="11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910FD0A-C509-0B47-A0B1-5ABF079B599A}"/>
              </a:ext>
            </a:extLst>
          </p:cNvPr>
          <p:cNvCxnSpPr>
            <a:cxnSpLocks/>
            <a:stCxn id="8" idx="0"/>
            <a:endCxn id="10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>
            <a:extLst>
              <a:ext uri="{FF2B5EF4-FFF2-40B4-BE49-F238E27FC236}">
                <a16:creationId xmlns:a16="http://schemas.microsoft.com/office/drawing/2014/main" id="{5DF34E0B-DE63-9846-BF44-CC34C8479728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9CEAEF70-D572-0C4C-98B9-67BBED9DF0CC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C828664D-ADA8-6D4A-8D46-56289AD8B209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CF84092-BC58-704A-A20B-ADBF34D9453F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C6116959-B5C6-6845-AF71-C6ABF288E2E1}"/>
              </a:ext>
            </a:extLst>
          </p:cNvPr>
          <p:cNvSpPr/>
          <p:nvPr/>
        </p:nvSpPr>
        <p:spPr>
          <a:xfrm>
            <a:off x="7421189" y="3069001"/>
            <a:ext cx="180000" cy="18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E36647DC-811B-474D-B298-F7429CB64F2D}"/>
              </a:ext>
            </a:extLst>
          </p:cNvPr>
          <p:cNvSpPr/>
          <p:nvPr/>
        </p:nvSpPr>
        <p:spPr>
          <a:xfrm>
            <a:off x="7822441" y="1548330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環状矢印 13">
            <a:extLst>
              <a:ext uri="{FF2B5EF4-FFF2-40B4-BE49-F238E27FC236}">
                <a16:creationId xmlns:a16="http://schemas.microsoft.com/office/drawing/2014/main" id="{4AB8921D-AD29-6B4E-A6FD-60C77DF09DF0}"/>
              </a:ext>
            </a:extLst>
          </p:cNvPr>
          <p:cNvSpPr/>
          <p:nvPr/>
        </p:nvSpPr>
        <p:spPr>
          <a:xfrm rot="15860842">
            <a:off x="6760495" y="2200293"/>
            <a:ext cx="2433015" cy="1280559"/>
          </a:xfrm>
          <a:prstGeom prst="circularArrow">
            <a:avLst>
              <a:gd name="adj1" fmla="val 4604"/>
              <a:gd name="adj2" fmla="val 633557"/>
              <a:gd name="adj3" fmla="val 20765195"/>
              <a:gd name="adj4" fmla="val 15853995"/>
              <a:gd name="adj5" fmla="val 8954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9D58BD6-58C0-194F-84CF-8D4F00C3BF4C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7A6199CE-BFDF-FC47-A693-1F67789F1701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9851BA49-BE81-2744-81D4-B4F2D6AC5FF1}"/>
                  </a:ext>
                </a:extLst>
              </p:cNvPr>
              <p:cNvCxnSpPr>
                <a:cxnSpLocks/>
                <a:stCxn id="48" idx="5"/>
                <a:endCxn id="43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C595A1B5-E735-7C47-AE2C-A3D6C648CED5}"/>
                  </a:ext>
                </a:extLst>
              </p:cNvPr>
              <p:cNvCxnSpPr>
                <a:cxnSpLocks/>
                <a:stCxn id="49" idx="7"/>
                <a:endCxn id="43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F1D0C82E-8506-8444-8DC3-F38192836621}"/>
                  </a:ext>
                </a:extLst>
              </p:cNvPr>
              <p:cNvCxnSpPr>
                <a:cxnSpLocks/>
                <a:stCxn id="44" idx="2"/>
                <a:endCxn id="43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FDD71A00-D6C1-0345-9BA3-261DB15874C5}"/>
                  </a:ext>
                </a:extLst>
              </p:cNvPr>
              <p:cNvCxnSpPr>
                <a:cxnSpLocks/>
                <a:stCxn id="42" idx="4"/>
                <a:endCxn id="44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68093784-6EF6-7F42-8B2C-64743E1D7C62}"/>
                  </a:ext>
                </a:extLst>
              </p:cNvPr>
              <p:cNvCxnSpPr>
                <a:cxnSpLocks/>
                <a:stCxn id="44" idx="4"/>
                <a:endCxn id="46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8BE22A3A-F8C8-AB4C-B598-2673BE84CA5A}"/>
                  </a:ext>
                </a:extLst>
              </p:cNvPr>
              <p:cNvCxnSpPr>
                <a:cxnSpLocks/>
                <a:stCxn id="47" idx="2"/>
                <a:endCxn id="44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1D074616-6507-8C44-A2A3-E1DFB58DF22C}"/>
                  </a:ext>
                </a:extLst>
              </p:cNvPr>
              <p:cNvCxnSpPr>
                <a:cxnSpLocks/>
                <a:stCxn id="42" idx="5"/>
                <a:endCxn id="47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円/楕円 41">
                <a:extLst>
                  <a:ext uri="{FF2B5EF4-FFF2-40B4-BE49-F238E27FC236}">
                    <a16:creationId xmlns:a16="http://schemas.microsoft.com/office/drawing/2014/main" id="{9724247B-BBB8-BE46-82B8-7DDB9032F226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>
                <a:extLst>
                  <a:ext uri="{FF2B5EF4-FFF2-40B4-BE49-F238E27FC236}">
                    <a16:creationId xmlns:a16="http://schemas.microsoft.com/office/drawing/2014/main" id="{22C0F647-A4F7-F54C-8EA9-DB0236A89D30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ECC2EEB6-B47F-4A40-AF8A-FD16372C500D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33C98772-63D5-7542-AE5F-373A1BF835DC}"/>
                  </a:ext>
                </a:extLst>
              </p:cNvPr>
              <p:cNvCxnSpPr>
                <a:cxnSpLocks/>
                <a:stCxn id="49" idx="5"/>
                <a:endCxn id="46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円/楕円 45">
                <a:extLst>
                  <a:ext uri="{FF2B5EF4-FFF2-40B4-BE49-F238E27FC236}">
                    <a16:creationId xmlns:a16="http://schemas.microsoft.com/office/drawing/2014/main" id="{6957757F-C3AB-E940-8704-7054FB97AD7C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>
                <a:extLst>
                  <a:ext uri="{FF2B5EF4-FFF2-40B4-BE49-F238E27FC236}">
                    <a16:creationId xmlns:a16="http://schemas.microsoft.com/office/drawing/2014/main" id="{652E741B-5F15-C346-B716-4D226132DD49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>
                <a:extLst>
                  <a:ext uri="{FF2B5EF4-FFF2-40B4-BE49-F238E27FC236}">
                    <a16:creationId xmlns:a16="http://schemas.microsoft.com/office/drawing/2014/main" id="{5A735EE2-5384-7148-9219-80BA8F8DDED4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>
                <a:extLst>
                  <a:ext uri="{FF2B5EF4-FFF2-40B4-BE49-F238E27FC236}">
                    <a16:creationId xmlns:a16="http://schemas.microsoft.com/office/drawing/2014/main" id="{78E4BF89-BEA1-724C-B3F5-F14E2CEB1C23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BAC72F26-7FD6-A54A-A680-7EB3CF063B3E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9F43E08B-4B75-034E-8D86-8A0DAE46E35E}"/>
                  </a:ext>
                </a:extLst>
              </p:cNvPr>
              <p:cNvCxnSpPr>
                <a:cxnSpLocks/>
                <a:stCxn id="33" idx="5"/>
                <a:endCxn id="28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7C32E316-E6D0-3E44-AE06-65DBBF0F6879}"/>
                  </a:ext>
                </a:extLst>
              </p:cNvPr>
              <p:cNvCxnSpPr>
                <a:cxnSpLocks/>
                <a:stCxn id="34" idx="7"/>
                <a:endCxn id="28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A36B998D-503B-4E49-8B55-273B25576826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E4A870D4-7DE9-AE4F-B171-319DB66360AB}"/>
                  </a:ext>
                </a:extLst>
              </p:cNvPr>
              <p:cNvCxnSpPr>
                <a:cxnSpLocks/>
                <a:stCxn id="27" idx="4"/>
                <a:endCxn id="29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1B6FFE02-DA25-094B-9B4F-E3FDF832413B}"/>
                  </a:ext>
                </a:extLst>
              </p:cNvPr>
              <p:cNvCxnSpPr>
                <a:cxnSpLocks/>
                <a:stCxn id="29" idx="4"/>
                <a:endCxn id="31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C7144516-6ACC-4649-8EF3-9F0932B387D8}"/>
                  </a:ext>
                </a:extLst>
              </p:cNvPr>
              <p:cNvCxnSpPr>
                <a:cxnSpLocks/>
                <a:stCxn id="32" idx="2"/>
                <a:endCxn id="29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5B2F3898-4AD7-6340-8BBA-71CD00EBBAC2}"/>
                  </a:ext>
                </a:extLst>
              </p:cNvPr>
              <p:cNvCxnSpPr>
                <a:cxnSpLocks/>
                <a:stCxn id="27" idx="5"/>
                <a:endCxn id="32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円/楕円 26">
                <a:extLst>
                  <a:ext uri="{FF2B5EF4-FFF2-40B4-BE49-F238E27FC236}">
                    <a16:creationId xmlns:a16="http://schemas.microsoft.com/office/drawing/2014/main" id="{7405CF8D-D2E7-0B43-A3D3-68495CFC8554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>
                <a:extLst>
                  <a:ext uri="{FF2B5EF4-FFF2-40B4-BE49-F238E27FC236}">
                    <a16:creationId xmlns:a16="http://schemas.microsoft.com/office/drawing/2014/main" id="{8FEF3321-918A-724C-8213-3EB2ECED8BAE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>
                <a:extLst>
                  <a:ext uri="{FF2B5EF4-FFF2-40B4-BE49-F238E27FC236}">
                    <a16:creationId xmlns:a16="http://schemas.microsoft.com/office/drawing/2014/main" id="{72AE4CF2-E221-6645-AD5C-5C7C779E9AEC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04F1D0F8-986D-364C-970A-B4F997B6DAFB}"/>
                  </a:ext>
                </a:extLst>
              </p:cNvPr>
              <p:cNvCxnSpPr>
                <a:cxnSpLocks/>
                <a:stCxn id="34" idx="5"/>
                <a:endCxn id="31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円/楕円 30">
                <a:extLst>
                  <a:ext uri="{FF2B5EF4-FFF2-40B4-BE49-F238E27FC236}">
                    <a16:creationId xmlns:a16="http://schemas.microsoft.com/office/drawing/2014/main" id="{29C18505-1F22-3B43-83D9-5CC2F1DB54AC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>
                <a:extLst>
                  <a:ext uri="{FF2B5EF4-FFF2-40B4-BE49-F238E27FC236}">
                    <a16:creationId xmlns:a16="http://schemas.microsoft.com/office/drawing/2014/main" id="{A0430160-71A4-FC48-812C-F69B4F010796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>
                <a:extLst>
                  <a:ext uri="{FF2B5EF4-FFF2-40B4-BE49-F238E27FC236}">
                    <a16:creationId xmlns:a16="http://schemas.microsoft.com/office/drawing/2014/main" id="{43B99EDE-07EF-2443-8632-35245BBE3603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>
                <a:extLst>
                  <a:ext uri="{FF2B5EF4-FFF2-40B4-BE49-F238E27FC236}">
                    <a16:creationId xmlns:a16="http://schemas.microsoft.com/office/drawing/2014/main" id="{F46C8B5E-129C-8642-80E9-1689B8B06CD1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右矢印 17">
              <a:extLst>
                <a:ext uri="{FF2B5EF4-FFF2-40B4-BE49-F238E27FC236}">
                  <a16:creationId xmlns:a16="http://schemas.microsoft.com/office/drawing/2014/main" id="{58056349-FAB0-1A45-9FD5-5B78136263BA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雲 18">
              <a:extLst>
                <a:ext uri="{FF2B5EF4-FFF2-40B4-BE49-F238E27FC236}">
                  <a16:creationId xmlns:a16="http://schemas.microsoft.com/office/drawing/2014/main" id="{DE2EE394-D0D8-5348-9DE8-340D4BBD388F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50" name="スライド番号プレースホルダー 49">
            <a:extLst>
              <a:ext uri="{FF2B5EF4-FFF2-40B4-BE49-F238E27FC236}">
                <a16:creationId xmlns:a16="http://schemas.microsoft.com/office/drawing/2014/main" id="{B273FB78-B244-854E-B057-55A612FC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220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少しずつの解変形で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つのトークンを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削除する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647E501-91C9-6741-94A3-23FE8DAA7F72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478EFB2-E0F7-474F-8368-D8F10ECA7ACA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E036F1C-7BAA-5346-8D9E-55F66C5C3E49}"/>
              </a:ext>
            </a:extLst>
          </p:cNvPr>
          <p:cNvCxnSpPr>
            <a:cxnSpLocks/>
            <a:stCxn id="8" idx="5"/>
            <a:endCxn id="11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E2A55EE-772A-154E-8D70-CA061FD400DA}"/>
              </a:ext>
            </a:extLst>
          </p:cNvPr>
          <p:cNvCxnSpPr>
            <a:cxnSpLocks/>
            <a:stCxn id="8" idx="0"/>
            <a:endCxn id="10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>
            <a:extLst>
              <a:ext uri="{FF2B5EF4-FFF2-40B4-BE49-F238E27FC236}">
                <a16:creationId xmlns:a16="http://schemas.microsoft.com/office/drawing/2014/main" id="{2F474D02-BB8F-E748-9632-BEDE570C5A9E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13AFE988-A8A5-DC44-92B2-8BC67255A05F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E19FA6F6-45E5-F740-8023-10693E769A01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E686466-D602-644E-AE5E-FFA65048CE76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7D0E440-89D8-DF4A-A08D-AD47BFD18501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447ABFB8-8C5B-0B48-998E-241C3892C3D3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F8084EAA-D50C-354C-9219-EEBA65F92703}"/>
                  </a:ext>
                </a:extLst>
              </p:cNvPr>
              <p:cNvCxnSpPr>
                <a:cxnSpLocks/>
                <a:stCxn id="45" idx="5"/>
                <a:endCxn id="40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4E0FDBE0-CCA8-E548-9064-E89C024572CD}"/>
                  </a:ext>
                </a:extLst>
              </p:cNvPr>
              <p:cNvCxnSpPr>
                <a:cxnSpLocks/>
                <a:stCxn id="46" idx="7"/>
                <a:endCxn id="40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C4B4A2BA-C5CF-FE40-9F01-83335E5CB2DD}"/>
                  </a:ext>
                </a:extLst>
              </p:cNvPr>
              <p:cNvCxnSpPr>
                <a:cxnSpLocks/>
                <a:stCxn id="41" idx="2"/>
                <a:endCxn id="40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F2BB47A5-8481-694F-8558-5D11C03EF07A}"/>
                  </a:ext>
                </a:extLst>
              </p:cNvPr>
              <p:cNvCxnSpPr>
                <a:cxnSpLocks/>
                <a:stCxn id="39" idx="4"/>
                <a:endCxn id="41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3BCAD580-5880-E94E-88AA-B293BAB87D30}"/>
                  </a:ext>
                </a:extLst>
              </p:cNvPr>
              <p:cNvCxnSpPr>
                <a:cxnSpLocks/>
                <a:stCxn id="41" idx="4"/>
                <a:endCxn id="43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6183E582-7DF5-494B-BBFA-BD384A59B721}"/>
                  </a:ext>
                </a:extLst>
              </p:cNvPr>
              <p:cNvCxnSpPr>
                <a:cxnSpLocks/>
                <a:stCxn id="44" idx="2"/>
                <a:endCxn id="41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BAC55E95-FC3F-ED42-9140-2806DA749A7C}"/>
                  </a:ext>
                </a:extLst>
              </p:cNvPr>
              <p:cNvCxnSpPr>
                <a:cxnSpLocks/>
                <a:stCxn id="39" idx="5"/>
                <a:endCxn id="44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円/楕円 38">
                <a:extLst>
                  <a:ext uri="{FF2B5EF4-FFF2-40B4-BE49-F238E27FC236}">
                    <a16:creationId xmlns:a16="http://schemas.microsoft.com/office/drawing/2014/main" id="{228BA8D6-451D-894A-B124-68ACB4AEACD7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39">
                <a:extLst>
                  <a:ext uri="{FF2B5EF4-FFF2-40B4-BE49-F238E27FC236}">
                    <a16:creationId xmlns:a16="http://schemas.microsoft.com/office/drawing/2014/main" id="{7B3C8D08-F7A0-E541-BEC5-833C1BF5E98C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>
                <a:extLst>
                  <a:ext uri="{FF2B5EF4-FFF2-40B4-BE49-F238E27FC236}">
                    <a16:creationId xmlns:a16="http://schemas.microsoft.com/office/drawing/2014/main" id="{7AEE09FD-A060-0C46-BE29-9A0EB5C9B854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A99E117E-9DFF-0640-9228-9A50295ADABE}"/>
                  </a:ext>
                </a:extLst>
              </p:cNvPr>
              <p:cNvCxnSpPr>
                <a:cxnSpLocks/>
                <a:stCxn id="46" idx="5"/>
                <a:endCxn id="43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円/楕円 42">
                <a:extLst>
                  <a:ext uri="{FF2B5EF4-FFF2-40B4-BE49-F238E27FC236}">
                    <a16:creationId xmlns:a16="http://schemas.microsoft.com/office/drawing/2014/main" id="{92D769A6-E49F-A848-8082-90C038B35A97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80912E94-6CF6-C343-8F24-4313AFE58A4A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>
                <a:extLst>
                  <a:ext uri="{FF2B5EF4-FFF2-40B4-BE49-F238E27FC236}">
                    <a16:creationId xmlns:a16="http://schemas.microsoft.com/office/drawing/2014/main" id="{A2F1C7BB-00FE-4D41-86A6-6FBD4C897802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>
                <a:extLst>
                  <a:ext uri="{FF2B5EF4-FFF2-40B4-BE49-F238E27FC236}">
                    <a16:creationId xmlns:a16="http://schemas.microsoft.com/office/drawing/2014/main" id="{1B93DC1E-6E28-5D41-AC03-3BB4FDCFBDEB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15CAD485-1E78-8845-A7ED-C023E833AFEB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2F91E40C-6AAC-FF4B-80F7-308D8CEA3576}"/>
                  </a:ext>
                </a:extLst>
              </p:cNvPr>
              <p:cNvCxnSpPr>
                <a:cxnSpLocks/>
                <a:stCxn id="30" idx="5"/>
                <a:endCxn id="25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762D71ED-C1A8-DD47-B460-EA07A47FA619}"/>
                  </a:ext>
                </a:extLst>
              </p:cNvPr>
              <p:cNvCxnSpPr>
                <a:cxnSpLocks/>
                <a:stCxn id="31" idx="7"/>
                <a:endCxn id="25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FB4D1727-D00B-1A44-89CE-22F0645E650B}"/>
                  </a:ext>
                </a:extLst>
              </p:cNvPr>
              <p:cNvCxnSpPr>
                <a:cxnSpLocks/>
                <a:stCxn id="26" idx="2"/>
                <a:endCxn id="25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179F2D25-1472-A344-BF64-732340BBD441}"/>
                  </a:ext>
                </a:extLst>
              </p:cNvPr>
              <p:cNvCxnSpPr>
                <a:cxnSpLocks/>
                <a:stCxn id="24" idx="4"/>
                <a:endCxn id="26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10CA24DC-32D3-C342-B657-02F71285D38E}"/>
                  </a:ext>
                </a:extLst>
              </p:cNvPr>
              <p:cNvCxnSpPr>
                <a:cxnSpLocks/>
                <a:stCxn id="26" idx="4"/>
                <a:endCxn id="28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3BB750B5-059A-9643-B7C1-38849597C01E}"/>
                  </a:ext>
                </a:extLst>
              </p:cNvPr>
              <p:cNvCxnSpPr>
                <a:cxnSpLocks/>
                <a:stCxn id="29" idx="2"/>
                <a:endCxn id="26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7AA6FB92-D1D7-B84F-8E0D-7E3F2715A69E}"/>
                  </a:ext>
                </a:extLst>
              </p:cNvPr>
              <p:cNvCxnSpPr>
                <a:cxnSpLocks/>
                <a:stCxn id="24" idx="5"/>
                <a:endCxn id="29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円/楕円 23">
                <a:extLst>
                  <a:ext uri="{FF2B5EF4-FFF2-40B4-BE49-F238E27FC236}">
                    <a16:creationId xmlns:a16="http://schemas.microsoft.com/office/drawing/2014/main" id="{BD27F709-EE70-E048-B4BE-E537C1C34BA8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252D224F-066E-9B42-94F4-FDE1E4A37956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>
                <a:extLst>
                  <a:ext uri="{FF2B5EF4-FFF2-40B4-BE49-F238E27FC236}">
                    <a16:creationId xmlns:a16="http://schemas.microsoft.com/office/drawing/2014/main" id="{46A533F9-B1EC-394C-A530-692FB086976E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7F80A3F0-6011-0445-B035-CAF59386AA16}"/>
                  </a:ext>
                </a:extLst>
              </p:cNvPr>
              <p:cNvCxnSpPr>
                <a:cxnSpLocks/>
                <a:stCxn id="31" idx="5"/>
                <a:endCxn id="28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円/楕円 27">
                <a:extLst>
                  <a:ext uri="{FF2B5EF4-FFF2-40B4-BE49-F238E27FC236}">
                    <a16:creationId xmlns:a16="http://schemas.microsoft.com/office/drawing/2014/main" id="{3375E84D-E9B7-184C-A612-CCEAFEAA3565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>
                <a:extLst>
                  <a:ext uri="{FF2B5EF4-FFF2-40B4-BE49-F238E27FC236}">
                    <a16:creationId xmlns:a16="http://schemas.microsoft.com/office/drawing/2014/main" id="{BF7D1BAB-3173-A349-AEBC-4B44CF4846AA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>
                <a:extLst>
                  <a:ext uri="{FF2B5EF4-FFF2-40B4-BE49-F238E27FC236}">
                    <a16:creationId xmlns:a16="http://schemas.microsoft.com/office/drawing/2014/main" id="{B0A437B2-C656-A341-96F6-FD3455E6416A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>
                <a:extLst>
                  <a:ext uri="{FF2B5EF4-FFF2-40B4-BE49-F238E27FC236}">
                    <a16:creationId xmlns:a16="http://schemas.microsoft.com/office/drawing/2014/main" id="{F96DE040-9FAA-DF48-886B-2172451409D1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右矢印 14">
              <a:extLst>
                <a:ext uri="{FF2B5EF4-FFF2-40B4-BE49-F238E27FC236}">
                  <a16:creationId xmlns:a16="http://schemas.microsoft.com/office/drawing/2014/main" id="{06690DB4-AB2D-284A-BC2F-954E4A02A04B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雲 15">
              <a:extLst>
                <a:ext uri="{FF2B5EF4-FFF2-40B4-BE49-F238E27FC236}">
                  <a16:creationId xmlns:a16="http://schemas.microsoft.com/office/drawing/2014/main" id="{93FE9F33-A316-084D-8EB4-A6C4ECC03BCD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47" name="スライド番号プレースホルダー 46">
            <a:extLst>
              <a:ext uri="{FF2B5EF4-FFF2-40B4-BE49-F238E27FC236}">
                <a16:creationId xmlns:a16="http://schemas.microsoft.com/office/drawing/2014/main" id="{4C8926F8-B081-5A4B-9459-09C7A092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78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少しずつの解変形で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つのトークンを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削除する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647E501-91C9-6741-94A3-23FE8DAA7F72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478EFB2-E0F7-474F-8368-D8F10ECA7ACA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E036F1C-7BAA-5346-8D9E-55F66C5C3E49}"/>
              </a:ext>
            </a:extLst>
          </p:cNvPr>
          <p:cNvCxnSpPr>
            <a:cxnSpLocks/>
            <a:stCxn id="8" idx="5"/>
            <a:endCxn id="11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E2A55EE-772A-154E-8D70-CA061FD400DA}"/>
              </a:ext>
            </a:extLst>
          </p:cNvPr>
          <p:cNvCxnSpPr>
            <a:cxnSpLocks/>
            <a:stCxn id="8" idx="0"/>
            <a:endCxn id="10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>
            <a:extLst>
              <a:ext uri="{FF2B5EF4-FFF2-40B4-BE49-F238E27FC236}">
                <a16:creationId xmlns:a16="http://schemas.microsoft.com/office/drawing/2014/main" id="{2F474D02-BB8F-E748-9632-BEDE570C5A9E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13AFE988-A8A5-DC44-92B2-8BC67255A05F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E19FA6F6-45E5-F740-8023-10693E769A01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E686466-D602-644E-AE5E-FFA65048CE76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D92B5302-BA11-FB48-B817-9FE63710BD54}"/>
              </a:ext>
            </a:extLst>
          </p:cNvPr>
          <p:cNvSpPr/>
          <p:nvPr/>
        </p:nvSpPr>
        <p:spPr>
          <a:xfrm>
            <a:off x="7421189" y="3069001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ED9A865-2A79-E743-AF89-18FA8B8C9D1C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7DDD7356-B7C3-D94E-A07D-711053F6C6C5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210A4B5F-2964-4641-A57C-7DAA590EE35A}"/>
                  </a:ext>
                </a:extLst>
              </p:cNvPr>
              <p:cNvCxnSpPr>
                <a:cxnSpLocks/>
                <a:stCxn id="46" idx="5"/>
                <a:endCxn id="41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1AC0A30E-2849-5B49-B335-B9FF331AD91C}"/>
                  </a:ext>
                </a:extLst>
              </p:cNvPr>
              <p:cNvCxnSpPr>
                <a:cxnSpLocks/>
                <a:stCxn id="47" idx="7"/>
                <a:endCxn id="41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55D6DE8A-46C6-714F-8EA8-400B5147A25A}"/>
                  </a:ext>
                </a:extLst>
              </p:cNvPr>
              <p:cNvCxnSpPr>
                <a:cxnSpLocks/>
                <a:stCxn id="42" idx="2"/>
                <a:endCxn id="41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F0C636B8-DFEB-0F40-8048-667A4E2F8469}"/>
                  </a:ext>
                </a:extLst>
              </p:cNvPr>
              <p:cNvCxnSpPr>
                <a:cxnSpLocks/>
                <a:stCxn id="40" idx="4"/>
                <a:endCxn id="42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A406AC2F-920B-2B4C-858E-CE37515FE00C}"/>
                  </a:ext>
                </a:extLst>
              </p:cNvPr>
              <p:cNvCxnSpPr>
                <a:cxnSpLocks/>
                <a:stCxn id="42" idx="4"/>
                <a:endCxn id="44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C062C901-A95A-114C-8516-A5062BBE9B30}"/>
                  </a:ext>
                </a:extLst>
              </p:cNvPr>
              <p:cNvCxnSpPr>
                <a:cxnSpLocks/>
                <a:stCxn id="45" idx="2"/>
                <a:endCxn id="42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1D9346F7-E231-C649-878A-7E0B8CC5F0A7}"/>
                  </a:ext>
                </a:extLst>
              </p:cNvPr>
              <p:cNvCxnSpPr>
                <a:cxnSpLocks/>
                <a:stCxn id="40" idx="5"/>
                <a:endCxn id="45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円/楕円 39">
                <a:extLst>
                  <a:ext uri="{FF2B5EF4-FFF2-40B4-BE49-F238E27FC236}">
                    <a16:creationId xmlns:a16="http://schemas.microsoft.com/office/drawing/2014/main" id="{1C41996E-9209-4844-8077-627CE892EE02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>
                <a:extLst>
                  <a:ext uri="{FF2B5EF4-FFF2-40B4-BE49-F238E27FC236}">
                    <a16:creationId xmlns:a16="http://schemas.microsoft.com/office/drawing/2014/main" id="{5283852F-70EE-0343-B2EE-D492F7075C54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>
                <a:extLst>
                  <a:ext uri="{FF2B5EF4-FFF2-40B4-BE49-F238E27FC236}">
                    <a16:creationId xmlns:a16="http://schemas.microsoft.com/office/drawing/2014/main" id="{3C7A8E9A-01AE-D042-8AA8-C3A1750894EA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D8236AEC-923C-2846-AE9E-3D6A9C0358B0}"/>
                  </a:ext>
                </a:extLst>
              </p:cNvPr>
              <p:cNvCxnSpPr>
                <a:cxnSpLocks/>
                <a:stCxn id="47" idx="5"/>
                <a:endCxn id="44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D31AB513-7E1E-B547-BA55-DC54778849D5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>
                <a:extLst>
                  <a:ext uri="{FF2B5EF4-FFF2-40B4-BE49-F238E27FC236}">
                    <a16:creationId xmlns:a16="http://schemas.microsoft.com/office/drawing/2014/main" id="{E85013B6-425B-A741-B108-1783471F7EB8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>
                <a:extLst>
                  <a:ext uri="{FF2B5EF4-FFF2-40B4-BE49-F238E27FC236}">
                    <a16:creationId xmlns:a16="http://schemas.microsoft.com/office/drawing/2014/main" id="{6F38A90F-35B3-8142-9AD9-2522CBBCF65B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>
                <a:extLst>
                  <a:ext uri="{FF2B5EF4-FFF2-40B4-BE49-F238E27FC236}">
                    <a16:creationId xmlns:a16="http://schemas.microsoft.com/office/drawing/2014/main" id="{AE661664-9267-FF4F-87FE-A2AF8E11E86D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A49350DA-75B2-4C4A-B339-6B0DB69D1EB3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117DEA1A-9B40-9945-AF39-596A23FA5363}"/>
                  </a:ext>
                </a:extLst>
              </p:cNvPr>
              <p:cNvCxnSpPr>
                <a:cxnSpLocks/>
                <a:stCxn id="31" idx="5"/>
                <a:endCxn id="26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3B7517DA-7A6F-5740-B2ED-FE3DF325AF21}"/>
                  </a:ext>
                </a:extLst>
              </p:cNvPr>
              <p:cNvCxnSpPr>
                <a:cxnSpLocks/>
                <a:stCxn id="32" idx="7"/>
                <a:endCxn id="26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041CF56A-5CC9-FC40-8102-E3BB388CDA3D}"/>
                  </a:ext>
                </a:extLst>
              </p:cNvPr>
              <p:cNvCxnSpPr>
                <a:cxnSpLocks/>
                <a:stCxn id="27" idx="2"/>
                <a:endCxn id="26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14AB3B5C-8482-7548-8E4D-2FBBD29F61D0}"/>
                  </a:ext>
                </a:extLst>
              </p:cNvPr>
              <p:cNvCxnSpPr>
                <a:cxnSpLocks/>
                <a:stCxn id="25" idx="4"/>
                <a:endCxn id="27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696E8EC3-573C-6248-81C2-92CA9096F7B5}"/>
                  </a:ext>
                </a:extLst>
              </p:cNvPr>
              <p:cNvCxnSpPr>
                <a:cxnSpLocks/>
                <a:stCxn id="27" idx="4"/>
                <a:endCxn id="29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AF5E24A0-E1EE-AE40-8B0E-77CCF044BA66}"/>
                  </a:ext>
                </a:extLst>
              </p:cNvPr>
              <p:cNvCxnSpPr>
                <a:cxnSpLocks/>
                <a:stCxn id="30" idx="2"/>
                <a:endCxn id="27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A44B19F8-BEC6-6445-BF74-A7FD04FC653A}"/>
                  </a:ext>
                </a:extLst>
              </p:cNvPr>
              <p:cNvCxnSpPr>
                <a:cxnSpLocks/>
                <a:stCxn id="25" idx="5"/>
                <a:endCxn id="30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E0F1EB59-B101-AC40-8AAE-7C73B62B79C4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>
                <a:extLst>
                  <a:ext uri="{FF2B5EF4-FFF2-40B4-BE49-F238E27FC236}">
                    <a16:creationId xmlns:a16="http://schemas.microsoft.com/office/drawing/2014/main" id="{CE8C5B44-9D64-BF43-A59E-015BDCD37EAA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>
                <a:extLst>
                  <a:ext uri="{FF2B5EF4-FFF2-40B4-BE49-F238E27FC236}">
                    <a16:creationId xmlns:a16="http://schemas.microsoft.com/office/drawing/2014/main" id="{E43FC299-BECC-6949-A528-FC6FCB82CAF8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E8F6FB3C-9879-D64B-A28A-01E98D2464F2}"/>
                  </a:ext>
                </a:extLst>
              </p:cNvPr>
              <p:cNvCxnSpPr>
                <a:cxnSpLocks/>
                <a:stCxn id="32" idx="5"/>
                <a:endCxn id="29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円/楕円 28">
                <a:extLst>
                  <a:ext uri="{FF2B5EF4-FFF2-40B4-BE49-F238E27FC236}">
                    <a16:creationId xmlns:a16="http://schemas.microsoft.com/office/drawing/2014/main" id="{D91EBB78-AB39-D341-96A5-6CF196B5811A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>
                <a:extLst>
                  <a:ext uri="{FF2B5EF4-FFF2-40B4-BE49-F238E27FC236}">
                    <a16:creationId xmlns:a16="http://schemas.microsoft.com/office/drawing/2014/main" id="{657BC826-3E66-2246-B711-DC01FDC16AC4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>
                <a:extLst>
                  <a:ext uri="{FF2B5EF4-FFF2-40B4-BE49-F238E27FC236}">
                    <a16:creationId xmlns:a16="http://schemas.microsoft.com/office/drawing/2014/main" id="{000D214E-5F04-DB49-B05F-D3BE769F8EE0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>
                <a:extLst>
                  <a:ext uri="{FF2B5EF4-FFF2-40B4-BE49-F238E27FC236}">
                    <a16:creationId xmlns:a16="http://schemas.microsoft.com/office/drawing/2014/main" id="{BFBD4EB0-72B3-D34D-B052-684F883E58A3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右矢印 15">
              <a:extLst>
                <a:ext uri="{FF2B5EF4-FFF2-40B4-BE49-F238E27FC236}">
                  <a16:creationId xmlns:a16="http://schemas.microsoft.com/office/drawing/2014/main" id="{8F72519C-EE5D-1D4E-BA13-F1965DF465EC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雲 16">
              <a:extLst>
                <a:ext uri="{FF2B5EF4-FFF2-40B4-BE49-F238E27FC236}">
                  <a16:creationId xmlns:a16="http://schemas.microsoft.com/office/drawing/2014/main" id="{021BD079-51B1-A64E-8FC3-077915CEBB40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48" name="スライド番号プレースホルダー 47">
            <a:extLst>
              <a:ext uri="{FF2B5EF4-FFF2-40B4-BE49-F238E27FC236}">
                <a16:creationId xmlns:a16="http://schemas.microsoft.com/office/drawing/2014/main" id="{8BED98AC-114D-D048-8D77-F34D7B0B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601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少しずつの解変形で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つのトークンを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 b="1">
                    <a:solidFill>
                      <a:srgbClr val="FF0000"/>
                    </a:solidFill>
                  </a:rPr>
                  <a:t>削除</a:t>
                </a:r>
                <a:r>
                  <a:rPr lang="ja-JP" altLang="en-US" sz="1800"/>
                  <a:t>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647E501-91C9-6741-94A3-23FE8DAA7F72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478EFB2-E0F7-474F-8368-D8F10ECA7ACA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E036F1C-7BAA-5346-8D9E-55F66C5C3E49}"/>
              </a:ext>
            </a:extLst>
          </p:cNvPr>
          <p:cNvCxnSpPr>
            <a:cxnSpLocks/>
            <a:stCxn id="8" idx="5"/>
            <a:endCxn id="11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E2A55EE-772A-154E-8D70-CA061FD400DA}"/>
              </a:ext>
            </a:extLst>
          </p:cNvPr>
          <p:cNvCxnSpPr>
            <a:cxnSpLocks/>
            <a:stCxn id="8" idx="0"/>
            <a:endCxn id="10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>
            <a:extLst>
              <a:ext uri="{FF2B5EF4-FFF2-40B4-BE49-F238E27FC236}">
                <a16:creationId xmlns:a16="http://schemas.microsoft.com/office/drawing/2014/main" id="{2F474D02-BB8F-E748-9632-BEDE570C5A9E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13AFE988-A8A5-DC44-92B2-8BC67255A05F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E19FA6F6-45E5-F740-8023-10693E769A01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E686466-D602-644E-AE5E-FFA65048CE76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D92B5302-BA11-FB48-B817-9FE63710BD54}"/>
              </a:ext>
            </a:extLst>
          </p:cNvPr>
          <p:cNvSpPr/>
          <p:nvPr/>
        </p:nvSpPr>
        <p:spPr>
          <a:xfrm>
            <a:off x="7421189" y="3069001"/>
            <a:ext cx="180000" cy="18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40FA54D-5418-A244-B405-EF286EA456B2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9F52C083-1D58-AE48-A6B5-3FA2E39ACD7B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C83BD187-57DD-3144-9394-6B2E0EB76108}"/>
                  </a:ext>
                </a:extLst>
              </p:cNvPr>
              <p:cNvCxnSpPr>
                <a:cxnSpLocks/>
                <a:stCxn id="46" idx="5"/>
                <a:endCxn id="41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E65CA4FF-82FD-8A47-BD3F-E95FA68E3F96}"/>
                  </a:ext>
                </a:extLst>
              </p:cNvPr>
              <p:cNvCxnSpPr>
                <a:cxnSpLocks/>
                <a:stCxn id="47" idx="7"/>
                <a:endCxn id="41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75FF3E1F-7DBF-1948-81D0-B1234E37C4A8}"/>
                  </a:ext>
                </a:extLst>
              </p:cNvPr>
              <p:cNvCxnSpPr>
                <a:cxnSpLocks/>
                <a:stCxn id="42" idx="2"/>
                <a:endCxn id="41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BDD8559D-F6B3-4245-81E8-266137BDD6E0}"/>
                  </a:ext>
                </a:extLst>
              </p:cNvPr>
              <p:cNvCxnSpPr>
                <a:cxnSpLocks/>
                <a:stCxn id="40" idx="4"/>
                <a:endCxn id="42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36CD438B-CCE2-5547-AC96-61854571C958}"/>
                  </a:ext>
                </a:extLst>
              </p:cNvPr>
              <p:cNvCxnSpPr>
                <a:cxnSpLocks/>
                <a:stCxn id="42" idx="4"/>
                <a:endCxn id="44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41ECE568-866E-9140-B6F6-FAFF00358C20}"/>
                  </a:ext>
                </a:extLst>
              </p:cNvPr>
              <p:cNvCxnSpPr>
                <a:cxnSpLocks/>
                <a:stCxn id="45" idx="2"/>
                <a:endCxn id="42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06D56B7D-8164-9D40-B9F0-A723C26FE44E}"/>
                  </a:ext>
                </a:extLst>
              </p:cNvPr>
              <p:cNvCxnSpPr>
                <a:cxnSpLocks/>
                <a:stCxn id="40" idx="5"/>
                <a:endCxn id="45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円/楕円 39">
                <a:extLst>
                  <a:ext uri="{FF2B5EF4-FFF2-40B4-BE49-F238E27FC236}">
                    <a16:creationId xmlns:a16="http://schemas.microsoft.com/office/drawing/2014/main" id="{4BEB9853-136D-1248-A300-E67D0CBA3365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>
                <a:extLst>
                  <a:ext uri="{FF2B5EF4-FFF2-40B4-BE49-F238E27FC236}">
                    <a16:creationId xmlns:a16="http://schemas.microsoft.com/office/drawing/2014/main" id="{160BFD49-8A56-214A-AE38-3AD813B1AA7F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>
                <a:extLst>
                  <a:ext uri="{FF2B5EF4-FFF2-40B4-BE49-F238E27FC236}">
                    <a16:creationId xmlns:a16="http://schemas.microsoft.com/office/drawing/2014/main" id="{CBC25B63-EEEF-594C-989E-FC3732151A5D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2A9E7852-7020-D04F-B320-199B77EFF8C1}"/>
                  </a:ext>
                </a:extLst>
              </p:cNvPr>
              <p:cNvCxnSpPr>
                <a:cxnSpLocks/>
                <a:stCxn id="47" idx="5"/>
                <a:endCxn id="44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1A75D971-872E-6647-BA7F-F1AE1BFF10B5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>
                <a:extLst>
                  <a:ext uri="{FF2B5EF4-FFF2-40B4-BE49-F238E27FC236}">
                    <a16:creationId xmlns:a16="http://schemas.microsoft.com/office/drawing/2014/main" id="{A19F24FF-ECBE-5C40-A50C-128D8E297E31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>
                <a:extLst>
                  <a:ext uri="{FF2B5EF4-FFF2-40B4-BE49-F238E27FC236}">
                    <a16:creationId xmlns:a16="http://schemas.microsoft.com/office/drawing/2014/main" id="{BE04E11E-1893-3645-93FE-9123B7B038F3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>
                <a:extLst>
                  <a:ext uri="{FF2B5EF4-FFF2-40B4-BE49-F238E27FC236}">
                    <a16:creationId xmlns:a16="http://schemas.microsoft.com/office/drawing/2014/main" id="{39B6F759-0BE2-0F47-836C-F0AAD1214CC4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605BE59F-79CC-E44E-A685-A393C443ACD7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AD1838EA-7ACF-B542-92BC-FA028421DDFC}"/>
                  </a:ext>
                </a:extLst>
              </p:cNvPr>
              <p:cNvCxnSpPr>
                <a:cxnSpLocks/>
                <a:stCxn id="31" idx="5"/>
                <a:endCxn id="26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E93721EE-88F3-4947-8BD6-82F35D680AB8}"/>
                  </a:ext>
                </a:extLst>
              </p:cNvPr>
              <p:cNvCxnSpPr>
                <a:cxnSpLocks/>
                <a:stCxn id="32" idx="7"/>
                <a:endCxn id="26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E6A28188-3B73-264D-86A7-7C21E03AC058}"/>
                  </a:ext>
                </a:extLst>
              </p:cNvPr>
              <p:cNvCxnSpPr>
                <a:cxnSpLocks/>
                <a:stCxn id="27" idx="2"/>
                <a:endCxn id="26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83D9DDB6-279F-D845-8132-A9743A941FE6}"/>
                  </a:ext>
                </a:extLst>
              </p:cNvPr>
              <p:cNvCxnSpPr>
                <a:cxnSpLocks/>
                <a:stCxn id="25" idx="4"/>
                <a:endCxn id="27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D83FD7F9-A7FF-AF43-86BC-ABF1C6C6C537}"/>
                  </a:ext>
                </a:extLst>
              </p:cNvPr>
              <p:cNvCxnSpPr>
                <a:cxnSpLocks/>
                <a:stCxn id="27" idx="4"/>
                <a:endCxn id="29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19FE58BE-E5FF-3548-8377-3403F3FEAD38}"/>
                  </a:ext>
                </a:extLst>
              </p:cNvPr>
              <p:cNvCxnSpPr>
                <a:cxnSpLocks/>
                <a:stCxn id="30" idx="2"/>
                <a:endCxn id="27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68EF870D-42D2-CD4D-87B0-D5BC9DEC522E}"/>
                  </a:ext>
                </a:extLst>
              </p:cNvPr>
              <p:cNvCxnSpPr>
                <a:cxnSpLocks/>
                <a:stCxn id="25" idx="5"/>
                <a:endCxn id="30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197EAFBC-878D-B24C-831F-C30B57796C58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>
                <a:extLst>
                  <a:ext uri="{FF2B5EF4-FFF2-40B4-BE49-F238E27FC236}">
                    <a16:creationId xmlns:a16="http://schemas.microsoft.com/office/drawing/2014/main" id="{43CA8E1D-08F5-C245-B4F8-C4AE729B9D44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>
                <a:extLst>
                  <a:ext uri="{FF2B5EF4-FFF2-40B4-BE49-F238E27FC236}">
                    <a16:creationId xmlns:a16="http://schemas.microsoft.com/office/drawing/2014/main" id="{4359F725-B745-B149-82CF-BA6B4FCCA373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67D8301C-9E60-354B-80A2-B01972B0B926}"/>
                  </a:ext>
                </a:extLst>
              </p:cNvPr>
              <p:cNvCxnSpPr>
                <a:cxnSpLocks/>
                <a:stCxn id="32" idx="5"/>
                <a:endCxn id="29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円/楕円 28">
                <a:extLst>
                  <a:ext uri="{FF2B5EF4-FFF2-40B4-BE49-F238E27FC236}">
                    <a16:creationId xmlns:a16="http://schemas.microsoft.com/office/drawing/2014/main" id="{75008CE7-BD54-BD4F-831C-15B274F44339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>
                <a:extLst>
                  <a:ext uri="{FF2B5EF4-FFF2-40B4-BE49-F238E27FC236}">
                    <a16:creationId xmlns:a16="http://schemas.microsoft.com/office/drawing/2014/main" id="{C5B339F3-315F-C742-AC51-03B897C0A769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>
                <a:extLst>
                  <a:ext uri="{FF2B5EF4-FFF2-40B4-BE49-F238E27FC236}">
                    <a16:creationId xmlns:a16="http://schemas.microsoft.com/office/drawing/2014/main" id="{D2F5A4AA-3AF9-CD41-BB49-FD48978C0C70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>
                <a:extLst>
                  <a:ext uri="{FF2B5EF4-FFF2-40B4-BE49-F238E27FC236}">
                    <a16:creationId xmlns:a16="http://schemas.microsoft.com/office/drawing/2014/main" id="{4F52CBDC-5AF9-0A46-AAD6-FD5EE2D815E4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右矢印 15">
              <a:extLst>
                <a:ext uri="{FF2B5EF4-FFF2-40B4-BE49-F238E27FC236}">
                  <a16:creationId xmlns:a16="http://schemas.microsoft.com/office/drawing/2014/main" id="{D5B3A601-BFA3-0E40-A3A6-641CEED7B3BD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雲 16">
              <a:extLst>
                <a:ext uri="{FF2B5EF4-FFF2-40B4-BE49-F238E27FC236}">
                  <a16:creationId xmlns:a16="http://schemas.microsoft.com/office/drawing/2014/main" id="{A90F04B3-AF35-F541-8037-83EB5BCBF988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48" name="スライド番号プレースホルダー 47">
            <a:extLst>
              <a:ext uri="{FF2B5EF4-FFF2-40B4-BE49-F238E27FC236}">
                <a16:creationId xmlns:a16="http://schemas.microsoft.com/office/drawing/2014/main" id="{8F4B4951-20D1-D742-864A-FF58C90D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310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少しずつの解変形で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つのトークンを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</a:t>
                </a:r>
                <a:r>
                  <a:rPr lang="ja-JP" altLang="en-US" sz="1800" b="1">
                    <a:solidFill>
                      <a:srgbClr val="FF0000"/>
                    </a:solidFill>
                  </a:rPr>
                  <a:t>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削除する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647E501-91C9-6741-94A3-23FE8DAA7F72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478EFB2-E0F7-474F-8368-D8F10ECA7ACA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E036F1C-7BAA-5346-8D9E-55F66C5C3E49}"/>
              </a:ext>
            </a:extLst>
          </p:cNvPr>
          <p:cNvCxnSpPr>
            <a:cxnSpLocks/>
            <a:stCxn id="8" idx="5"/>
            <a:endCxn id="11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E2A55EE-772A-154E-8D70-CA061FD400DA}"/>
              </a:ext>
            </a:extLst>
          </p:cNvPr>
          <p:cNvCxnSpPr>
            <a:cxnSpLocks/>
            <a:stCxn id="8" idx="0"/>
            <a:endCxn id="10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>
            <a:extLst>
              <a:ext uri="{FF2B5EF4-FFF2-40B4-BE49-F238E27FC236}">
                <a16:creationId xmlns:a16="http://schemas.microsoft.com/office/drawing/2014/main" id="{2F474D02-BB8F-E748-9632-BEDE570C5A9E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13AFE988-A8A5-DC44-92B2-8BC67255A05F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E19FA6F6-45E5-F740-8023-10693E769A01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E686466-D602-644E-AE5E-FFA65048CE76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099AAFD2-1969-6140-A8DD-657897D2A38F}"/>
              </a:ext>
            </a:extLst>
          </p:cNvPr>
          <p:cNvSpPr/>
          <p:nvPr/>
        </p:nvSpPr>
        <p:spPr>
          <a:xfrm>
            <a:off x="7822441" y="1548330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FD0AB35-1CCF-8C4D-842A-1C9560AC2121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C6E887FA-FCD7-2B4F-9F3D-34B636747101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65F36D6B-8628-014F-8931-2452908D9B17}"/>
                  </a:ext>
                </a:extLst>
              </p:cNvPr>
              <p:cNvCxnSpPr>
                <a:cxnSpLocks/>
                <a:stCxn id="47" idx="5"/>
                <a:endCxn id="42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17D808AA-1267-824E-883A-ECE34280BF1E}"/>
                  </a:ext>
                </a:extLst>
              </p:cNvPr>
              <p:cNvCxnSpPr>
                <a:cxnSpLocks/>
                <a:stCxn id="48" idx="7"/>
                <a:endCxn id="42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516E5EED-AEEB-3A49-BA8D-F1942B51B50B}"/>
                  </a:ext>
                </a:extLst>
              </p:cNvPr>
              <p:cNvCxnSpPr>
                <a:cxnSpLocks/>
                <a:stCxn id="43" idx="2"/>
                <a:endCxn id="42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951B6ED4-02B7-D544-B7D3-32157C0ABACC}"/>
                  </a:ext>
                </a:extLst>
              </p:cNvPr>
              <p:cNvCxnSpPr>
                <a:cxnSpLocks/>
                <a:stCxn id="41" idx="4"/>
                <a:endCxn id="43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A4915EB9-CE8E-D342-908C-5CCCBB0FC13A}"/>
                  </a:ext>
                </a:extLst>
              </p:cNvPr>
              <p:cNvCxnSpPr>
                <a:cxnSpLocks/>
                <a:stCxn id="43" idx="4"/>
                <a:endCxn id="45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1819EE90-857E-D040-A860-D65036CA367B}"/>
                  </a:ext>
                </a:extLst>
              </p:cNvPr>
              <p:cNvCxnSpPr>
                <a:cxnSpLocks/>
                <a:stCxn id="46" idx="2"/>
                <a:endCxn id="43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4EE78E23-2410-AF4A-92D0-DEFB51D874AF}"/>
                  </a:ext>
                </a:extLst>
              </p:cNvPr>
              <p:cNvCxnSpPr>
                <a:cxnSpLocks/>
                <a:stCxn id="41" idx="5"/>
                <a:endCxn id="46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円/楕円 40">
                <a:extLst>
                  <a:ext uri="{FF2B5EF4-FFF2-40B4-BE49-F238E27FC236}">
                    <a16:creationId xmlns:a16="http://schemas.microsoft.com/office/drawing/2014/main" id="{2EA7613A-B8F5-0941-A100-741FFF143E43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>
                <a:extLst>
                  <a:ext uri="{FF2B5EF4-FFF2-40B4-BE49-F238E27FC236}">
                    <a16:creationId xmlns:a16="http://schemas.microsoft.com/office/drawing/2014/main" id="{BCCA39A3-DBB3-E240-ACC2-0C1972264C12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>
                <a:extLst>
                  <a:ext uri="{FF2B5EF4-FFF2-40B4-BE49-F238E27FC236}">
                    <a16:creationId xmlns:a16="http://schemas.microsoft.com/office/drawing/2014/main" id="{E4C633A6-2C81-5148-BD5E-02594BB07077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41DB4EAD-1088-364C-BA57-81EB7DA2B582}"/>
                  </a:ext>
                </a:extLst>
              </p:cNvPr>
              <p:cNvCxnSpPr>
                <a:cxnSpLocks/>
                <a:stCxn id="48" idx="5"/>
                <a:endCxn id="45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円/楕円 44">
                <a:extLst>
                  <a:ext uri="{FF2B5EF4-FFF2-40B4-BE49-F238E27FC236}">
                    <a16:creationId xmlns:a16="http://schemas.microsoft.com/office/drawing/2014/main" id="{4FD1C664-5ABC-9E47-BCB2-2B8C879F7450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>
                <a:extLst>
                  <a:ext uri="{FF2B5EF4-FFF2-40B4-BE49-F238E27FC236}">
                    <a16:creationId xmlns:a16="http://schemas.microsoft.com/office/drawing/2014/main" id="{65BEE79C-9200-754C-B54F-4F7D01797C59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>
                <a:extLst>
                  <a:ext uri="{FF2B5EF4-FFF2-40B4-BE49-F238E27FC236}">
                    <a16:creationId xmlns:a16="http://schemas.microsoft.com/office/drawing/2014/main" id="{0542CA4D-AACD-6740-BEF5-813E40552FC7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>
                <a:extLst>
                  <a:ext uri="{FF2B5EF4-FFF2-40B4-BE49-F238E27FC236}">
                    <a16:creationId xmlns:a16="http://schemas.microsoft.com/office/drawing/2014/main" id="{F4075E7A-B6D2-CC4C-83B6-801A659EC3E5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308B90F1-D7BF-554B-8D9E-A39684DC9DAD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5AB1D17C-3922-5A48-85DC-5F6C038E9D44}"/>
                  </a:ext>
                </a:extLst>
              </p:cNvPr>
              <p:cNvCxnSpPr>
                <a:cxnSpLocks/>
                <a:stCxn id="32" idx="5"/>
                <a:endCxn id="27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9008450F-CFE9-CA40-8483-8B114FA50BBD}"/>
                  </a:ext>
                </a:extLst>
              </p:cNvPr>
              <p:cNvCxnSpPr>
                <a:cxnSpLocks/>
                <a:stCxn id="33" idx="7"/>
                <a:endCxn id="27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CE57EACF-54C5-DB44-8288-5D3492A17299}"/>
                  </a:ext>
                </a:extLst>
              </p:cNvPr>
              <p:cNvCxnSpPr>
                <a:cxnSpLocks/>
                <a:stCxn id="28" idx="2"/>
                <a:endCxn id="27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0712D76E-EF52-774A-A8DE-EB5EC8B4387B}"/>
                  </a:ext>
                </a:extLst>
              </p:cNvPr>
              <p:cNvCxnSpPr>
                <a:cxnSpLocks/>
                <a:stCxn id="26" idx="4"/>
                <a:endCxn id="28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FDE119F8-D5A7-A34B-B01E-5927A21FC10A}"/>
                  </a:ext>
                </a:extLst>
              </p:cNvPr>
              <p:cNvCxnSpPr>
                <a:cxnSpLocks/>
                <a:stCxn id="28" idx="4"/>
                <a:endCxn id="30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61B3B41F-78B4-894D-B72A-B3C01019EA28}"/>
                  </a:ext>
                </a:extLst>
              </p:cNvPr>
              <p:cNvCxnSpPr>
                <a:cxnSpLocks/>
                <a:stCxn id="31" idx="2"/>
                <a:endCxn id="28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217BF95D-C6CB-2440-BC1D-0AB19D7E0973}"/>
                  </a:ext>
                </a:extLst>
              </p:cNvPr>
              <p:cNvCxnSpPr>
                <a:cxnSpLocks/>
                <a:stCxn id="26" idx="5"/>
                <a:endCxn id="31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円/楕円 25">
                <a:extLst>
                  <a:ext uri="{FF2B5EF4-FFF2-40B4-BE49-F238E27FC236}">
                    <a16:creationId xmlns:a16="http://schemas.microsoft.com/office/drawing/2014/main" id="{75ADADB7-2BBB-7545-B5AF-211186893212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>
                <a:extLst>
                  <a:ext uri="{FF2B5EF4-FFF2-40B4-BE49-F238E27FC236}">
                    <a16:creationId xmlns:a16="http://schemas.microsoft.com/office/drawing/2014/main" id="{FF8D16F3-C1DF-0045-867F-8CD14512C234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>
                <a:extLst>
                  <a:ext uri="{FF2B5EF4-FFF2-40B4-BE49-F238E27FC236}">
                    <a16:creationId xmlns:a16="http://schemas.microsoft.com/office/drawing/2014/main" id="{D28E66B3-B783-AF42-9A82-3B5E124C706A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32DBC15C-5EC4-3145-B3F5-A71F9E4FB52E}"/>
                  </a:ext>
                </a:extLst>
              </p:cNvPr>
              <p:cNvCxnSpPr>
                <a:cxnSpLocks/>
                <a:stCxn id="33" idx="5"/>
                <a:endCxn id="30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円/楕円 29">
                <a:extLst>
                  <a:ext uri="{FF2B5EF4-FFF2-40B4-BE49-F238E27FC236}">
                    <a16:creationId xmlns:a16="http://schemas.microsoft.com/office/drawing/2014/main" id="{63D1EBCC-E07C-6241-B233-EB7D66D2AFC7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>
                <a:extLst>
                  <a:ext uri="{FF2B5EF4-FFF2-40B4-BE49-F238E27FC236}">
                    <a16:creationId xmlns:a16="http://schemas.microsoft.com/office/drawing/2014/main" id="{8B753FF9-339B-434D-9697-CB08F5CC8776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>
                <a:extLst>
                  <a:ext uri="{FF2B5EF4-FFF2-40B4-BE49-F238E27FC236}">
                    <a16:creationId xmlns:a16="http://schemas.microsoft.com/office/drawing/2014/main" id="{925CAB87-75D8-3045-A598-AA191FB61312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>
                <a:extLst>
                  <a:ext uri="{FF2B5EF4-FFF2-40B4-BE49-F238E27FC236}">
                    <a16:creationId xmlns:a16="http://schemas.microsoft.com/office/drawing/2014/main" id="{2116C168-5431-4F49-AAE1-5CEB591A5C89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" name="右矢印 16">
              <a:extLst>
                <a:ext uri="{FF2B5EF4-FFF2-40B4-BE49-F238E27FC236}">
                  <a16:creationId xmlns:a16="http://schemas.microsoft.com/office/drawing/2014/main" id="{29BE810D-8929-EC47-BCDC-BD301978250A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雲 17">
              <a:extLst>
                <a:ext uri="{FF2B5EF4-FFF2-40B4-BE49-F238E27FC236}">
                  <a16:creationId xmlns:a16="http://schemas.microsoft.com/office/drawing/2014/main" id="{B108BDE7-F5AE-F44B-95F7-9F1785D9F2FF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D748C14A-05EF-5041-9FB1-5C4D9D90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809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少しずつの解変形で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つのトークンを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削除する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  <a:p>
                <a:pPr marL="0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</a:t>
                </a:r>
                <a:r>
                  <a:rPr lang="ja-JP" altLang="en-US" sz="1800"/>
                  <a:t>例</a:t>
                </a:r>
                <a:r>
                  <a:rPr lang="en-US" altLang="ja-JP" sz="1800" dirty="0"/>
                  <a:t>) Vertex Cover Reconfiguration under 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1800" dirty="0"/>
              </a:p>
              <a:p>
                <a:pPr marL="0" indent="0">
                  <a:buNone/>
                </a:pPr>
                <a:r>
                  <a:rPr lang="en-US" altLang="ja-JP" sz="1800" dirty="0"/>
                  <a:t>	</a:t>
                </a:r>
                <a:r>
                  <a:rPr lang="ja-JP" altLang="en-US" sz="1800"/>
                  <a:t>左下の配置を点スライドで</a:t>
                </a:r>
                <a:r>
                  <a:rPr lang="en-US" altLang="ja-JP" sz="1800" dirty="0"/>
                  <a:t>, </a:t>
                </a:r>
                <a:r>
                  <a:rPr lang="en-US" altLang="ja-JP" sz="1800" dirty="0">
                    <a:solidFill>
                      <a:srgbClr val="FF0000"/>
                    </a:solidFill>
                  </a:rPr>
                  <a:t>VC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を保ちつつ</a:t>
                </a:r>
                <a:r>
                  <a:rPr lang="ja-JP" altLang="en-US" sz="1800"/>
                  <a:t>右に遷移できるか？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89C3F94-868E-3D4A-B4B9-BB9D43FFD832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21550BD5-FA5D-6C42-81D6-AD820F13DB5B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873D9AD0-7E2F-D340-A6AC-42901052CD11}"/>
                  </a:ext>
                </a:extLst>
              </p:cNvPr>
              <p:cNvCxnSpPr>
                <a:cxnSpLocks/>
                <a:stCxn id="9" idx="5"/>
                <a:endCxn id="5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447624DD-BEC3-F643-8F18-A830697CF0BC}"/>
                  </a:ext>
                </a:extLst>
              </p:cNvPr>
              <p:cNvCxnSpPr>
                <a:cxnSpLocks/>
                <a:stCxn id="11" idx="7"/>
                <a:endCxn id="5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A3F2BFCA-39A2-7B4E-B06C-6FBE1022FADA}"/>
                  </a:ext>
                </a:extLst>
              </p:cNvPr>
              <p:cNvCxnSpPr>
                <a:cxnSpLocks/>
                <a:stCxn id="6" idx="2"/>
                <a:endCxn id="5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44077C19-5CB7-124C-8E5C-233B30DFAC50}"/>
                  </a:ext>
                </a:extLst>
              </p:cNvPr>
              <p:cNvCxnSpPr>
                <a:cxnSpLocks/>
                <a:stCxn id="4" idx="4"/>
                <a:endCxn id="6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4A305967-538E-CE40-BC7D-46812940CF58}"/>
                  </a:ext>
                </a:extLst>
              </p:cNvPr>
              <p:cNvCxnSpPr>
                <a:cxnSpLocks/>
                <a:stCxn id="6" idx="4"/>
                <a:endCxn id="7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364A0BE1-5E44-054C-BD38-A37D133FD796}"/>
                  </a:ext>
                </a:extLst>
              </p:cNvPr>
              <p:cNvCxnSpPr>
                <a:cxnSpLocks/>
                <a:stCxn id="8" idx="2"/>
                <a:endCxn id="6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85E865D9-C010-3640-9C6A-31FCCDD797B7}"/>
                  </a:ext>
                </a:extLst>
              </p:cNvPr>
              <p:cNvCxnSpPr>
                <a:cxnSpLocks/>
                <a:stCxn id="4" idx="5"/>
                <a:endCxn id="8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円/楕円 3">
                <a:extLst>
                  <a:ext uri="{FF2B5EF4-FFF2-40B4-BE49-F238E27FC236}">
                    <a16:creationId xmlns:a16="http://schemas.microsoft.com/office/drawing/2014/main" id="{C51E77E1-5040-4442-870A-DEB850BB38AA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円/楕円 4">
                <a:extLst>
                  <a:ext uri="{FF2B5EF4-FFF2-40B4-BE49-F238E27FC236}">
                    <a16:creationId xmlns:a16="http://schemas.microsoft.com/office/drawing/2014/main" id="{1090DC6B-9789-2F4F-884F-127AE156D26F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円/楕円 5">
                <a:extLst>
                  <a:ext uri="{FF2B5EF4-FFF2-40B4-BE49-F238E27FC236}">
                    <a16:creationId xmlns:a16="http://schemas.microsoft.com/office/drawing/2014/main" id="{91E775E1-0C65-154B-8C2F-B377E004455A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B45A9225-D514-0541-925A-D00A3F13F7F8}"/>
                  </a:ext>
                </a:extLst>
              </p:cNvPr>
              <p:cNvCxnSpPr>
                <a:cxnSpLocks/>
                <a:stCxn id="11" idx="5"/>
                <a:endCxn id="7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円/楕円 6">
                <a:extLst>
                  <a:ext uri="{FF2B5EF4-FFF2-40B4-BE49-F238E27FC236}">
                    <a16:creationId xmlns:a16="http://schemas.microsoft.com/office/drawing/2014/main" id="{DD0D9F54-8BD8-1C48-A738-12BDCA7C0E0B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円/楕円 7">
                <a:extLst>
                  <a:ext uri="{FF2B5EF4-FFF2-40B4-BE49-F238E27FC236}">
                    <a16:creationId xmlns:a16="http://schemas.microsoft.com/office/drawing/2014/main" id="{50EE0083-A6AB-3D44-B848-8FF3482728EA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円/楕円 8">
                <a:extLst>
                  <a:ext uri="{FF2B5EF4-FFF2-40B4-BE49-F238E27FC236}">
                    <a16:creationId xmlns:a16="http://schemas.microsoft.com/office/drawing/2014/main" id="{CBF77A80-F9F9-C94D-A2B1-90623E07FF17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>
                <a:extLst>
                  <a:ext uri="{FF2B5EF4-FFF2-40B4-BE49-F238E27FC236}">
                    <a16:creationId xmlns:a16="http://schemas.microsoft.com/office/drawing/2014/main" id="{911416AA-F33E-4F46-B583-300E0615CB68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9A9EF47F-30DA-7A40-BF0F-4F56978AB8BA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BC48EDB9-1051-4045-AD60-0ECA2BC23B9B}"/>
                  </a:ext>
                </a:extLst>
              </p:cNvPr>
              <p:cNvCxnSpPr>
                <a:cxnSpLocks/>
                <a:stCxn id="55" idx="5"/>
                <a:endCxn id="50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B2BE15F9-387A-BA43-AF44-7E1DC59F30D3}"/>
                  </a:ext>
                </a:extLst>
              </p:cNvPr>
              <p:cNvCxnSpPr>
                <a:cxnSpLocks/>
                <a:stCxn id="56" idx="7"/>
                <a:endCxn id="50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0F842C5D-098D-A348-AD89-148BBA40F185}"/>
                  </a:ext>
                </a:extLst>
              </p:cNvPr>
              <p:cNvCxnSpPr>
                <a:cxnSpLocks/>
                <a:stCxn id="51" idx="2"/>
                <a:endCxn id="50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2D82933C-1C25-6040-963C-4D987751EA74}"/>
                  </a:ext>
                </a:extLst>
              </p:cNvPr>
              <p:cNvCxnSpPr>
                <a:cxnSpLocks/>
                <a:stCxn id="49" idx="4"/>
                <a:endCxn id="51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F3966A89-2E23-E046-84D1-F51FD6CF3681}"/>
                  </a:ext>
                </a:extLst>
              </p:cNvPr>
              <p:cNvCxnSpPr>
                <a:cxnSpLocks/>
                <a:stCxn id="51" idx="4"/>
                <a:endCxn id="53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5912458C-7F14-9D4C-ADF5-CDA3E5F99EEC}"/>
                  </a:ext>
                </a:extLst>
              </p:cNvPr>
              <p:cNvCxnSpPr>
                <a:cxnSpLocks/>
                <a:stCxn id="54" idx="2"/>
                <a:endCxn id="51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259AB49E-B960-C546-83F8-8F2C7863E6FA}"/>
                  </a:ext>
                </a:extLst>
              </p:cNvPr>
              <p:cNvCxnSpPr>
                <a:cxnSpLocks/>
                <a:stCxn id="49" idx="5"/>
                <a:endCxn id="54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円/楕円 48">
                <a:extLst>
                  <a:ext uri="{FF2B5EF4-FFF2-40B4-BE49-F238E27FC236}">
                    <a16:creationId xmlns:a16="http://schemas.microsoft.com/office/drawing/2014/main" id="{0A47CCB6-80B6-8340-A5D4-3C44AC9EE435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>
                <a:extLst>
                  <a:ext uri="{FF2B5EF4-FFF2-40B4-BE49-F238E27FC236}">
                    <a16:creationId xmlns:a16="http://schemas.microsoft.com/office/drawing/2014/main" id="{1D95E5D5-F64F-134D-90A8-5B2CB31BE413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>
                <a:extLst>
                  <a:ext uri="{FF2B5EF4-FFF2-40B4-BE49-F238E27FC236}">
                    <a16:creationId xmlns:a16="http://schemas.microsoft.com/office/drawing/2014/main" id="{7FC35749-FD29-3B4A-9EA7-E41D345F089C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E2CC6704-B7A8-9947-935E-B5462FFF54CC}"/>
                  </a:ext>
                </a:extLst>
              </p:cNvPr>
              <p:cNvCxnSpPr>
                <a:cxnSpLocks/>
                <a:stCxn id="56" idx="5"/>
                <a:endCxn id="53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円/楕円 52">
                <a:extLst>
                  <a:ext uri="{FF2B5EF4-FFF2-40B4-BE49-F238E27FC236}">
                    <a16:creationId xmlns:a16="http://schemas.microsoft.com/office/drawing/2014/main" id="{DAC17BEF-F3E9-484E-BAA3-9911080A17EF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/楕円 53">
                <a:extLst>
                  <a:ext uri="{FF2B5EF4-FFF2-40B4-BE49-F238E27FC236}">
                    <a16:creationId xmlns:a16="http://schemas.microsoft.com/office/drawing/2014/main" id="{5D659EC8-00BA-1540-BFE7-AC01BE0D3C34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>
                <a:extLst>
                  <a:ext uri="{FF2B5EF4-FFF2-40B4-BE49-F238E27FC236}">
                    <a16:creationId xmlns:a16="http://schemas.microsoft.com/office/drawing/2014/main" id="{6C583923-D254-234D-863E-F66E6F4776A1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55">
                <a:extLst>
                  <a:ext uri="{FF2B5EF4-FFF2-40B4-BE49-F238E27FC236}">
                    <a16:creationId xmlns:a16="http://schemas.microsoft.com/office/drawing/2014/main" id="{915F0C88-3895-D548-B013-E0593B743521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7" name="右矢印 56">
              <a:extLst>
                <a:ext uri="{FF2B5EF4-FFF2-40B4-BE49-F238E27FC236}">
                  <a16:creationId xmlns:a16="http://schemas.microsoft.com/office/drawing/2014/main" id="{3F081339-0B61-DA42-BF64-FAA6EF72FDF4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雲 57">
              <a:extLst>
                <a:ext uri="{FF2B5EF4-FFF2-40B4-BE49-F238E27FC236}">
                  <a16:creationId xmlns:a16="http://schemas.microsoft.com/office/drawing/2014/main" id="{844FE860-5F04-7842-B10B-D8A52FBFF3C3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BA9FE3EA-05DA-E049-B66F-0CD6FEE4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194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削除する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  <a:p>
                <a:pPr marL="0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</a:t>
                </a:r>
                <a:r>
                  <a:rPr lang="ja-JP" altLang="en-US" sz="1800"/>
                  <a:t>例</a:t>
                </a:r>
                <a:r>
                  <a:rPr lang="en-US" altLang="ja-JP" sz="1800" dirty="0"/>
                  <a:t>) Vertex Cover Reconfiguration under 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1800" dirty="0"/>
              </a:p>
              <a:p>
                <a:pPr marL="0" indent="0">
                  <a:buNone/>
                </a:pPr>
                <a:r>
                  <a:rPr lang="en-US" altLang="ja-JP" sz="1800" dirty="0"/>
                  <a:t>	</a:t>
                </a:r>
                <a:r>
                  <a:rPr lang="ja-JP" altLang="en-US" sz="1800"/>
                  <a:t>左下の配置を点スライドで</a:t>
                </a:r>
                <a:r>
                  <a:rPr lang="en-US" altLang="ja-JP" sz="1800" dirty="0"/>
                  <a:t>, </a:t>
                </a:r>
                <a:r>
                  <a:rPr lang="en-US" altLang="ja-JP" sz="1800" dirty="0">
                    <a:solidFill>
                      <a:srgbClr val="FF0000"/>
                    </a:solidFill>
                  </a:rPr>
                  <a:t>VC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を保ちつつ</a:t>
                </a:r>
                <a:r>
                  <a:rPr lang="ja-JP" altLang="en-US" sz="1800"/>
                  <a:t>右に遷移できるか？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四角形吹き出し 9">
            <a:extLst>
              <a:ext uri="{FF2B5EF4-FFF2-40B4-BE49-F238E27FC236}">
                <a16:creationId xmlns:a16="http://schemas.microsoft.com/office/drawing/2014/main" id="{66437411-2439-E548-9753-97D92C8E7EA3}"/>
              </a:ext>
            </a:extLst>
          </p:cNvPr>
          <p:cNvSpPr/>
          <p:nvPr/>
        </p:nvSpPr>
        <p:spPr>
          <a:xfrm>
            <a:off x="1066801" y="1190035"/>
            <a:ext cx="6313178" cy="2508226"/>
          </a:xfrm>
          <a:prstGeom prst="wedgeRectCallout">
            <a:avLst>
              <a:gd name="adj1" fmla="val -2384"/>
              <a:gd name="adj2" fmla="val 6509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3EF71A-1004-CB4C-B908-67134134BCEE}"/>
              </a:ext>
            </a:extLst>
          </p:cNvPr>
          <p:cNvSpPr txBox="1"/>
          <p:nvPr/>
        </p:nvSpPr>
        <p:spPr>
          <a:xfrm>
            <a:off x="1392779" y="1258227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Yes!</a:t>
            </a:r>
            <a:endParaRPr kumimoji="1" lang="ja-JP" altLang="en-US" sz="2800" b="1"/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9B38A93A-BD1D-5344-827B-6EF497D03A3D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B31167B4-4C91-D843-AE23-D8E924A6E713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55E731E9-27C5-F64A-ABE9-25BDFA510E5A}"/>
                  </a:ext>
                </a:extLst>
              </p:cNvPr>
              <p:cNvCxnSpPr>
                <a:cxnSpLocks/>
                <a:stCxn id="73" idx="5"/>
                <a:endCxn id="68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34BC0C3B-287B-564D-BAD9-AAC23909B988}"/>
                  </a:ext>
                </a:extLst>
              </p:cNvPr>
              <p:cNvCxnSpPr>
                <a:cxnSpLocks/>
                <a:stCxn id="74" idx="7"/>
                <a:endCxn id="68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5E7D84BA-31AD-804A-94DB-26770C8A8E83}"/>
                  </a:ext>
                </a:extLst>
              </p:cNvPr>
              <p:cNvCxnSpPr>
                <a:cxnSpLocks/>
                <a:stCxn id="69" idx="2"/>
                <a:endCxn id="68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FF6589C5-BADA-4844-BC5E-BBA3409F58FB}"/>
                  </a:ext>
                </a:extLst>
              </p:cNvPr>
              <p:cNvCxnSpPr>
                <a:cxnSpLocks/>
                <a:stCxn id="67" idx="4"/>
                <a:endCxn id="69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AEE34D16-F724-184B-9655-18C37B9F5C4F}"/>
                  </a:ext>
                </a:extLst>
              </p:cNvPr>
              <p:cNvCxnSpPr>
                <a:cxnSpLocks/>
                <a:stCxn id="69" idx="4"/>
                <a:endCxn id="71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D5D235CD-98AD-4E4B-AF92-A6FB7E31319F}"/>
                  </a:ext>
                </a:extLst>
              </p:cNvPr>
              <p:cNvCxnSpPr>
                <a:cxnSpLocks/>
                <a:stCxn id="72" idx="2"/>
                <a:endCxn id="69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5D3919AE-0525-8142-AF0D-C8A8C6BBC163}"/>
                  </a:ext>
                </a:extLst>
              </p:cNvPr>
              <p:cNvCxnSpPr>
                <a:cxnSpLocks/>
                <a:stCxn id="67" idx="5"/>
                <a:endCxn id="72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円/楕円 66">
                <a:extLst>
                  <a:ext uri="{FF2B5EF4-FFF2-40B4-BE49-F238E27FC236}">
                    <a16:creationId xmlns:a16="http://schemas.microsoft.com/office/drawing/2014/main" id="{A12D2720-B223-DC40-A6BC-1995E161BF5E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円/楕円 67">
                <a:extLst>
                  <a:ext uri="{FF2B5EF4-FFF2-40B4-BE49-F238E27FC236}">
                    <a16:creationId xmlns:a16="http://schemas.microsoft.com/office/drawing/2014/main" id="{B41D6D67-509A-E940-AF67-5BA21790D13E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/楕円 68">
                <a:extLst>
                  <a:ext uri="{FF2B5EF4-FFF2-40B4-BE49-F238E27FC236}">
                    <a16:creationId xmlns:a16="http://schemas.microsoft.com/office/drawing/2014/main" id="{62FF96AE-352F-CF42-902A-20AFFEFAE7A8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0" name="直線コネクタ 69">
                <a:extLst>
                  <a:ext uri="{FF2B5EF4-FFF2-40B4-BE49-F238E27FC236}">
                    <a16:creationId xmlns:a16="http://schemas.microsoft.com/office/drawing/2014/main" id="{A0B6E981-177D-F546-AE83-E2775E936CFB}"/>
                  </a:ext>
                </a:extLst>
              </p:cNvPr>
              <p:cNvCxnSpPr>
                <a:cxnSpLocks/>
                <a:stCxn id="74" idx="5"/>
                <a:endCxn id="71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円/楕円 70">
                <a:extLst>
                  <a:ext uri="{FF2B5EF4-FFF2-40B4-BE49-F238E27FC236}">
                    <a16:creationId xmlns:a16="http://schemas.microsoft.com/office/drawing/2014/main" id="{BC47AE72-F797-6D44-BC4D-B8203FEA95D2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/楕円 71">
                <a:extLst>
                  <a:ext uri="{FF2B5EF4-FFF2-40B4-BE49-F238E27FC236}">
                    <a16:creationId xmlns:a16="http://schemas.microsoft.com/office/drawing/2014/main" id="{B32FABAA-F8B4-1A4A-82FA-37421ECBA787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円/楕円 72">
                <a:extLst>
                  <a:ext uri="{FF2B5EF4-FFF2-40B4-BE49-F238E27FC236}">
                    <a16:creationId xmlns:a16="http://schemas.microsoft.com/office/drawing/2014/main" id="{F1AED813-F2EE-3F46-9E42-D966807BF85C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/楕円 73">
                <a:extLst>
                  <a:ext uri="{FF2B5EF4-FFF2-40B4-BE49-F238E27FC236}">
                    <a16:creationId xmlns:a16="http://schemas.microsoft.com/office/drawing/2014/main" id="{411008D4-098B-6843-AD6D-9F83A7B3E978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F2B7DF80-7E29-3049-9853-FC78CB79432D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F21A9DFB-F16C-914C-BCD9-5C8A987861CF}"/>
                  </a:ext>
                </a:extLst>
              </p:cNvPr>
              <p:cNvCxnSpPr>
                <a:cxnSpLocks/>
                <a:stCxn id="58" idx="5"/>
                <a:endCxn id="53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F0BD4DE7-2F01-CD41-B96B-C03F95807FEB}"/>
                  </a:ext>
                </a:extLst>
              </p:cNvPr>
              <p:cNvCxnSpPr>
                <a:cxnSpLocks/>
                <a:stCxn id="59" idx="7"/>
                <a:endCxn id="53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B7B4B271-94FB-774E-8BAA-9003E87776E2}"/>
                  </a:ext>
                </a:extLst>
              </p:cNvPr>
              <p:cNvCxnSpPr>
                <a:cxnSpLocks/>
                <a:stCxn id="54" idx="2"/>
                <a:endCxn id="53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007693C9-17DC-B64E-B9F8-D88EEFB896B7}"/>
                  </a:ext>
                </a:extLst>
              </p:cNvPr>
              <p:cNvCxnSpPr>
                <a:cxnSpLocks/>
                <a:stCxn id="52" idx="4"/>
                <a:endCxn id="54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63052E0F-2B93-494B-8023-232A5C5522A3}"/>
                  </a:ext>
                </a:extLst>
              </p:cNvPr>
              <p:cNvCxnSpPr>
                <a:cxnSpLocks/>
                <a:stCxn id="54" idx="4"/>
                <a:endCxn id="56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298CE766-36BA-9C41-B0D9-96528FD8AA8F}"/>
                  </a:ext>
                </a:extLst>
              </p:cNvPr>
              <p:cNvCxnSpPr>
                <a:cxnSpLocks/>
                <a:stCxn id="57" idx="2"/>
                <a:endCxn id="54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6D06214F-F3D7-8D4C-85EB-26195FA482B8}"/>
                  </a:ext>
                </a:extLst>
              </p:cNvPr>
              <p:cNvCxnSpPr>
                <a:cxnSpLocks/>
                <a:stCxn id="52" idx="5"/>
                <a:endCxn id="57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円/楕円 51">
                <a:extLst>
                  <a:ext uri="{FF2B5EF4-FFF2-40B4-BE49-F238E27FC236}">
                    <a16:creationId xmlns:a16="http://schemas.microsoft.com/office/drawing/2014/main" id="{A0BFA485-0113-A64B-869E-A0C96D5C598A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/楕円 52">
                <a:extLst>
                  <a:ext uri="{FF2B5EF4-FFF2-40B4-BE49-F238E27FC236}">
                    <a16:creationId xmlns:a16="http://schemas.microsoft.com/office/drawing/2014/main" id="{9B6A4EEB-804B-0644-988A-6904D369A5B7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/楕円 53">
                <a:extLst>
                  <a:ext uri="{FF2B5EF4-FFF2-40B4-BE49-F238E27FC236}">
                    <a16:creationId xmlns:a16="http://schemas.microsoft.com/office/drawing/2014/main" id="{1BCA41EA-CCED-C24C-98A1-9E4FF5E36D2C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A6AF3DC2-1A96-0440-AD1A-238F3700E936}"/>
                  </a:ext>
                </a:extLst>
              </p:cNvPr>
              <p:cNvCxnSpPr>
                <a:cxnSpLocks/>
                <a:stCxn id="59" idx="5"/>
                <a:endCxn id="56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円/楕円 55">
                <a:extLst>
                  <a:ext uri="{FF2B5EF4-FFF2-40B4-BE49-F238E27FC236}">
                    <a16:creationId xmlns:a16="http://schemas.microsoft.com/office/drawing/2014/main" id="{ED21D6E4-A6BF-984E-B592-60513DD86195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>
                <a:extLst>
                  <a:ext uri="{FF2B5EF4-FFF2-40B4-BE49-F238E27FC236}">
                    <a16:creationId xmlns:a16="http://schemas.microsoft.com/office/drawing/2014/main" id="{0E975E5A-CC44-D844-96A5-4D74A41BC2DA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/楕円 57">
                <a:extLst>
                  <a:ext uri="{FF2B5EF4-FFF2-40B4-BE49-F238E27FC236}">
                    <a16:creationId xmlns:a16="http://schemas.microsoft.com/office/drawing/2014/main" id="{FA68B9B3-F182-B144-89CF-B03BC7D3AE59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/楕円 58">
                <a:extLst>
                  <a:ext uri="{FF2B5EF4-FFF2-40B4-BE49-F238E27FC236}">
                    <a16:creationId xmlns:a16="http://schemas.microsoft.com/office/drawing/2014/main" id="{2F978FFE-B7D6-ED4F-A91E-AAEE178F542C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3" name="右矢印 42">
              <a:extLst>
                <a:ext uri="{FF2B5EF4-FFF2-40B4-BE49-F238E27FC236}">
                  <a16:creationId xmlns:a16="http://schemas.microsoft.com/office/drawing/2014/main" id="{420CFF87-7D90-F047-901E-A69D4B714050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雲 43">
              <a:extLst>
                <a:ext uri="{FF2B5EF4-FFF2-40B4-BE49-F238E27FC236}">
                  <a16:creationId xmlns:a16="http://schemas.microsoft.com/office/drawing/2014/main" id="{4DF9DD7B-4B53-F44D-9AB6-BE8658FD908D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B5C04A-13F8-2F4F-885D-6D850466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43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lang="ja-JP" altLang="en-US"/>
              <a:t>結果のまとめ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-path vertex cover </a:t>
                </a:r>
                <a:r>
                  <a:rPr kumimoji="1" lang="ja-JP" altLang="en-US" sz="2400"/>
                  <a:t>問題の遷移版</a:t>
                </a:r>
                <a:r>
                  <a:rPr kumimoji="1" lang="en-US" altLang="ja-JP" sz="2400" dirty="0"/>
                  <a:t> (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-PVCR) </a:t>
                </a:r>
                <a:r>
                  <a:rPr kumimoji="1" lang="ja-JP" altLang="en-US" sz="2400"/>
                  <a:t>をやった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2"/>
                <a:stretch>
                  <a:fillRect l="-965" t="-1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A55AFA-E92B-3A4A-B062-DFF566F4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838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削除する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  <a:p>
                <a:pPr marL="0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</a:t>
                </a:r>
                <a:r>
                  <a:rPr lang="ja-JP" altLang="en-US" sz="1800"/>
                  <a:t>例</a:t>
                </a:r>
                <a:r>
                  <a:rPr lang="en-US" altLang="ja-JP" sz="1800" dirty="0"/>
                  <a:t>) Vertex Cover Reconfiguration under 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1800" dirty="0"/>
              </a:p>
              <a:p>
                <a:pPr marL="0" indent="0">
                  <a:buNone/>
                </a:pPr>
                <a:r>
                  <a:rPr lang="en-US" altLang="ja-JP" sz="1800" dirty="0"/>
                  <a:t>	</a:t>
                </a:r>
                <a:r>
                  <a:rPr lang="ja-JP" altLang="en-US" sz="1800"/>
                  <a:t>左下の配置を点スライドで</a:t>
                </a:r>
                <a:r>
                  <a:rPr lang="en-US" altLang="ja-JP" sz="1800" dirty="0"/>
                  <a:t>, </a:t>
                </a:r>
                <a:r>
                  <a:rPr lang="en-US" altLang="ja-JP" sz="1800" dirty="0">
                    <a:solidFill>
                      <a:srgbClr val="FF0000"/>
                    </a:solidFill>
                  </a:rPr>
                  <a:t>VC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を保ちつつ</a:t>
                </a:r>
                <a:r>
                  <a:rPr lang="ja-JP" altLang="en-US" sz="1800"/>
                  <a:t>右に遷移できるか？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四角形吹き出し 9">
            <a:extLst>
              <a:ext uri="{FF2B5EF4-FFF2-40B4-BE49-F238E27FC236}">
                <a16:creationId xmlns:a16="http://schemas.microsoft.com/office/drawing/2014/main" id="{66437411-2439-E548-9753-97D92C8E7EA3}"/>
              </a:ext>
            </a:extLst>
          </p:cNvPr>
          <p:cNvSpPr/>
          <p:nvPr/>
        </p:nvSpPr>
        <p:spPr>
          <a:xfrm>
            <a:off x="1066801" y="1190035"/>
            <a:ext cx="6313178" cy="2508226"/>
          </a:xfrm>
          <a:prstGeom prst="wedgeRectCallout">
            <a:avLst>
              <a:gd name="adj1" fmla="val -2384"/>
              <a:gd name="adj2" fmla="val 6509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7F9FE685-A125-074A-B0E9-DE95A3FBCE5D}"/>
              </a:ext>
            </a:extLst>
          </p:cNvPr>
          <p:cNvCxnSpPr>
            <a:cxnSpLocks/>
            <a:stCxn id="84" idx="5"/>
            <a:endCxn id="79" idx="5"/>
          </p:cNvCxnSpPr>
          <p:nvPr/>
        </p:nvCxnSpPr>
        <p:spPr>
          <a:xfrm>
            <a:off x="1367787" y="2393307"/>
            <a:ext cx="382940" cy="27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284A14EF-2A70-CF48-A5CB-4900871A71BF}"/>
              </a:ext>
            </a:extLst>
          </p:cNvPr>
          <p:cNvCxnSpPr>
            <a:cxnSpLocks/>
            <a:stCxn id="85" idx="7"/>
            <a:endCxn id="79" idx="7"/>
          </p:cNvCxnSpPr>
          <p:nvPr/>
        </p:nvCxnSpPr>
        <p:spPr>
          <a:xfrm flipV="1">
            <a:off x="1367785" y="2608974"/>
            <a:ext cx="382942" cy="2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6FB5F175-4EE9-D74A-B80F-2EF049A3AB72}"/>
              </a:ext>
            </a:extLst>
          </p:cNvPr>
          <p:cNvCxnSpPr>
            <a:cxnSpLocks/>
            <a:stCxn id="80" idx="2"/>
            <a:endCxn id="79" idx="6"/>
          </p:cNvCxnSpPr>
          <p:nvPr/>
        </p:nvCxnSpPr>
        <p:spPr>
          <a:xfrm flipH="1">
            <a:off x="1764022" y="2641072"/>
            <a:ext cx="418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51C2DC25-117B-D74F-8F94-90B81836B558}"/>
              </a:ext>
            </a:extLst>
          </p:cNvPr>
          <p:cNvCxnSpPr>
            <a:cxnSpLocks/>
            <a:stCxn id="78" idx="4"/>
            <a:endCxn id="80" idx="0"/>
          </p:cNvCxnSpPr>
          <p:nvPr/>
        </p:nvCxnSpPr>
        <p:spPr>
          <a:xfrm flipH="1">
            <a:off x="2227922" y="2198229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4D8334E-5D7C-3F41-96A0-3DFE812B136E}"/>
              </a:ext>
            </a:extLst>
          </p:cNvPr>
          <p:cNvCxnSpPr>
            <a:cxnSpLocks/>
            <a:stCxn id="80" idx="4"/>
            <a:endCxn id="82" idx="0"/>
          </p:cNvCxnSpPr>
          <p:nvPr/>
        </p:nvCxnSpPr>
        <p:spPr>
          <a:xfrm flipH="1">
            <a:off x="2227921" y="2686464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7D2C66FB-743F-674D-8A07-05A9280191E8}"/>
              </a:ext>
            </a:extLst>
          </p:cNvPr>
          <p:cNvCxnSpPr>
            <a:cxnSpLocks/>
            <a:stCxn id="83" idx="2"/>
            <a:endCxn id="80" idx="6"/>
          </p:cNvCxnSpPr>
          <p:nvPr/>
        </p:nvCxnSpPr>
        <p:spPr>
          <a:xfrm flipH="1">
            <a:off x="2273314" y="2641071"/>
            <a:ext cx="4185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C729F741-C8B0-2E47-87BA-A99D22F5C60A}"/>
              </a:ext>
            </a:extLst>
          </p:cNvPr>
          <p:cNvCxnSpPr>
            <a:cxnSpLocks/>
            <a:stCxn id="78" idx="5"/>
            <a:endCxn id="83" idx="1"/>
          </p:cNvCxnSpPr>
          <p:nvPr/>
        </p:nvCxnSpPr>
        <p:spPr>
          <a:xfrm>
            <a:off x="2260020" y="2184934"/>
            <a:ext cx="445096" cy="424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円/楕円 77">
            <a:extLst>
              <a:ext uri="{FF2B5EF4-FFF2-40B4-BE49-F238E27FC236}">
                <a16:creationId xmlns:a16="http://schemas.microsoft.com/office/drawing/2014/main" id="{1F48C044-4BF4-9645-8CC2-89BDD58E0743}"/>
              </a:ext>
            </a:extLst>
          </p:cNvPr>
          <p:cNvSpPr/>
          <p:nvPr/>
        </p:nvSpPr>
        <p:spPr>
          <a:xfrm>
            <a:off x="2182530" y="2107444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E2EB538C-BBA7-0444-AF1D-BEBDD013D7F8}"/>
              </a:ext>
            </a:extLst>
          </p:cNvPr>
          <p:cNvSpPr/>
          <p:nvPr/>
        </p:nvSpPr>
        <p:spPr>
          <a:xfrm>
            <a:off x="1673237" y="2595679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>
            <a:extLst>
              <a:ext uri="{FF2B5EF4-FFF2-40B4-BE49-F238E27FC236}">
                <a16:creationId xmlns:a16="http://schemas.microsoft.com/office/drawing/2014/main" id="{63BC28A3-0340-AB4A-B94E-77992692D85B}"/>
              </a:ext>
            </a:extLst>
          </p:cNvPr>
          <p:cNvSpPr/>
          <p:nvPr/>
        </p:nvSpPr>
        <p:spPr>
          <a:xfrm>
            <a:off x="2182529" y="2595679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15E2A6B6-6A03-C749-9795-3F0E85A7BD90}"/>
              </a:ext>
            </a:extLst>
          </p:cNvPr>
          <p:cNvCxnSpPr>
            <a:cxnSpLocks/>
            <a:stCxn id="85" idx="5"/>
            <a:endCxn id="82" idx="2"/>
          </p:cNvCxnSpPr>
          <p:nvPr/>
        </p:nvCxnSpPr>
        <p:spPr>
          <a:xfrm>
            <a:off x="1367785" y="2953029"/>
            <a:ext cx="814743" cy="176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円/楕円 81">
            <a:extLst>
              <a:ext uri="{FF2B5EF4-FFF2-40B4-BE49-F238E27FC236}">
                <a16:creationId xmlns:a16="http://schemas.microsoft.com/office/drawing/2014/main" id="{335C20E9-2FA9-8141-AC91-60BB129FC693}"/>
              </a:ext>
            </a:extLst>
          </p:cNvPr>
          <p:cNvSpPr/>
          <p:nvPr/>
        </p:nvSpPr>
        <p:spPr>
          <a:xfrm>
            <a:off x="2182528" y="3083914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>
            <a:extLst>
              <a:ext uri="{FF2B5EF4-FFF2-40B4-BE49-F238E27FC236}">
                <a16:creationId xmlns:a16="http://schemas.microsoft.com/office/drawing/2014/main" id="{E50CB9EC-C4B9-E045-A860-BA564B85ADF1}"/>
              </a:ext>
            </a:extLst>
          </p:cNvPr>
          <p:cNvSpPr/>
          <p:nvPr/>
        </p:nvSpPr>
        <p:spPr>
          <a:xfrm>
            <a:off x="2691821" y="2595678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>
            <a:extLst>
              <a:ext uri="{FF2B5EF4-FFF2-40B4-BE49-F238E27FC236}">
                <a16:creationId xmlns:a16="http://schemas.microsoft.com/office/drawing/2014/main" id="{E5B41EE0-DB64-AF43-939E-59F4D3FD1431}"/>
              </a:ext>
            </a:extLst>
          </p:cNvPr>
          <p:cNvSpPr/>
          <p:nvPr/>
        </p:nvSpPr>
        <p:spPr>
          <a:xfrm>
            <a:off x="1290297" y="2315817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>
            <a:extLst>
              <a:ext uri="{FF2B5EF4-FFF2-40B4-BE49-F238E27FC236}">
                <a16:creationId xmlns:a16="http://schemas.microsoft.com/office/drawing/2014/main" id="{D82F2832-B4C2-1844-80CF-6692B5E98A60}"/>
              </a:ext>
            </a:extLst>
          </p:cNvPr>
          <p:cNvSpPr/>
          <p:nvPr/>
        </p:nvSpPr>
        <p:spPr>
          <a:xfrm>
            <a:off x="1290295" y="2875539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3EF71A-1004-CB4C-B908-67134134BCEE}"/>
              </a:ext>
            </a:extLst>
          </p:cNvPr>
          <p:cNvSpPr txBox="1"/>
          <p:nvPr/>
        </p:nvSpPr>
        <p:spPr>
          <a:xfrm>
            <a:off x="1392779" y="1258227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Yes!</a:t>
            </a:r>
            <a:endParaRPr kumimoji="1" lang="ja-JP" altLang="en-US" sz="2800" b="1"/>
          </a:p>
        </p:txBody>
      </p:sp>
      <p:sp>
        <p:nvSpPr>
          <p:cNvPr id="18" name="下矢印 17">
            <a:extLst>
              <a:ext uri="{FF2B5EF4-FFF2-40B4-BE49-F238E27FC236}">
                <a16:creationId xmlns:a16="http://schemas.microsoft.com/office/drawing/2014/main" id="{18EAC2EE-E188-514A-A1CE-03095CD8E450}"/>
              </a:ext>
            </a:extLst>
          </p:cNvPr>
          <p:cNvSpPr/>
          <p:nvPr/>
        </p:nvSpPr>
        <p:spPr>
          <a:xfrm>
            <a:off x="2008806" y="2185350"/>
            <a:ext cx="146077" cy="397449"/>
          </a:xfrm>
          <a:prstGeom prst="downArrow">
            <a:avLst>
              <a:gd name="adj1" fmla="val 35096"/>
              <a:gd name="adj2" fmla="val 131972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3C193C86-D37B-F149-A176-4916473D68A9}"/>
              </a:ext>
            </a:extLst>
          </p:cNvPr>
          <p:cNvCxnSpPr>
            <a:cxnSpLocks/>
            <a:stCxn id="115" idx="5"/>
            <a:endCxn id="110" idx="5"/>
          </p:cNvCxnSpPr>
          <p:nvPr/>
        </p:nvCxnSpPr>
        <p:spPr>
          <a:xfrm>
            <a:off x="3551959" y="2392943"/>
            <a:ext cx="382940" cy="27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79EA88DD-25BC-3B42-BA2C-686C0FF00609}"/>
              </a:ext>
            </a:extLst>
          </p:cNvPr>
          <p:cNvCxnSpPr>
            <a:cxnSpLocks/>
            <a:stCxn id="116" idx="7"/>
            <a:endCxn id="110" idx="7"/>
          </p:cNvCxnSpPr>
          <p:nvPr/>
        </p:nvCxnSpPr>
        <p:spPr>
          <a:xfrm flipV="1">
            <a:off x="3551957" y="2608610"/>
            <a:ext cx="382942" cy="2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1549B19A-E481-1E40-900A-EA7A33540871}"/>
              </a:ext>
            </a:extLst>
          </p:cNvPr>
          <p:cNvCxnSpPr>
            <a:cxnSpLocks/>
            <a:stCxn id="111" idx="2"/>
            <a:endCxn id="110" idx="6"/>
          </p:cNvCxnSpPr>
          <p:nvPr/>
        </p:nvCxnSpPr>
        <p:spPr>
          <a:xfrm flipH="1">
            <a:off x="3948194" y="2640708"/>
            <a:ext cx="418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40CCAFE6-1A7B-C346-A752-981BAF663597}"/>
              </a:ext>
            </a:extLst>
          </p:cNvPr>
          <p:cNvCxnSpPr>
            <a:cxnSpLocks/>
            <a:stCxn id="109" idx="4"/>
            <a:endCxn id="111" idx="0"/>
          </p:cNvCxnSpPr>
          <p:nvPr/>
        </p:nvCxnSpPr>
        <p:spPr>
          <a:xfrm flipH="1">
            <a:off x="4412094" y="2197865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123A1E1D-2F78-2843-9E6A-BA671FC3BB9C}"/>
              </a:ext>
            </a:extLst>
          </p:cNvPr>
          <p:cNvCxnSpPr>
            <a:cxnSpLocks/>
            <a:stCxn id="111" idx="4"/>
            <a:endCxn id="113" idx="0"/>
          </p:cNvCxnSpPr>
          <p:nvPr/>
        </p:nvCxnSpPr>
        <p:spPr>
          <a:xfrm flipH="1">
            <a:off x="4412093" y="2686100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0B46E9E5-AE2B-5F40-B8F8-96653D5EF4B6}"/>
              </a:ext>
            </a:extLst>
          </p:cNvPr>
          <p:cNvCxnSpPr>
            <a:cxnSpLocks/>
            <a:stCxn id="114" idx="2"/>
            <a:endCxn id="111" idx="6"/>
          </p:cNvCxnSpPr>
          <p:nvPr/>
        </p:nvCxnSpPr>
        <p:spPr>
          <a:xfrm flipH="1">
            <a:off x="4457486" y="2640707"/>
            <a:ext cx="4185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422F793F-294E-D446-BADF-A1BD1AA52732}"/>
              </a:ext>
            </a:extLst>
          </p:cNvPr>
          <p:cNvCxnSpPr>
            <a:cxnSpLocks/>
            <a:stCxn id="109" idx="5"/>
            <a:endCxn id="114" idx="1"/>
          </p:cNvCxnSpPr>
          <p:nvPr/>
        </p:nvCxnSpPr>
        <p:spPr>
          <a:xfrm>
            <a:off x="4444192" y="2184570"/>
            <a:ext cx="445096" cy="424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円/楕円 108">
            <a:extLst>
              <a:ext uri="{FF2B5EF4-FFF2-40B4-BE49-F238E27FC236}">
                <a16:creationId xmlns:a16="http://schemas.microsoft.com/office/drawing/2014/main" id="{C2AD2366-85AE-204B-B87B-4E7227721F18}"/>
              </a:ext>
            </a:extLst>
          </p:cNvPr>
          <p:cNvSpPr/>
          <p:nvPr/>
        </p:nvSpPr>
        <p:spPr>
          <a:xfrm>
            <a:off x="4366702" y="2107080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9F2AA49A-6D70-C148-91EA-96F80C28DD7A}"/>
              </a:ext>
            </a:extLst>
          </p:cNvPr>
          <p:cNvSpPr/>
          <p:nvPr/>
        </p:nvSpPr>
        <p:spPr>
          <a:xfrm>
            <a:off x="3857409" y="259531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DC5E8FFB-F4DD-4C4F-B271-F56C82D83EAF}"/>
              </a:ext>
            </a:extLst>
          </p:cNvPr>
          <p:cNvSpPr/>
          <p:nvPr/>
        </p:nvSpPr>
        <p:spPr>
          <a:xfrm>
            <a:off x="4366701" y="259531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FA6FCDE5-FC54-624E-9EF2-543EB9ECF895}"/>
              </a:ext>
            </a:extLst>
          </p:cNvPr>
          <p:cNvCxnSpPr>
            <a:cxnSpLocks/>
            <a:stCxn id="116" idx="5"/>
            <a:endCxn id="113" idx="2"/>
          </p:cNvCxnSpPr>
          <p:nvPr/>
        </p:nvCxnSpPr>
        <p:spPr>
          <a:xfrm>
            <a:off x="3551957" y="2952665"/>
            <a:ext cx="814743" cy="176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AC294DFE-6CC2-134A-9F97-ED1DA4C339D5}"/>
              </a:ext>
            </a:extLst>
          </p:cNvPr>
          <p:cNvSpPr/>
          <p:nvPr/>
        </p:nvSpPr>
        <p:spPr>
          <a:xfrm>
            <a:off x="4366700" y="3083550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59734D02-D848-1846-9B95-3C317BB72C76}"/>
              </a:ext>
            </a:extLst>
          </p:cNvPr>
          <p:cNvSpPr/>
          <p:nvPr/>
        </p:nvSpPr>
        <p:spPr>
          <a:xfrm>
            <a:off x="4875993" y="2595314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>
            <a:extLst>
              <a:ext uri="{FF2B5EF4-FFF2-40B4-BE49-F238E27FC236}">
                <a16:creationId xmlns:a16="http://schemas.microsoft.com/office/drawing/2014/main" id="{3F956EC5-19B7-2D43-86F6-A868A4D507B3}"/>
              </a:ext>
            </a:extLst>
          </p:cNvPr>
          <p:cNvSpPr/>
          <p:nvPr/>
        </p:nvSpPr>
        <p:spPr>
          <a:xfrm>
            <a:off x="3474469" y="2315453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>
            <a:extLst>
              <a:ext uri="{FF2B5EF4-FFF2-40B4-BE49-F238E27FC236}">
                <a16:creationId xmlns:a16="http://schemas.microsoft.com/office/drawing/2014/main" id="{3E53AFD4-EB3A-3644-ABB6-12DE55419153}"/>
              </a:ext>
            </a:extLst>
          </p:cNvPr>
          <p:cNvSpPr/>
          <p:nvPr/>
        </p:nvSpPr>
        <p:spPr>
          <a:xfrm>
            <a:off x="3474467" y="287517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下矢印 116">
            <a:extLst>
              <a:ext uri="{FF2B5EF4-FFF2-40B4-BE49-F238E27FC236}">
                <a16:creationId xmlns:a16="http://schemas.microsoft.com/office/drawing/2014/main" id="{6CDD49AD-9188-D340-BB58-491666D784EC}"/>
              </a:ext>
            </a:extLst>
          </p:cNvPr>
          <p:cNvSpPr/>
          <p:nvPr/>
        </p:nvSpPr>
        <p:spPr>
          <a:xfrm rot="6133029">
            <a:off x="3833869" y="2812052"/>
            <a:ext cx="146077" cy="740621"/>
          </a:xfrm>
          <a:prstGeom prst="downArrow">
            <a:avLst>
              <a:gd name="adj1" fmla="val 35096"/>
              <a:gd name="adj2" fmla="val 131972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5365B9E7-528F-A846-99EF-DFA9C2619539}"/>
              </a:ext>
            </a:extLst>
          </p:cNvPr>
          <p:cNvCxnSpPr>
            <a:cxnSpLocks/>
            <a:stCxn id="147" idx="5"/>
            <a:endCxn id="142" idx="5"/>
          </p:cNvCxnSpPr>
          <p:nvPr/>
        </p:nvCxnSpPr>
        <p:spPr>
          <a:xfrm>
            <a:off x="5811160" y="2392943"/>
            <a:ext cx="382940" cy="27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B8C459AB-009B-044A-B523-392DA58A997D}"/>
              </a:ext>
            </a:extLst>
          </p:cNvPr>
          <p:cNvCxnSpPr>
            <a:cxnSpLocks/>
            <a:stCxn id="148" idx="7"/>
            <a:endCxn id="142" idx="7"/>
          </p:cNvCxnSpPr>
          <p:nvPr/>
        </p:nvCxnSpPr>
        <p:spPr>
          <a:xfrm flipV="1">
            <a:off x="5811158" y="2608610"/>
            <a:ext cx="382942" cy="2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822E8700-6339-0B40-A46C-BD2F2D44DBD7}"/>
              </a:ext>
            </a:extLst>
          </p:cNvPr>
          <p:cNvCxnSpPr>
            <a:cxnSpLocks/>
            <a:stCxn id="143" idx="2"/>
            <a:endCxn id="142" idx="6"/>
          </p:cNvCxnSpPr>
          <p:nvPr/>
        </p:nvCxnSpPr>
        <p:spPr>
          <a:xfrm flipH="1">
            <a:off x="6207395" y="2640708"/>
            <a:ext cx="418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6A6B7662-ADE1-F148-B6D3-F77D1278BB06}"/>
              </a:ext>
            </a:extLst>
          </p:cNvPr>
          <p:cNvCxnSpPr>
            <a:cxnSpLocks/>
            <a:stCxn id="141" idx="4"/>
            <a:endCxn id="143" idx="0"/>
          </p:cNvCxnSpPr>
          <p:nvPr/>
        </p:nvCxnSpPr>
        <p:spPr>
          <a:xfrm flipH="1">
            <a:off x="6671295" y="2197865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7B295CC6-80AC-0543-9614-CAD1215BDFD7}"/>
              </a:ext>
            </a:extLst>
          </p:cNvPr>
          <p:cNvCxnSpPr>
            <a:cxnSpLocks/>
            <a:stCxn id="143" idx="4"/>
            <a:endCxn id="145" idx="0"/>
          </p:cNvCxnSpPr>
          <p:nvPr/>
        </p:nvCxnSpPr>
        <p:spPr>
          <a:xfrm flipH="1">
            <a:off x="6671294" y="2686100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38879548-997E-D744-B19A-A1F03FCC0B94}"/>
              </a:ext>
            </a:extLst>
          </p:cNvPr>
          <p:cNvCxnSpPr>
            <a:cxnSpLocks/>
            <a:stCxn id="146" idx="2"/>
            <a:endCxn id="143" idx="6"/>
          </p:cNvCxnSpPr>
          <p:nvPr/>
        </p:nvCxnSpPr>
        <p:spPr>
          <a:xfrm flipH="1">
            <a:off x="6716687" y="2640707"/>
            <a:ext cx="4185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8D1A2260-29AA-AF4F-B822-46FFC1A57E90}"/>
              </a:ext>
            </a:extLst>
          </p:cNvPr>
          <p:cNvCxnSpPr>
            <a:cxnSpLocks/>
            <a:stCxn id="141" idx="5"/>
            <a:endCxn id="146" idx="1"/>
          </p:cNvCxnSpPr>
          <p:nvPr/>
        </p:nvCxnSpPr>
        <p:spPr>
          <a:xfrm>
            <a:off x="6703393" y="2184570"/>
            <a:ext cx="445096" cy="424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FB6455E4-FB8F-D84F-A55C-7A83B37BCF93}"/>
              </a:ext>
            </a:extLst>
          </p:cNvPr>
          <p:cNvSpPr/>
          <p:nvPr/>
        </p:nvSpPr>
        <p:spPr>
          <a:xfrm>
            <a:off x="6625903" y="2107080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9DBC7BFC-53AE-8843-98A4-88049FB194BE}"/>
              </a:ext>
            </a:extLst>
          </p:cNvPr>
          <p:cNvSpPr/>
          <p:nvPr/>
        </p:nvSpPr>
        <p:spPr>
          <a:xfrm>
            <a:off x="6116610" y="2595315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2FE8833E-A6F6-F142-B219-621094CFBC15}"/>
              </a:ext>
            </a:extLst>
          </p:cNvPr>
          <p:cNvSpPr/>
          <p:nvPr/>
        </p:nvSpPr>
        <p:spPr>
          <a:xfrm>
            <a:off x="6625902" y="259531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0ABB7AAC-D347-414E-AE55-752D9341944E}"/>
              </a:ext>
            </a:extLst>
          </p:cNvPr>
          <p:cNvCxnSpPr>
            <a:cxnSpLocks/>
            <a:stCxn id="148" idx="5"/>
            <a:endCxn id="145" idx="2"/>
          </p:cNvCxnSpPr>
          <p:nvPr/>
        </p:nvCxnSpPr>
        <p:spPr>
          <a:xfrm>
            <a:off x="5811158" y="2952665"/>
            <a:ext cx="814743" cy="176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円/楕円 144">
            <a:extLst>
              <a:ext uri="{FF2B5EF4-FFF2-40B4-BE49-F238E27FC236}">
                <a16:creationId xmlns:a16="http://schemas.microsoft.com/office/drawing/2014/main" id="{261E5548-91EC-104B-A059-9A41B827B198}"/>
              </a:ext>
            </a:extLst>
          </p:cNvPr>
          <p:cNvSpPr/>
          <p:nvPr/>
        </p:nvSpPr>
        <p:spPr>
          <a:xfrm>
            <a:off x="6625901" y="3083550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>
            <a:extLst>
              <a:ext uri="{FF2B5EF4-FFF2-40B4-BE49-F238E27FC236}">
                <a16:creationId xmlns:a16="http://schemas.microsoft.com/office/drawing/2014/main" id="{EFBDA73C-FBE8-2145-B4D7-EEEA7FFCB0BC}"/>
              </a:ext>
            </a:extLst>
          </p:cNvPr>
          <p:cNvSpPr/>
          <p:nvPr/>
        </p:nvSpPr>
        <p:spPr>
          <a:xfrm>
            <a:off x="7135194" y="2595314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>
            <a:extLst>
              <a:ext uri="{FF2B5EF4-FFF2-40B4-BE49-F238E27FC236}">
                <a16:creationId xmlns:a16="http://schemas.microsoft.com/office/drawing/2014/main" id="{076DB585-1D06-EC4E-9CE8-048B110CF3D5}"/>
              </a:ext>
            </a:extLst>
          </p:cNvPr>
          <p:cNvSpPr/>
          <p:nvPr/>
        </p:nvSpPr>
        <p:spPr>
          <a:xfrm>
            <a:off x="5733670" y="2315453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>
            <a:extLst>
              <a:ext uri="{FF2B5EF4-FFF2-40B4-BE49-F238E27FC236}">
                <a16:creationId xmlns:a16="http://schemas.microsoft.com/office/drawing/2014/main" id="{4F1CA4AB-93B7-C74F-A0E8-9DF8D5A3F928}"/>
              </a:ext>
            </a:extLst>
          </p:cNvPr>
          <p:cNvSpPr/>
          <p:nvPr/>
        </p:nvSpPr>
        <p:spPr>
          <a:xfrm>
            <a:off x="5733668" y="287517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下矢印 148">
            <a:extLst>
              <a:ext uri="{FF2B5EF4-FFF2-40B4-BE49-F238E27FC236}">
                <a16:creationId xmlns:a16="http://schemas.microsoft.com/office/drawing/2014/main" id="{295B8246-0672-1E4C-A261-7DE01D6A6113}"/>
              </a:ext>
            </a:extLst>
          </p:cNvPr>
          <p:cNvSpPr/>
          <p:nvPr/>
        </p:nvSpPr>
        <p:spPr>
          <a:xfrm rot="7627945">
            <a:off x="5995854" y="2199864"/>
            <a:ext cx="146077" cy="354060"/>
          </a:xfrm>
          <a:prstGeom prst="downArrow">
            <a:avLst>
              <a:gd name="adj1" fmla="val 35096"/>
              <a:gd name="adj2" fmla="val 131972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上矢印 20">
            <a:extLst>
              <a:ext uri="{FF2B5EF4-FFF2-40B4-BE49-F238E27FC236}">
                <a16:creationId xmlns:a16="http://schemas.microsoft.com/office/drawing/2014/main" id="{0DEB83F6-11CE-F845-A8D8-5C2D785E866A}"/>
              </a:ext>
            </a:extLst>
          </p:cNvPr>
          <p:cNvSpPr/>
          <p:nvPr/>
        </p:nvSpPr>
        <p:spPr>
          <a:xfrm rot="20976375">
            <a:off x="2143023" y="3359368"/>
            <a:ext cx="343236" cy="1236384"/>
          </a:xfrm>
          <a:prstGeom prst="upArrow">
            <a:avLst>
              <a:gd name="adj1" fmla="val 50000"/>
              <a:gd name="adj2" fmla="val 187090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右矢印 149">
            <a:extLst>
              <a:ext uri="{FF2B5EF4-FFF2-40B4-BE49-F238E27FC236}">
                <a16:creationId xmlns:a16="http://schemas.microsoft.com/office/drawing/2014/main" id="{44697C00-C01E-ED49-98F4-6BB9BBDBC857}"/>
              </a:ext>
            </a:extLst>
          </p:cNvPr>
          <p:cNvSpPr/>
          <p:nvPr/>
        </p:nvSpPr>
        <p:spPr>
          <a:xfrm>
            <a:off x="2982495" y="2595314"/>
            <a:ext cx="344027" cy="126639"/>
          </a:xfrm>
          <a:prstGeom prst="rightArrow">
            <a:avLst>
              <a:gd name="adj1" fmla="val 50000"/>
              <a:gd name="adj2" fmla="val 12125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右矢印 150">
            <a:extLst>
              <a:ext uri="{FF2B5EF4-FFF2-40B4-BE49-F238E27FC236}">
                <a16:creationId xmlns:a16="http://schemas.microsoft.com/office/drawing/2014/main" id="{10B6EDD1-07D0-9B4B-BDF5-B03EC321045B}"/>
              </a:ext>
            </a:extLst>
          </p:cNvPr>
          <p:cNvSpPr/>
          <p:nvPr/>
        </p:nvSpPr>
        <p:spPr>
          <a:xfrm>
            <a:off x="5211081" y="2595313"/>
            <a:ext cx="344027" cy="126639"/>
          </a:xfrm>
          <a:prstGeom prst="rightArrow">
            <a:avLst>
              <a:gd name="adj1" fmla="val 50000"/>
              <a:gd name="adj2" fmla="val 12125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上矢印 151">
            <a:extLst>
              <a:ext uri="{FF2B5EF4-FFF2-40B4-BE49-F238E27FC236}">
                <a16:creationId xmlns:a16="http://schemas.microsoft.com/office/drawing/2014/main" id="{27CE5D7C-EDFA-A842-AE0A-AF0B9B8E96EA}"/>
              </a:ext>
            </a:extLst>
          </p:cNvPr>
          <p:cNvSpPr/>
          <p:nvPr/>
        </p:nvSpPr>
        <p:spPr>
          <a:xfrm rot="9922558">
            <a:off x="6467997" y="3361534"/>
            <a:ext cx="343236" cy="1242773"/>
          </a:xfrm>
          <a:prstGeom prst="upArrow">
            <a:avLst>
              <a:gd name="adj1" fmla="val 50000"/>
              <a:gd name="adj2" fmla="val 187090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9689247D-EA32-0844-BA9A-E17F40FE28D1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86D5DE08-A3B9-7441-8527-FC6B53CCD400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39416C9F-F880-B441-957E-AEDD0E3A2F9F}"/>
                  </a:ext>
                </a:extLst>
              </p:cNvPr>
              <p:cNvCxnSpPr>
                <a:cxnSpLocks/>
                <a:stCxn id="194" idx="5"/>
                <a:endCxn id="155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9B9ABD2A-6D3A-9B42-ACE2-A14D7F2D0775}"/>
                  </a:ext>
                </a:extLst>
              </p:cNvPr>
              <p:cNvCxnSpPr>
                <a:cxnSpLocks/>
                <a:stCxn id="195" idx="7"/>
                <a:endCxn id="155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642ED7BB-24B2-6242-BB42-5D250EF0AE9C}"/>
                  </a:ext>
                </a:extLst>
              </p:cNvPr>
              <p:cNvCxnSpPr>
                <a:cxnSpLocks/>
                <a:stCxn id="156" idx="2"/>
                <a:endCxn id="155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>
                <a:extLst>
                  <a:ext uri="{FF2B5EF4-FFF2-40B4-BE49-F238E27FC236}">
                    <a16:creationId xmlns:a16="http://schemas.microsoft.com/office/drawing/2014/main" id="{1658569A-C98E-3C4A-938E-33DC3612A34A}"/>
                  </a:ext>
                </a:extLst>
              </p:cNvPr>
              <p:cNvCxnSpPr>
                <a:cxnSpLocks/>
                <a:stCxn id="154" idx="4"/>
                <a:endCxn id="156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A13BA2CA-1975-704F-A4B7-5557532801D1}"/>
                  </a:ext>
                </a:extLst>
              </p:cNvPr>
              <p:cNvCxnSpPr>
                <a:cxnSpLocks/>
                <a:stCxn id="156" idx="4"/>
                <a:endCxn id="158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>
                <a:extLst>
                  <a:ext uri="{FF2B5EF4-FFF2-40B4-BE49-F238E27FC236}">
                    <a16:creationId xmlns:a16="http://schemas.microsoft.com/office/drawing/2014/main" id="{DFC63EBE-72CE-B84A-BE13-41000946B176}"/>
                  </a:ext>
                </a:extLst>
              </p:cNvPr>
              <p:cNvCxnSpPr>
                <a:cxnSpLocks/>
                <a:stCxn id="193" idx="2"/>
                <a:endCxn id="156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>
                <a:extLst>
                  <a:ext uri="{FF2B5EF4-FFF2-40B4-BE49-F238E27FC236}">
                    <a16:creationId xmlns:a16="http://schemas.microsoft.com/office/drawing/2014/main" id="{27E6FFDF-48BC-C548-8650-AF94AB202BC6}"/>
                  </a:ext>
                </a:extLst>
              </p:cNvPr>
              <p:cNvCxnSpPr>
                <a:cxnSpLocks/>
                <a:stCxn id="154" idx="5"/>
                <a:endCxn id="193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円/楕円 153">
                <a:extLst>
                  <a:ext uri="{FF2B5EF4-FFF2-40B4-BE49-F238E27FC236}">
                    <a16:creationId xmlns:a16="http://schemas.microsoft.com/office/drawing/2014/main" id="{D95F8E92-C813-B54F-A780-561926EEFD09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円/楕円 154">
                <a:extLst>
                  <a:ext uri="{FF2B5EF4-FFF2-40B4-BE49-F238E27FC236}">
                    <a16:creationId xmlns:a16="http://schemas.microsoft.com/office/drawing/2014/main" id="{650400D6-B631-1B44-A1CA-D8570DC57EBC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円/楕円 155">
                <a:extLst>
                  <a:ext uri="{FF2B5EF4-FFF2-40B4-BE49-F238E27FC236}">
                    <a16:creationId xmlns:a16="http://schemas.microsoft.com/office/drawing/2014/main" id="{A555DEA6-7843-D84F-AD0F-ED16ACB4BEFE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57" name="直線コネクタ 156">
                <a:extLst>
                  <a:ext uri="{FF2B5EF4-FFF2-40B4-BE49-F238E27FC236}">
                    <a16:creationId xmlns:a16="http://schemas.microsoft.com/office/drawing/2014/main" id="{968E53BC-5953-734E-A1FD-1F0367082077}"/>
                  </a:ext>
                </a:extLst>
              </p:cNvPr>
              <p:cNvCxnSpPr>
                <a:cxnSpLocks/>
                <a:stCxn id="195" idx="5"/>
                <a:endCxn id="158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円/楕円 157">
                <a:extLst>
                  <a:ext uri="{FF2B5EF4-FFF2-40B4-BE49-F238E27FC236}">
                    <a16:creationId xmlns:a16="http://schemas.microsoft.com/office/drawing/2014/main" id="{71913573-5A53-7D4E-8E8F-B7295EE6C0FB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円/楕円 192">
                <a:extLst>
                  <a:ext uri="{FF2B5EF4-FFF2-40B4-BE49-F238E27FC236}">
                    <a16:creationId xmlns:a16="http://schemas.microsoft.com/office/drawing/2014/main" id="{D69C453D-4A4B-3748-A963-D93C755195D7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円/楕円 193">
                <a:extLst>
                  <a:ext uri="{FF2B5EF4-FFF2-40B4-BE49-F238E27FC236}">
                    <a16:creationId xmlns:a16="http://schemas.microsoft.com/office/drawing/2014/main" id="{F2BB063E-BDDB-0044-99EE-6B5AAB81C24A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円/楕円 194">
                <a:extLst>
                  <a:ext uri="{FF2B5EF4-FFF2-40B4-BE49-F238E27FC236}">
                    <a16:creationId xmlns:a16="http://schemas.microsoft.com/office/drawing/2014/main" id="{F90D8298-F47B-AD43-B902-D6260E89831F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48592CED-E838-A644-B264-E8D0067E5D53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97" name="直線コネクタ 96">
                <a:extLst>
                  <a:ext uri="{FF2B5EF4-FFF2-40B4-BE49-F238E27FC236}">
                    <a16:creationId xmlns:a16="http://schemas.microsoft.com/office/drawing/2014/main" id="{4AB025A8-7DF8-8D4D-8583-C757F4F30CA3}"/>
                  </a:ext>
                </a:extLst>
              </p:cNvPr>
              <p:cNvCxnSpPr>
                <a:cxnSpLocks/>
                <a:stCxn id="126" idx="5"/>
                <a:endCxn id="121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>
                <a:extLst>
                  <a:ext uri="{FF2B5EF4-FFF2-40B4-BE49-F238E27FC236}">
                    <a16:creationId xmlns:a16="http://schemas.microsoft.com/office/drawing/2014/main" id="{318D6A5A-2F1F-4B4C-A840-149431B13702}"/>
                  </a:ext>
                </a:extLst>
              </p:cNvPr>
              <p:cNvCxnSpPr>
                <a:cxnSpLocks/>
                <a:stCxn id="127" idx="7"/>
                <a:endCxn id="121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>
                <a:extLst>
                  <a:ext uri="{FF2B5EF4-FFF2-40B4-BE49-F238E27FC236}">
                    <a16:creationId xmlns:a16="http://schemas.microsoft.com/office/drawing/2014/main" id="{E4F34C6A-E6AB-4A4C-A00B-2D3F08197F09}"/>
                  </a:ext>
                </a:extLst>
              </p:cNvPr>
              <p:cNvCxnSpPr>
                <a:cxnSpLocks/>
                <a:stCxn id="122" idx="2"/>
                <a:endCxn id="121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>
                <a:extLst>
                  <a:ext uri="{FF2B5EF4-FFF2-40B4-BE49-F238E27FC236}">
                    <a16:creationId xmlns:a16="http://schemas.microsoft.com/office/drawing/2014/main" id="{E097BABA-1B19-E144-8BA0-4F78300D50C9}"/>
                  </a:ext>
                </a:extLst>
              </p:cNvPr>
              <p:cNvCxnSpPr>
                <a:cxnSpLocks/>
                <a:stCxn id="120" idx="4"/>
                <a:endCxn id="122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>
                <a:extLst>
                  <a:ext uri="{FF2B5EF4-FFF2-40B4-BE49-F238E27FC236}">
                    <a16:creationId xmlns:a16="http://schemas.microsoft.com/office/drawing/2014/main" id="{E1063DFE-8CB6-3D4D-A7A8-F29057602E21}"/>
                  </a:ext>
                </a:extLst>
              </p:cNvPr>
              <p:cNvCxnSpPr>
                <a:cxnSpLocks/>
                <a:stCxn id="122" idx="4"/>
                <a:endCxn id="124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>
                <a:extLst>
                  <a:ext uri="{FF2B5EF4-FFF2-40B4-BE49-F238E27FC236}">
                    <a16:creationId xmlns:a16="http://schemas.microsoft.com/office/drawing/2014/main" id="{1DF3D16F-5D04-1B4F-B260-083EA83BC778}"/>
                  </a:ext>
                </a:extLst>
              </p:cNvPr>
              <p:cNvCxnSpPr>
                <a:cxnSpLocks/>
                <a:stCxn id="125" idx="2"/>
                <a:endCxn id="122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7C24E978-716A-7D40-B8A1-010B26C5133E}"/>
                  </a:ext>
                </a:extLst>
              </p:cNvPr>
              <p:cNvCxnSpPr>
                <a:cxnSpLocks/>
                <a:stCxn id="120" idx="5"/>
                <a:endCxn id="125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円/楕円 119">
                <a:extLst>
                  <a:ext uri="{FF2B5EF4-FFF2-40B4-BE49-F238E27FC236}">
                    <a16:creationId xmlns:a16="http://schemas.microsoft.com/office/drawing/2014/main" id="{E28EAB3F-7417-8940-8D30-686D4C2CD6AB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円/楕円 120">
                <a:extLst>
                  <a:ext uri="{FF2B5EF4-FFF2-40B4-BE49-F238E27FC236}">
                    <a16:creationId xmlns:a16="http://schemas.microsoft.com/office/drawing/2014/main" id="{62FA245C-7EA1-094D-84D6-73CE1445898D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円/楕円 121">
                <a:extLst>
                  <a:ext uri="{FF2B5EF4-FFF2-40B4-BE49-F238E27FC236}">
                    <a16:creationId xmlns:a16="http://schemas.microsoft.com/office/drawing/2014/main" id="{7CCB5467-D0D9-3B49-A774-A9A3950E6C4D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3" name="直線コネクタ 122">
                <a:extLst>
                  <a:ext uri="{FF2B5EF4-FFF2-40B4-BE49-F238E27FC236}">
                    <a16:creationId xmlns:a16="http://schemas.microsoft.com/office/drawing/2014/main" id="{DD5ADEE9-FB69-484E-936B-011BA544BB00}"/>
                  </a:ext>
                </a:extLst>
              </p:cNvPr>
              <p:cNvCxnSpPr>
                <a:cxnSpLocks/>
                <a:stCxn id="127" idx="5"/>
                <a:endCxn id="124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円/楕円 123">
                <a:extLst>
                  <a:ext uri="{FF2B5EF4-FFF2-40B4-BE49-F238E27FC236}">
                    <a16:creationId xmlns:a16="http://schemas.microsoft.com/office/drawing/2014/main" id="{E3E9262A-490E-6D4B-87BF-C8843266D3A6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円/楕円 124">
                <a:extLst>
                  <a:ext uri="{FF2B5EF4-FFF2-40B4-BE49-F238E27FC236}">
                    <a16:creationId xmlns:a16="http://schemas.microsoft.com/office/drawing/2014/main" id="{47606F9A-5A2D-A844-B1FD-F05AE994F04A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円/楕円 125">
                <a:extLst>
                  <a:ext uri="{FF2B5EF4-FFF2-40B4-BE49-F238E27FC236}">
                    <a16:creationId xmlns:a16="http://schemas.microsoft.com/office/drawing/2014/main" id="{11F7A908-528F-AC4C-8101-E9108D174A3A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円/楕円 126">
                <a:extLst>
                  <a:ext uri="{FF2B5EF4-FFF2-40B4-BE49-F238E27FC236}">
                    <a16:creationId xmlns:a16="http://schemas.microsoft.com/office/drawing/2014/main" id="{84B4D0C8-1568-7548-983F-121B9BA186EE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5" name="右矢印 94">
              <a:extLst>
                <a:ext uri="{FF2B5EF4-FFF2-40B4-BE49-F238E27FC236}">
                  <a16:creationId xmlns:a16="http://schemas.microsoft.com/office/drawing/2014/main" id="{1188C8A6-8E74-DF48-B666-B7B781AFDC91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雲 95">
              <a:extLst>
                <a:ext uri="{FF2B5EF4-FFF2-40B4-BE49-F238E27FC236}">
                  <a16:creationId xmlns:a16="http://schemas.microsoft.com/office/drawing/2014/main" id="{D7FD3436-7BEF-DD4C-83FC-377328103183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2FB04B-AEC0-FB49-9842-CD083FA4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666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削除する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  <a:p>
                <a:pPr marL="0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</a:t>
                </a:r>
                <a:r>
                  <a:rPr lang="ja-JP" altLang="en-US" sz="1800"/>
                  <a:t>例</a:t>
                </a:r>
                <a:r>
                  <a:rPr lang="en-US" altLang="ja-JP" sz="1800" dirty="0"/>
                  <a:t>) Vertex Cover Reconfiguration under 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1800" dirty="0"/>
              </a:p>
              <a:p>
                <a:pPr marL="0" indent="0">
                  <a:buNone/>
                </a:pPr>
                <a:r>
                  <a:rPr lang="en-US" altLang="ja-JP" sz="1800" dirty="0"/>
                  <a:t>	</a:t>
                </a:r>
                <a:r>
                  <a:rPr lang="ja-JP" altLang="en-US" sz="1800"/>
                  <a:t>左下の配置を点スライドで</a:t>
                </a:r>
                <a:r>
                  <a:rPr lang="en-US" altLang="ja-JP" sz="1800" dirty="0"/>
                  <a:t>, </a:t>
                </a:r>
                <a:r>
                  <a:rPr lang="en-US" altLang="ja-JP" sz="1800" dirty="0">
                    <a:solidFill>
                      <a:srgbClr val="FF0000"/>
                    </a:solidFill>
                  </a:rPr>
                  <a:t>VC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を保ちつつ</a:t>
                </a:r>
                <a:r>
                  <a:rPr lang="ja-JP" altLang="en-US" sz="1800"/>
                  <a:t>右に遷移できるか？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四角形吹き出し 9">
            <a:extLst>
              <a:ext uri="{FF2B5EF4-FFF2-40B4-BE49-F238E27FC236}">
                <a16:creationId xmlns:a16="http://schemas.microsoft.com/office/drawing/2014/main" id="{66437411-2439-E548-9753-97D92C8E7EA3}"/>
              </a:ext>
            </a:extLst>
          </p:cNvPr>
          <p:cNvSpPr/>
          <p:nvPr/>
        </p:nvSpPr>
        <p:spPr>
          <a:xfrm>
            <a:off x="1066801" y="1190035"/>
            <a:ext cx="6313178" cy="2508226"/>
          </a:xfrm>
          <a:prstGeom prst="wedgeRectCallout">
            <a:avLst>
              <a:gd name="adj1" fmla="val -2384"/>
              <a:gd name="adj2" fmla="val 6509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7F9FE685-A125-074A-B0E9-DE95A3FBCE5D}"/>
              </a:ext>
            </a:extLst>
          </p:cNvPr>
          <p:cNvCxnSpPr>
            <a:cxnSpLocks/>
            <a:stCxn id="84" idx="5"/>
            <a:endCxn id="79" idx="5"/>
          </p:cNvCxnSpPr>
          <p:nvPr/>
        </p:nvCxnSpPr>
        <p:spPr>
          <a:xfrm>
            <a:off x="1367787" y="2393307"/>
            <a:ext cx="382940" cy="27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284A14EF-2A70-CF48-A5CB-4900871A71BF}"/>
              </a:ext>
            </a:extLst>
          </p:cNvPr>
          <p:cNvCxnSpPr>
            <a:cxnSpLocks/>
            <a:stCxn id="85" idx="7"/>
            <a:endCxn id="79" idx="7"/>
          </p:cNvCxnSpPr>
          <p:nvPr/>
        </p:nvCxnSpPr>
        <p:spPr>
          <a:xfrm flipV="1">
            <a:off x="1367785" y="2608974"/>
            <a:ext cx="382942" cy="2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6FB5F175-4EE9-D74A-B80F-2EF049A3AB72}"/>
              </a:ext>
            </a:extLst>
          </p:cNvPr>
          <p:cNvCxnSpPr>
            <a:cxnSpLocks/>
            <a:stCxn id="80" idx="2"/>
            <a:endCxn id="79" idx="6"/>
          </p:cNvCxnSpPr>
          <p:nvPr/>
        </p:nvCxnSpPr>
        <p:spPr>
          <a:xfrm flipH="1">
            <a:off x="1764022" y="2641072"/>
            <a:ext cx="418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51C2DC25-117B-D74F-8F94-90B81836B558}"/>
              </a:ext>
            </a:extLst>
          </p:cNvPr>
          <p:cNvCxnSpPr>
            <a:cxnSpLocks/>
            <a:stCxn id="78" idx="4"/>
            <a:endCxn id="80" idx="0"/>
          </p:cNvCxnSpPr>
          <p:nvPr/>
        </p:nvCxnSpPr>
        <p:spPr>
          <a:xfrm flipH="1">
            <a:off x="2227922" y="2198229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4D8334E-5D7C-3F41-96A0-3DFE812B136E}"/>
              </a:ext>
            </a:extLst>
          </p:cNvPr>
          <p:cNvCxnSpPr>
            <a:cxnSpLocks/>
            <a:stCxn id="80" idx="4"/>
            <a:endCxn id="82" idx="0"/>
          </p:cNvCxnSpPr>
          <p:nvPr/>
        </p:nvCxnSpPr>
        <p:spPr>
          <a:xfrm flipH="1">
            <a:off x="2227921" y="2686464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7D2C66FB-743F-674D-8A07-05A9280191E8}"/>
              </a:ext>
            </a:extLst>
          </p:cNvPr>
          <p:cNvCxnSpPr>
            <a:cxnSpLocks/>
            <a:stCxn id="83" idx="2"/>
            <a:endCxn id="80" idx="6"/>
          </p:cNvCxnSpPr>
          <p:nvPr/>
        </p:nvCxnSpPr>
        <p:spPr>
          <a:xfrm flipH="1">
            <a:off x="2273314" y="2641071"/>
            <a:ext cx="4185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C729F741-C8B0-2E47-87BA-A99D22F5C60A}"/>
              </a:ext>
            </a:extLst>
          </p:cNvPr>
          <p:cNvCxnSpPr>
            <a:cxnSpLocks/>
            <a:stCxn id="78" idx="5"/>
            <a:endCxn id="83" idx="1"/>
          </p:cNvCxnSpPr>
          <p:nvPr/>
        </p:nvCxnSpPr>
        <p:spPr>
          <a:xfrm>
            <a:off x="2260020" y="2184934"/>
            <a:ext cx="445096" cy="424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円/楕円 77">
            <a:extLst>
              <a:ext uri="{FF2B5EF4-FFF2-40B4-BE49-F238E27FC236}">
                <a16:creationId xmlns:a16="http://schemas.microsoft.com/office/drawing/2014/main" id="{1F48C044-4BF4-9645-8CC2-89BDD58E0743}"/>
              </a:ext>
            </a:extLst>
          </p:cNvPr>
          <p:cNvSpPr/>
          <p:nvPr/>
        </p:nvSpPr>
        <p:spPr>
          <a:xfrm>
            <a:off x="2182530" y="2107444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E2EB538C-BBA7-0444-AF1D-BEBDD013D7F8}"/>
              </a:ext>
            </a:extLst>
          </p:cNvPr>
          <p:cNvSpPr/>
          <p:nvPr/>
        </p:nvSpPr>
        <p:spPr>
          <a:xfrm>
            <a:off x="1673237" y="2595679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>
            <a:extLst>
              <a:ext uri="{FF2B5EF4-FFF2-40B4-BE49-F238E27FC236}">
                <a16:creationId xmlns:a16="http://schemas.microsoft.com/office/drawing/2014/main" id="{63BC28A3-0340-AB4A-B94E-77992692D85B}"/>
              </a:ext>
            </a:extLst>
          </p:cNvPr>
          <p:cNvSpPr/>
          <p:nvPr/>
        </p:nvSpPr>
        <p:spPr>
          <a:xfrm>
            <a:off x="2182529" y="2595679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15E2A6B6-6A03-C749-9795-3F0E85A7BD90}"/>
              </a:ext>
            </a:extLst>
          </p:cNvPr>
          <p:cNvCxnSpPr>
            <a:cxnSpLocks/>
            <a:stCxn id="85" idx="5"/>
            <a:endCxn id="82" idx="2"/>
          </p:cNvCxnSpPr>
          <p:nvPr/>
        </p:nvCxnSpPr>
        <p:spPr>
          <a:xfrm>
            <a:off x="1367785" y="2953029"/>
            <a:ext cx="814743" cy="176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円/楕円 81">
            <a:extLst>
              <a:ext uri="{FF2B5EF4-FFF2-40B4-BE49-F238E27FC236}">
                <a16:creationId xmlns:a16="http://schemas.microsoft.com/office/drawing/2014/main" id="{335C20E9-2FA9-8141-AC91-60BB129FC693}"/>
              </a:ext>
            </a:extLst>
          </p:cNvPr>
          <p:cNvSpPr/>
          <p:nvPr/>
        </p:nvSpPr>
        <p:spPr>
          <a:xfrm>
            <a:off x="2182528" y="3083914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>
            <a:extLst>
              <a:ext uri="{FF2B5EF4-FFF2-40B4-BE49-F238E27FC236}">
                <a16:creationId xmlns:a16="http://schemas.microsoft.com/office/drawing/2014/main" id="{E50CB9EC-C4B9-E045-A860-BA564B85ADF1}"/>
              </a:ext>
            </a:extLst>
          </p:cNvPr>
          <p:cNvSpPr/>
          <p:nvPr/>
        </p:nvSpPr>
        <p:spPr>
          <a:xfrm>
            <a:off x="2691821" y="2595678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>
            <a:extLst>
              <a:ext uri="{FF2B5EF4-FFF2-40B4-BE49-F238E27FC236}">
                <a16:creationId xmlns:a16="http://schemas.microsoft.com/office/drawing/2014/main" id="{E5B41EE0-DB64-AF43-939E-59F4D3FD1431}"/>
              </a:ext>
            </a:extLst>
          </p:cNvPr>
          <p:cNvSpPr/>
          <p:nvPr/>
        </p:nvSpPr>
        <p:spPr>
          <a:xfrm>
            <a:off x="1290297" y="2315817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>
            <a:extLst>
              <a:ext uri="{FF2B5EF4-FFF2-40B4-BE49-F238E27FC236}">
                <a16:creationId xmlns:a16="http://schemas.microsoft.com/office/drawing/2014/main" id="{D82F2832-B4C2-1844-80CF-6692B5E98A60}"/>
              </a:ext>
            </a:extLst>
          </p:cNvPr>
          <p:cNvSpPr/>
          <p:nvPr/>
        </p:nvSpPr>
        <p:spPr>
          <a:xfrm>
            <a:off x="1290295" y="2875539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3EF71A-1004-CB4C-B908-67134134BCEE}"/>
              </a:ext>
            </a:extLst>
          </p:cNvPr>
          <p:cNvSpPr txBox="1"/>
          <p:nvPr/>
        </p:nvSpPr>
        <p:spPr>
          <a:xfrm>
            <a:off x="1392778" y="1258227"/>
            <a:ext cx="5569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Yes! </a:t>
            </a:r>
            <a:r>
              <a:rPr kumimoji="1" lang="en-US" altLang="ja-JP" sz="2800" dirty="0"/>
              <a:t>:</a:t>
            </a:r>
            <a:r>
              <a:rPr kumimoji="1" lang="ja-JP" altLang="en-US" sz="2400"/>
              <a:t>各状態も</a:t>
            </a:r>
            <a:r>
              <a:rPr kumimoji="1" lang="en-US" altLang="ja-JP" sz="2400" dirty="0"/>
              <a:t>vertex cover </a:t>
            </a:r>
            <a:r>
              <a:rPr kumimoji="1" lang="ja-JP" altLang="en-US" sz="2400"/>
              <a:t>を満たす</a:t>
            </a:r>
            <a:endParaRPr kumimoji="1" lang="ja-JP" altLang="en-US" sz="2800" b="1"/>
          </a:p>
        </p:txBody>
      </p:sp>
      <p:sp>
        <p:nvSpPr>
          <p:cNvPr id="18" name="下矢印 17">
            <a:extLst>
              <a:ext uri="{FF2B5EF4-FFF2-40B4-BE49-F238E27FC236}">
                <a16:creationId xmlns:a16="http://schemas.microsoft.com/office/drawing/2014/main" id="{18EAC2EE-E188-514A-A1CE-03095CD8E450}"/>
              </a:ext>
            </a:extLst>
          </p:cNvPr>
          <p:cNvSpPr/>
          <p:nvPr/>
        </p:nvSpPr>
        <p:spPr>
          <a:xfrm>
            <a:off x="2008806" y="2185350"/>
            <a:ext cx="146077" cy="397449"/>
          </a:xfrm>
          <a:prstGeom prst="downArrow">
            <a:avLst>
              <a:gd name="adj1" fmla="val 35096"/>
              <a:gd name="adj2" fmla="val 131972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3C193C86-D37B-F149-A176-4916473D68A9}"/>
              </a:ext>
            </a:extLst>
          </p:cNvPr>
          <p:cNvCxnSpPr>
            <a:cxnSpLocks/>
            <a:stCxn id="115" idx="5"/>
            <a:endCxn id="110" idx="5"/>
          </p:cNvCxnSpPr>
          <p:nvPr/>
        </p:nvCxnSpPr>
        <p:spPr>
          <a:xfrm>
            <a:off x="3551959" y="2392943"/>
            <a:ext cx="382940" cy="27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79EA88DD-25BC-3B42-BA2C-686C0FF00609}"/>
              </a:ext>
            </a:extLst>
          </p:cNvPr>
          <p:cNvCxnSpPr>
            <a:cxnSpLocks/>
            <a:stCxn id="116" idx="7"/>
            <a:endCxn id="110" idx="7"/>
          </p:cNvCxnSpPr>
          <p:nvPr/>
        </p:nvCxnSpPr>
        <p:spPr>
          <a:xfrm flipV="1">
            <a:off x="3551957" y="2608610"/>
            <a:ext cx="382942" cy="2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1549B19A-E481-1E40-900A-EA7A33540871}"/>
              </a:ext>
            </a:extLst>
          </p:cNvPr>
          <p:cNvCxnSpPr>
            <a:cxnSpLocks/>
            <a:stCxn id="111" idx="2"/>
            <a:endCxn id="110" idx="6"/>
          </p:cNvCxnSpPr>
          <p:nvPr/>
        </p:nvCxnSpPr>
        <p:spPr>
          <a:xfrm flipH="1">
            <a:off x="3948194" y="2640708"/>
            <a:ext cx="418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40CCAFE6-1A7B-C346-A752-981BAF663597}"/>
              </a:ext>
            </a:extLst>
          </p:cNvPr>
          <p:cNvCxnSpPr>
            <a:cxnSpLocks/>
            <a:stCxn id="109" idx="4"/>
            <a:endCxn id="111" idx="0"/>
          </p:cNvCxnSpPr>
          <p:nvPr/>
        </p:nvCxnSpPr>
        <p:spPr>
          <a:xfrm flipH="1">
            <a:off x="4412094" y="2197865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123A1E1D-2F78-2843-9E6A-BA671FC3BB9C}"/>
              </a:ext>
            </a:extLst>
          </p:cNvPr>
          <p:cNvCxnSpPr>
            <a:cxnSpLocks/>
            <a:stCxn id="111" idx="4"/>
            <a:endCxn id="113" idx="0"/>
          </p:cNvCxnSpPr>
          <p:nvPr/>
        </p:nvCxnSpPr>
        <p:spPr>
          <a:xfrm flipH="1">
            <a:off x="4412093" y="2686100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0B46E9E5-AE2B-5F40-B8F8-96653D5EF4B6}"/>
              </a:ext>
            </a:extLst>
          </p:cNvPr>
          <p:cNvCxnSpPr>
            <a:cxnSpLocks/>
            <a:stCxn id="114" idx="2"/>
            <a:endCxn id="111" idx="6"/>
          </p:cNvCxnSpPr>
          <p:nvPr/>
        </p:nvCxnSpPr>
        <p:spPr>
          <a:xfrm flipH="1">
            <a:off x="4457486" y="2640707"/>
            <a:ext cx="4185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422F793F-294E-D446-BADF-A1BD1AA52732}"/>
              </a:ext>
            </a:extLst>
          </p:cNvPr>
          <p:cNvCxnSpPr>
            <a:cxnSpLocks/>
            <a:stCxn id="109" idx="5"/>
            <a:endCxn id="114" idx="1"/>
          </p:cNvCxnSpPr>
          <p:nvPr/>
        </p:nvCxnSpPr>
        <p:spPr>
          <a:xfrm>
            <a:off x="4444192" y="2184570"/>
            <a:ext cx="445096" cy="424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円/楕円 108">
            <a:extLst>
              <a:ext uri="{FF2B5EF4-FFF2-40B4-BE49-F238E27FC236}">
                <a16:creationId xmlns:a16="http://schemas.microsoft.com/office/drawing/2014/main" id="{C2AD2366-85AE-204B-B87B-4E7227721F18}"/>
              </a:ext>
            </a:extLst>
          </p:cNvPr>
          <p:cNvSpPr/>
          <p:nvPr/>
        </p:nvSpPr>
        <p:spPr>
          <a:xfrm>
            <a:off x="4366702" y="2107080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9F2AA49A-6D70-C148-91EA-96F80C28DD7A}"/>
              </a:ext>
            </a:extLst>
          </p:cNvPr>
          <p:cNvSpPr/>
          <p:nvPr/>
        </p:nvSpPr>
        <p:spPr>
          <a:xfrm>
            <a:off x="3857409" y="259531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DC5E8FFB-F4DD-4C4F-B271-F56C82D83EAF}"/>
              </a:ext>
            </a:extLst>
          </p:cNvPr>
          <p:cNvSpPr/>
          <p:nvPr/>
        </p:nvSpPr>
        <p:spPr>
          <a:xfrm>
            <a:off x="4366701" y="259531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FA6FCDE5-FC54-624E-9EF2-543EB9ECF895}"/>
              </a:ext>
            </a:extLst>
          </p:cNvPr>
          <p:cNvCxnSpPr>
            <a:cxnSpLocks/>
            <a:stCxn id="116" idx="5"/>
            <a:endCxn id="113" idx="2"/>
          </p:cNvCxnSpPr>
          <p:nvPr/>
        </p:nvCxnSpPr>
        <p:spPr>
          <a:xfrm>
            <a:off x="3551957" y="2952665"/>
            <a:ext cx="814743" cy="176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AC294DFE-6CC2-134A-9F97-ED1DA4C339D5}"/>
              </a:ext>
            </a:extLst>
          </p:cNvPr>
          <p:cNvSpPr/>
          <p:nvPr/>
        </p:nvSpPr>
        <p:spPr>
          <a:xfrm>
            <a:off x="4366700" y="3083550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59734D02-D848-1846-9B95-3C317BB72C76}"/>
              </a:ext>
            </a:extLst>
          </p:cNvPr>
          <p:cNvSpPr/>
          <p:nvPr/>
        </p:nvSpPr>
        <p:spPr>
          <a:xfrm>
            <a:off x="4875993" y="2595314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>
            <a:extLst>
              <a:ext uri="{FF2B5EF4-FFF2-40B4-BE49-F238E27FC236}">
                <a16:creationId xmlns:a16="http://schemas.microsoft.com/office/drawing/2014/main" id="{3F956EC5-19B7-2D43-86F6-A868A4D507B3}"/>
              </a:ext>
            </a:extLst>
          </p:cNvPr>
          <p:cNvSpPr/>
          <p:nvPr/>
        </p:nvSpPr>
        <p:spPr>
          <a:xfrm>
            <a:off x="3474469" y="2315453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>
            <a:extLst>
              <a:ext uri="{FF2B5EF4-FFF2-40B4-BE49-F238E27FC236}">
                <a16:creationId xmlns:a16="http://schemas.microsoft.com/office/drawing/2014/main" id="{3E53AFD4-EB3A-3644-ABB6-12DE55419153}"/>
              </a:ext>
            </a:extLst>
          </p:cNvPr>
          <p:cNvSpPr/>
          <p:nvPr/>
        </p:nvSpPr>
        <p:spPr>
          <a:xfrm>
            <a:off x="3474467" y="287517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下矢印 116">
            <a:extLst>
              <a:ext uri="{FF2B5EF4-FFF2-40B4-BE49-F238E27FC236}">
                <a16:creationId xmlns:a16="http://schemas.microsoft.com/office/drawing/2014/main" id="{6CDD49AD-9188-D340-BB58-491666D784EC}"/>
              </a:ext>
            </a:extLst>
          </p:cNvPr>
          <p:cNvSpPr/>
          <p:nvPr/>
        </p:nvSpPr>
        <p:spPr>
          <a:xfrm rot="6133029">
            <a:off x="3833869" y="2812052"/>
            <a:ext cx="146077" cy="740621"/>
          </a:xfrm>
          <a:prstGeom prst="downArrow">
            <a:avLst>
              <a:gd name="adj1" fmla="val 35096"/>
              <a:gd name="adj2" fmla="val 131972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5365B9E7-528F-A846-99EF-DFA9C2619539}"/>
              </a:ext>
            </a:extLst>
          </p:cNvPr>
          <p:cNvCxnSpPr>
            <a:cxnSpLocks/>
            <a:stCxn id="147" idx="5"/>
            <a:endCxn id="142" idx="5"/>
          </p:cNvCxnSpPr>
          <p:nvPr/>
        </p:nvCxnSpPr>
        <p:spPr>
          <a:xfrm>
            <a:off x="5811160" y="2392943"/>
            <a:ext cx="382940" cy="27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B8C459AB-009B-044A-B523-392DA58A997D}"/>
              </a:ext>
            </a:extLst>
          </p:cNvPr>
          <p:cNvCxnSpPr>
            <a:cxnSpLocks/>
            <a:stCxn id="148" idx="7"/>
            <a:endCxn id="142" idx="7"/>
          </p:cNvCxnSpPr>
          <p:nvPr/>
        </p:nvCxnSpPr>
        <p:spPr>
          <a:xfrm flipV="1">
            <a:off x="5811158" y="2608610"/>
            <a:ext cx="382942" cy="2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822E8700-6339-0B40-A46C-BD2F2D44DBD7}"/>
              </a:ext>
            </a:extLst>
          </p:cNvPr>
          <p:cNvCxnSpPr>
            <a:cxnSpLocks/>
            <a:stCxn id="143" idx="2"/>
            <a:endCxn id="142" idx="6"/>
          </p:cNvCxnSpPr>
          <p:nvPr/>
        </p:nvCxnSpPr>
        <p:spPr>
          <a:xfrm flipH="1">
            <a:off x="6207395" y="2640708"/>
            <a:ext cx="418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6A6B7662-ADE1-F148-B6D3-F77D1278BB06}"/>
              </a:ext>
            </a:extLst>
          </p:cNvPr>
          <p:cNvCxnSpPr>
            <a:cxnSpLocks/>
            <a:stCxn id="141" idx="4"/>
            <a:endCxn id="143" idx="0"/>
          </p:cNvCxnSpPr>
          <p:nvPr/>
        </p:nvCxnSpPr>
        <p:spPr>
          <a:xfrm flipH="1">
            <a:off x="6671295" y="2197865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7B295CC6-80AC-0543-9614-CAD1215BDFD7}"/>
              </a:ext>
            </a:extLst>
          </p:cNvPr>
          <p:cNvCxnSpPr>
            <a:cxnSpLocks/>
            <a:stCxn id="143" idx="4"/>
            <a:endCxn id="145" idx="0"/>
          </p:cNvCxnSpPr>
          <p:nvPr/>
        </p:nvCxnSpPr>
        <p:spPr>
          <a:xfrm flipH="1">
            <a:off x="6671294" y="2686100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38879548-997E-D744-B19A-A1F03FCC0B94}"/>
              </a:ext>
            </a:extLst>
          </p:cNvPr>
          <p:cNvCxnSpPr>
            <a:cxnSpLocks/>
            <a:stCxn id="146" idx="2"/>
            <a:endCxn id="143" idx="6"/>
          </p:cNvCxnSpPr>
          <p:nvPr/>
        </p:nvCxnSpPr>
        <p:spPr>
          <a:xfrm flipH="1">
            <a:off x="6716687" y="2640707"/>
            <a:ext cx="4185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8D1A2260-29AA-AF4F-B822-46FFC1A57E90}"/>
              </a:ext>
            </a:extLst>
          </p:cNvPr>
          <p:cNvCxnSpPr>
            <a:cxnSpLocks/>
            <a:stCxn id="141" idx="5"/>
            <a:endCxn id="146" idx="1"/>
          </p:cNvCxnSpPr>
          <p:nvPr/>
        </p:nvCxnSpPr>
        <p:spPr>
          <a:xfrm>
            <a:off x="6703393" y="2184570"/>
            <a:ext cx="445096" cy="424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FB6455E4-FB8F-D84F-A55C-7A83B37BCF93}"/>
              </a:ext>
            </a:extLst>
          </p:cNvPr>
          <p:cNvSpPr/>
          <p:nvPr/>
        </p:nvSpPr>
        <p:spPr>
          <a:xfrm>
            <a:off x="6625903" y="2107080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9DBC7BFC-53AE-8843-98A4-88049FB194BE}"/>
              </a:ext>
            </a:extLst>
          </p:cNvPr>
          <p:cNvSpPr/>
          <p:nvPr/>
        </p:nvSpPr>
        <p:spPr>
          <a:xfrm>
            <a:off x="6116610" y="2595315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2FE8833E-A6F6-F142-B219-621094CFBC15}"/>
              </a:ext>
            </a:extLst>
          </p:cNvPr>
          <p:cNvSpPr/>
          <p:nvPr/>
        </p:nvSpPr>
        <p:spPr>
          <a:xfrm>
            <a:off x="6625902" y="259531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0ABB7AAC-D347-414E-AE55-752D9341944E}"/>
              </a:ext>
            </a:extLst>
          </p:cNvPr>
          <p:cNvCxnSpPr>
            <a:cxnSpLocks/>
            <a:stCxn id="148" idx="5"/>
            <a:endCxn id="145" idx="2"/>
          </p:cNvCxnSpPr>
          <p:nvPr/>
        </p:nvCxnSpPr>
        <p:spPr>
          <a:xfrm>
            <a:off x="5811158" y="2952665"/>
            <a:ext cx="814743" cy="176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円/楕円 144">
            <a:extLst>
              <a:ext uri="{FF2B5EF4-FFF2-40B4-BE49-F238E27FC236}">
                <a16:creationId xmlns:a16="http://schemas.microsoft.com/office/drawing/2014/main" id="{261E5548-91EC-104B-A059-9A41B827B198}"/>
              </a:ext>
            </a:extLst>
          </p:cNvPr>
          <p:cNvSpPr/>
          <p:nvPr/>
        </p:nvSpPr>
        <p:spPr>
          <a:xfrm>
            <a:off x="6625901" y="3083550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>
            <a:extLst>
              <a:ext uri="{FF2B5EF4-FFF2-40B4-BE49-F238E27FC236}">
                <a16:creationId xmlns:a16="http://schemas.microsoft.com/office/drawing/2014/main" id="{EFBDA73C-FBE8-2145-B4D7-EEEA7FFCB0BC}"/>
              </a:ext>
            </a:extLst>
          </p:cNvPr>
          <p:cNvSpPr/>
          <p:nvPr/>
        </p:nvSpPr>
        <p:spPr>
          <a:xfrm>
            <a:off x="7135194" y="2595314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>
            <a:extLst>
              <a:ext uri="{FF2B5EF4-FFF2-40B4-BE49-F238E27FC236}">
                <a16:creationId xmlns:a16="http://schemas.microsoft.com/office/drawing/2014/main" id="{076DB585-1D06-EC4E-9CE8-048B110CF3D5}"/>
              </a:ext>
            </a:extLst>
          </p:cNvPr>
          <p:cNvSpPr/>
          <p:nvPr/>
        </p:nvSpPr>
        <p:spPr>
          <a:xfrm>
            <a:off x="5733670" y="2315453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>
            <a:extLst>
              <a:ext uri="{FF2B5EF4-FFF2-40B4-BE49-F238E27FC236}">
                <a16:creationId xmlns:a16="http://schemas.microsoft.com/office/drawing/2014/main" id="{4F1CA4AB-93B7-C74F-A0E8-9DF8D5A3F928}"/>
              </a:ext>
            </a:extLst>
          </p:cNvPr>
          <p:cNvSpPr/>
          <p:nvPr/>
        </p:nvSpPr>
        <p:spPr>
          <a:xfrm>
            <a:off x="5733668" y="287517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下矢印 148">
            <a:extLst>
              <a:ext uri="{FF2B5EF4-FFF2-40B4-BE49-F238E27FC236}">
                <a16:creationId xmlns:a16="http://schemas.microsoft.com/office/drawing/2014/main" id="{295B8246-0672-1E4C-A261-7DE01D6A6113}"/>
              </a:ext>
            </a:extLst>
          </p:cNvPr>
          <p:cNvSpPr/>
          <p:nvPr/>
        </p:nvSpPr>
        <p:spPr>
          <a:xfrm rot="7627945">
            <a:off x="5995854" y="2199864"/>
            <a:ext cx="146077" cy="354060"/>
          </a:xfrm>
          <a:prstGeom prst="downArrow">
            <a:avLst>
              <a:gd name="adj1" fmla="val 35096"/>
              <a:gd name="adj2" fmla="val 131972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上矢印 20">
            <a:extLst>
              <a:ext uri="{FF2B5EF4-FFF2-40B4-BE49-F238E27FC236}">
                <a16:creationId xmlns:a16="http://schemas.microsoft.com/office/drawing/2014/main" id="{0DEB83F6-11CE-F845-A8D8-5C2D785E866A}"/>
              </a:ext>
            </a:extLst>
          </p:cNvPr>
          <p:cNvSpPr/>
          <p:nvPr/>
        </p:nvSpPr>
        <p:spPr>
          <a:xfrm rot="20976375">
            <a:off x="2143023" y="3359368"/>
            <a:ext cx="343236" cy="1236384"/>
          </a:xfrm>
          <a:prstGeom prst="upArrow">
            <a:avLst>
              <a:gd name="adj1" fmla="val 50000"/>
              <a:gd name="adj2" fmla="val 187090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右矢印 149">
            <a:extLst>
              <a:ext uri="{FF2B5EF4-FFF2-40B4-BE49-F238E27FC236}">
                <a16:creationId xmlns:a16="http://schemas.microsoft.com/office/drawing/2014/main" id="{44697C00-C01E-ED49-98F4-6BB9BBDBC857}"/>
              </a:ext>
            </a:extLst>
          </p:cNvPr>
          <p:cNvSpPr/>
          <p:nvPr/>
        </p:nvSpPr>
        <p:spPr>
          <a:xfrm>
            <a:off x="2982495" y="2595314"/>
            <a:ext cx="344027" cy="126639"/>
          </a:xfrm>
          <a:prstGeom prst="rightArrow">
            <a:avLst>
              <a:gd name="adj1" fmla="val 50000"/>
              <a:gd name="adj2" fmla="val 12125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右矢印 150">
            <a:extLst>
              <a:ext uri="{FF2B5EF4-FFF2-40B4-BE49-F238E27FC236}">
                <a16:creationId xmlns:a16="http://schemas.microsoft.com/office/drawing/2014/main" id="{10B6EDD1-07D0-9B4B-BDF5-B03EC321045B}"/>
              </a:ext>
            </a:extLst>
          </p:cNvPr>
          <p:cNvSpPr/>
          <p:nvPr/>
        </p:nvSpPr>
        <p:spPr>
          <a:xfrm>
            <a:off x="5211081" y="2595313"/>
            <a:ext cx="344027" cy="126639"/>
          </a:xfrm>
          <a:prstGeom prst="rightArrow">
            <a:avLst>
              <a:gd name="adj1" fmla="val 50000"/>
              <a:gd name="adj2" fmla="val 12125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上矢印 151">
            <a:extLst>
              <a:ext uri="{FF2B5EF4-FFF2-40B4-BE49-F238E27FC236}">
                <a16:creationId xmlns:a16="http://schemas.microsoft.com/office/drawing/2014/main" id="{27CE5D7C-EDFA-A842-AE0A-AF0B9B8E96EA}"/>
              </a:ext>
            </a:extLst>
          </p:cNvPr>
          <p:cNvSpPr/>
          <p:nvPr/>
        </p:nvSpPr>
        <p:spPr>
          <a:xfrm rot="9922558">
            <a:off x="6467997" y="3361534"/>
            <a:ext cx="343236" cy="1242773"/>
          </a:xfrm>
          <a:prstGeom prst="upArrow">
            <a:avLst>
              <a:gd name="adj1" fmla="val 50000"/>
              <a:gd name="adj2" fmla="val 187090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9689247D-EA32-0844-BA9A-E17F40FE28D1}"/>
              </a:ext>
            </a:extLst>
          </p:cNvPr>
          <p:cNvGrpSpPr/>
          <p:nvPr/>
        </p:nvGrpSpPr>
        <p:grpSpPr>
          <a:xfrm>
            <a:off x="1129115" y="4703898"/>
            <a:ext cx="6885769" cy="1612507"/>
            <a:chOff x="1439947" y="4555598"/>
            <a:chExt cx="6027069" cy="1411417"/>
          </a:xfrm>
        </p:grpSpPr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86D5DE08-A3B9-7441-8527-FC6B53CCD400}"/>
                </a:ext>
              </a:extLst>
            </p:cNvPr>
            <p:cNvGrpSpPr/>
            <p:nvPr/>
          </p:nvGrpSpPr>
          <p:grpSpPr>
            <a:xfrm>
              <a:off x="1439947" y="4574011"/>
              <a:ext cx="1947796" cy="1393004"/>
              <a:chOff x="1720353" y="4685678"/>
              <a:chExt cx="1492311" cy="1067255"/>
            </a:xfrm>
          </p:grpSpPr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39416C9F-F880-B441-957E-AEDD0E3A2F9F}"/>
                  </a:ext>
                </a:extLst>
              </p:cNvPr>
              <p:cNvCxnSpPr>
                <a:cxnSpLocks/>
                <a:stCxn id="194" idx="5"/>
                <a:endCxn id="155" idx="5"/>
              </p:cNvCxnSpPr>
              <p:nvPr/>
            </p:nvCxnSpPr>
            <p:spPr>
              <a:xfrm>
                <a:off x="1797845" y="4971541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9B9ABD2A-6D3A-9B42-ACE2-A14D7F2D0775}"/>
                  </a:ext>
                </a:extLst>
              </p:cNvPr>
              <p:cNvCxnSpPr>
                <a:cxnSpLocks/>
                <a:stCxn id="195" idx="7"/>
                <a:endCxn id="155" idx="7"/>
              </p:cNvCxnSpPr>
              <p:nvPr/>
            </p:nvCxnSpPr>
            <p:spPr>
              <a:xfrm flipV="1">
                <a:off x="1797843" y="5187208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642ED7BB-24B2-6242-BB42-5D250EF0AE9C}"/>
                  </a:ext>
                </a:extLst>
              </p:cNvPr>
              <p:cNvCxnSpPr>
                <a:cxnSpLocks/>
                <a:stCxn id="156" idx="2"/>
                <a:endCxn id="155" idx="6"/>
              </p:cNvCxnSpPr>
              <p:nvPr/>
            </p:nvCxnSpPr>
            <p:spPr>
              <a:xfrm flipH="1">
                <a:off x="2194080" y="5219306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>
                <a:extLst>
                  <a:ext uri="{FF2B5EF4-FFF2-40B4-BE49-F238E27FC236}">
                    <a16:creationId xmlns:a16="http://schemas.microsoft.com/office/drawing/2014/main" id="{1658569A-C98E-3C4A-938E-33DC3612A34A}"/>
                  </a:ext>
                </a:extLst>
              </p:cNvPr>
              <p:cNvCxnSpPr>
                <a:cxnSpLocks/>
                <a:stCxn id="154" idx="4"/>
                <a:endCxn id="156" idx="0"/>
              </p:cNvCxnSpPr>
              <p:nvPr/>
            </p:nvCxnSpPr>
            <p:spPr>
              <a:xfrm flipH="1">
                <a:off x="2657980" y="4776463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A13BA2CA-1975-704F-A4B7-5557532801D1}"/>
                  </a:ext>
                </a:extLst>
              </p:cNvPr>
              <p:cNvCxnSpPr>
                <a:cxnSpLocks/>
                <a:stCxn id="156" idx="4"/>
                <a:endCxn id="158" idx="0"/>
              </p:cNvCxnSpPr>
              <p:nvPr/>
            </p:nvCxnSpPr>
            <p:spPr>
              <a:xfrm flipH="1">
                <a:off x="2657979" y="5264698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>
                <a:extLst>
                  <a:ext uri="{FF2B5EF4-FFF2-40B4-BE49-F238E27FC236}">
                    <a16:creationId xmlns:a16="http://schemas.microsoft.com/office/drawing/2014/main" id="{DFC63EBE-72CE-B84A-BE13-41000946B176}"/>
                  </a:ext>
                </a:extLst>
              </p:cNvPr>
              <p:cNvCxnSpPr>
                <a:cxnSpLocks/>
                <a:stCxn id="193" idx="2"/>
                <a:endCxn id="156" idx="6"/>
              </p:cNvCxnSpPr>
              <p:nvPr/>
            </p:nvCxnSpPr>
            <p:spPr>
              <a:xfrm flipH="1">
                <a:off x="2703372" y="5219305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>
                <a:extLst>
                  <a:ext uri="{FF2B5EF4-FFF2-40B4-BE49-F238E27FC236}">
                    <a16:creationId xmlns:a16="http://schemas.microsoft.com/office/drawing/2014/main" id="{27E6FFDF-48BC-C548-8650-AF94AB202BC6}"/>
                  </a:ext>
                </a:extLst>
              </p:cNvPr>
              <p:cNvCxnSpPr>
                <a:cxnSpLocks/>
                <a:stCxn id="154" idx="5"/>
                <a:endCxn id="193" idx="1"/>
              </p:cNvCxnSpPr>
              <p:nvPr/>
            </p:nvCxnSpPr>
            <p:spPr>
              <a:xfrm>
                <a:off x="2690078" y="4763168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円/楕円 153">
                <a:extLst>
                  <a:ext uri="{FF2B5EF4-FFF2-40B4-BE49-F238E27FC236}">
                    <a16:creationId xmlns:a16="http://schemas.microsoft.com/office/drawing/2014/main" id="{D95F8E92-C813-B54F-A780-561926EEFD09}"/>
                  </a:ext>
                </a:extLst>
              </p:cNvPr>
              <p:cNvSpPr/>
              <p:nvPr/>
            </p:nvSpPr>
            <p:spPr>
              <a:xfrm>
                <a:off x="2612588" y="468567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円/楕円 154">
                <a:extLst>
                  <a:ext uri="{FF2B5EF4-FFF2-40B4-BE49-F238E27FC236}">
                    <a16:creationId xmlns:a16="http://schemas.microsoft.com/office/drawing/2014/main" id="{650400D6-B631-1B44-A1CA-D8570DC57EBC}"/>
                  </a:ext>
                </a:extLst>
              </p:cNvPr>
              <p:cNvSpPr/>
              <p:nvPr/>
            </p:nvSpPr>
            <p:spPr>
              <a:xfrm>
                <a:off x="2103295" y="5173913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円/楕円 155">
                <a:extLst>
                  <a:ext uri="{FF2B5EF4-FFF2-40B4-BE49-F238E27FC236}">
                    <a16:creationId xmlns:a16="http://schemas.microsoft.com/office/drawing/2014/main" id="{A555DEA6-7843-D84F-AD0F-ED16ACB4BEFE}"/>
                  </a:ext>
                </a:extLst>
              </p:cNvPr>
              <p:cNvSpPr/>
              <p:nvPr/>
            </p:nvSpPr>
            <p:spPr>
              <a:xfrm>
                <a:off x="2612587" y="517391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57" name="直線コネクタ 156">
                <a:extLst>
                  <a:ext uri="{FF2B5EF4-FFF2-40B4-BE49-F238E27FC236}">
                    <a16:creationId xmlns:a16="http://schemas.microsoft.com/office/drawing/2014/main" id="{968E53BC-5953-734E-A1FD-1F0367082077}"/>
                  </a:ext>
                </a:extLst>
              </p:cNvPr>
              <p:cNvCxnSpPr>
                <a:cxnSpLocks/>
                <a:stCxn id="195" idx="5"/>
                <a:endCxn id="158" idx="2"/>
              </p:cNvCxnSpPr>
              <p:nvPr/>
            </p:nvCxnSpPr>
            <p:spPr>
              <a:xfrm>
                <a:off x="1797843" y="5531263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円/楕円 157">
                <a:extLst>
                  <a:ext uri="{FF2B5EF4-FFF2-40B4-BE49-F238E27FC236}">
                    <a16:creationId xmlns:a16="http://schemas.microsoft.com/office/drawing/2014/main" id="{71913573-5A53-7D4E-8E8F-B7295EE6C0FB}"/>
                  </a:ext>
                </a:extLst>
              </p:cNvPr>
              <p:cNvSpPr/>
              <p:nvPr/>
            </p:nvSpPr>
            <p:spPr>
              <a:xfrm>
                <a:off x="2612586" y="566214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円/楕円 192">
                <a:extLst>
                  <a:ext uri="{FF2B5EF4-FFF2-40B4-BE49-F238E27FC236}">
                    <a16:creationId xmlns:a16="http://schemas.microsoft.com/office/drawing/2014/main" id="{D69C453D-4A4B-3748-A963-D93C755195D7}"/>
                  </a:ext>
                </a:extLst>
              </p:cNvPr>
              <p:cNvSpPr/>
              <p:nvPr/>
            </p:nvSpPr>
            <p:spPr>
              <a:xfrm>
                <a:off x="3121879" y="5173912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円/楕円 193">
                <a:extLst>
                  <a:ext uri="{FF2B5EF4-FFF2-40B4-BE49-F238E27FC236}">
                    <a16:creationId xmlns:a16="http://schemas.microsoft.com/office/drawing/2014/main" id="{F2BB063E-BDDB-0044-99EE-6B5AAB81C24A}"/>
                  </a:ext>
                </a:extLst>
              </p:cNvPr>
              <p:cNvSpPr/>
              <p:nvPr/>
            </p:nvSpPr>
            <p:spPr>
              <a:xfrm>
                <a:off x="1720355" y="4894051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円/楕円 194">
                <a:extLst>
                  <a:ext uri="{FF2B5EF4-FFF2-40B4-BE49-F238E27FC236}">
                    <a16:creationId xmlns:a16="http://schemas.microsoft.com/office/drawing/2014/main" id="{F90D8298-F47B-AD43-B902-D6260E89831F}"/>
                  </a:ext>
                </a:extLst>
              </p:cNvPr>
              <p:cNvSpPr/>
              <p:nvPr/>
            </p:nvSpPr>
            <p:spPr>
              <a:xfrm>
                <a:off x="1720353" y="5453773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48592CED-E838-A644-B264-E8D0067E5D53}"/>
                </a:ext>
              </a:extLst>
            </p:cNvPr>
            <p:cNvGrpSpPr/>
            <p:nvPr/>
          </p:nvGrpSpPr>
          <p:grpSpPr>
            <a:xfrm>
              <a:off x="5493473" y="4555598"/>
              <a:ext cx="1973543" cy="1411417"/>
              <a:chOff x="5548395" y="4691494"/>
              <a:chExt cx="1492311" cy="1067255"/>
            </a:xfrm>
          </p:grpSpPr>
          <p:cxnSp>
            <p:nvCxnSpPr>
              <p:cNvPr id="97" name="直線コネクタ 96">
                <a:extLst>
                  <a:ext uri="{FF2B5EF4-FFF2-40B4-BE49-F238E27FC236}">
                    <a16:creationId xmlns:a16="http://schemas.microsoft.com/office/drawing/2014/main" id="{4AB025A8-7DF8-8D4D-8583-C757F4F30CA3}"/>
                  </a:ext>
                </a:extLst>
              </p:cNvPr>
              <p:cNvCxnSpPr>
                <a:cxnSpLocks/>
                <a:stCxn id="126" idx="5"/>
                <a:endCxn id="121" idx="5"/>
              </p:cNvCxnSpPr>
              <p:nvPr/>
            </p:nvCxnSpPr>
            <p:spPr>
              <a:xfrm>
                <a:off x="5625887" y="4977357"/>
                <a:ext cx="382940" cy="279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>
                <a:extLst>
                  <a:ext uri="{FF2B5EF4-FFF2-40B4-BE49-F238E27FC236}">
                    <a16:creationId xmlns:a16="http://schemas.microsoft.com/office/drawing/2014/main" id="{318D6A5A-2F1F-4B4C-A840-149431B13702}"/>
                  </a:ext>
                </a:extLst>
              </p:cNvPr>
              <p:cNvCxnSpPr>
                <a:cxnSpLocks/>
                <a:stCxn id="127" idx="7"/>
                <a:endCxn id="121" idx="7"/>
              </p:cNvCxnSpPr>
              <p:nvPr/>
            </p:nvCxnSpPr>
            <p:spPr>
              <a:xfrm flipV="1">
                <a:off x="5625885" y="5193024"/>
                <a:ext cx="382942" cy="2798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>
                <a:extLst>
                  <a:ext uri="{FF2B5EF4-FFF2-40B4-BE49-F238E27FC236}">
                    <a16:creationId xmlns:a16="http://schemas.microsoft.com/office/drawing/2014/main" id="{E4F34C6A-E6AB-4A4C-A00B-2D3F08197F09}"/>
                  </a:ext>
                </a:extLst>
              </p:cNvPr>
              <p:cNvCxnSpPr>
                <a:cxnSpLocks/>
                <a:stCxn id="122" idx="2"/>
                <a:endCxn id="121" idx="6"/>
              </p:cNvCxnSpPr>
              <p:nvPr/>
            </p:nvCxnSpPr>
            <p:spPr>
              <a:xfrm flipH="1">
                <a:off x="6022122" y="5225122"/>
                <a:ext cx="4185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>
                <a:extLst>
                  <a:ext uri="{FF2B5EF4-FFF2-40B4-BE49-F238E27FC236}">
                    <a16:creationId xmlns:a16="http://schemas.microsoft.com/office/drawing/2014/main" id="{E097BABA-1B19-E144-8BA0-4F78300D50C9}"/>
                  </a:ext>
                </a:extLst>
              </p:cNvPr>
              <p:cNvCxnSpPr>
                <a:cxnSpLocks/>
                <a:stCxn id="120" idx="4"/>
                <a:endCxn id="122" idx="0"/>
              </p:cNvCxnSpPr>
              <p:nvPr/>
            </p:nvCxnSpPr>
            <p:spPr>
              <a:xfrm flipH="1">
                <a:off x="6486022" y="4782279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>
                <a:extLst>
                  <a:ext uri="{FF2B5EF4-FFF2-40B4-BE49-F238E27FC236}">
                    <a16:creationId xmlns:a16="http://schemas.microsoft.com/office/drawing/2014/main" id="{E1063DFE-8CB6-3D4D-A7A8-F29057602E21}"/>
                  </a:ext>
                </a:extLst>
              </p:cNvPr>
              <p:cNvCxnSpPr>
                <a:cxnSpLocks/>
                <a:stCxn id="122" idx="4"/>
                <a:endCxn id="124" idx="0"/>
              </p:cNvCxnSpPr>
              <p:nvPr/>
            </p:nvCxnSpPr>
            <p:spPr>
              <a:xfrm flipH="1">
                <a:off x="6486021" y="5270514"/>
                <a:ext cx="1" cy="397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>
                <a:extLst>
                  <a:ext uri="{FF2B5EF4-FFF2-40B4-BE49-F238E27FC236}">
                    <a16:creationId xmlns:a16="http://schemas.microsoft.com/office/drawing/2014/main" id="{1DF3D16F-5D04-1B4F-B260-083EA83BC778}"/>
                  </a:ext>
                </a:extLst>
              </p:cNvPr>
              <p:cNvCxnSpPr>
                <a:cxnSpLocks/>
                <a:stCxn id="125" idx="2"/>
                <a:endCxn id="122" idx="6"/>
              </p:cNvCxnSpPr>
              <p:nvPr/>
            </p:nvCxnSpPr>
            <p:spPr>
              <a:xfrm flipH="1">
                <a:off x="6531414" y="5225121"/>
                <a:ext cx="4185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7C24E978-716A-7D40-B8A1-010B26C5133E}"/>
                  </a:ext>
                </a:extLst>
              </p:cNvPr>
              <p:cNvCxnSpPr>
                <a:cxnSpLocks/>
                <a:stCxn id="120" idx="5"/>
                <a:endCxn id="125" idx="1"/>
              </p:cNvCxnSpPr>
              <p:nvPr/>
            </p:nvCxnSpPr>
            <p:spPr>
              <a:xfrm>
                <a:off x="6518120" y="4768984"/>
                <a:ext cx="445096" cy="424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円/楕円 119">
                <a:extLst>
                  <a:ext uri="{FF2B5EF4-FFF2-40B4-BE49-F238E27FC236}">
                    <a16:creationId xmlns:a16="http://schemas.microsoft.com/office/drawing/2014/main" id="{E28EAB3F-7417-8940-8D30-686D4C2CD6AB}"/>
                  </a:ext>
                </a:extLst>
              </p:cNvPr>
              <p:cNvSpPr/>
              <p:nvPr/>
            </p:nvSpPr>
            <p:spPr>
              <a:xfrm>
                <a:off x="6440630" y="469149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円/楕円 120">
                <a:extLst>
                  <a:ext uri="{FF2B5EF4-FFF2-40B4-BE49-F238E27FC236}">
                    <a16:creationId xmlns:a16="http://schemas.microsoft.com/office/drawing/2014/main" id="{62FA245C-7EA1-094D-84D6-73CE1445898D}"/>
                  </a:ext>
                </a:extLst>
              </p:cNvPr>
              <p:cNvSpPr/>
              <p:nvPr/>
            </p:nvSpPr>
            <p:spPr>
              <a:xfrm>
                <a:off x="5931337" y="5179729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円/楕円 121">
                <a:extLst>
                  <a:ext uri="{FF2B5EF4-FFF2-40B4-BE49-F238E27FC236}">
                    <a16:creationId xmlns:a16="http://schemas.microsoft.com/office/drawing/2014/main" id="{7CCB5467-D0D9-3B49-A774-A9A3950E6C4D}"/>
                  </a:ext>
                </a:extLst>
              </p:cNvPr>
              <p:cNvSpPr/>
              <p:nvPr/>
            </p:nvSpPr>
            <p:spPr>
              <a:xfrm>
                <a:off x="6440629" y="517972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3" name="直線コネクタ 122">
                <a:extLst>
                  <a:ext uri="{FF2B5EF4-FFF2-40B4-BE49-F238E27FC236}">
                    <a16:creationId xmlns:a16="http://schemas.microsoft.com/office/drawing/2014/main" id="{DD5ADEE9-FB69-484E-936B-011BA544BB00}"/>
                  </a:ext>
                </a:extLst>
              </p:cNvPr>
              <p:cNvCxnSpPr>
                <a:cxnSpLocks/>
                <a:stCxn id="127" idx="5"/>
                <a:endCxn id="124" idx="2"/>
              </p:cNvCxnSpPr>
              <p:nvPr/>
            </p:nvCxnSpPr>
            <p:spPr>
              <a:xfrm>
                <a:off x="5625885" y="5537079"/>
                <a:ext cx="814743" cy="176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円/楕円 123">
                <a:extLst>
                  <a:ext uri="{FF2B5EF4-FFF2-40B4-BE49-F238E27FC236}">
                    <a16:creationId xmlns:a16="http://schemas.microsoft.com/office/drawing/2014/main" id="{E3E9262A-490E-6D4B-87BF-C8843266D3A6}"/>
                  </a:ext>
                </a:extLst>
              </p:cNvPr>
              <p:cNvSpPr/>
              <p:nvPr/>
            </p:nvSpPr>
            <p:spPr>
              <a:xfrm>
                <a:off x="6440628" y="5667964"/>
                <a:ext cx="90785" cy="907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円/楕円 124">
                <a:extLst>
                  <a:ext uri="{FF2B5EF4-FFF2-40B4-BE49-F238E27FC236}">
                    <a16:creationId xmlns:a16="http://schemas.microsoft.com/office/drawing/2014/main" id="{47606F9A-5A2D-A844-B1FD-F05AE994F04A}"/>
                  </a:ext>
                </a:extLst>
              </p:cNvPr>
              <p:cNvSpPr/>
              <p:nvPr/>
            </p:nvSpPr>
            <p:spPr>
              <a:xfrm>
                <a:off x="6949921" y="5179728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円/楕円 125">
                <a:extLst>
                  <a:ext uri="{FF2B5EF4-FFF2-40B4-BE49-F238E27FC236}">
                    <a16:creationId xmlns:a16="http://schemas.microsoft.com/office/drawing/2014/main" id="{11F7A908-528F-AC4C-8101-E9108D174A3A}"/>
                  </a:ext>
                </a:extLst>
              </p:cNvPr>
              <p:cNvSpPr/>
              <p:nvPr/>
            </p:nvSpPr>
            <p:spPr>
              <a:xfrm>
                <a:off x="5548397" y="4899867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円/楕円 126">
                <a:extLst>
                  <a:ext uri="{FF2B5EF4-FFF2-40B4-BE49-F238E27FC236}">
                    <a16:creationId xmlns:a16="http://schemas.microsoft.com/office/drawing/2014/main" id="{84B4D0C8-1568-7548-983F-121B9BA186EE}"/>
                  </a:ext>
                </a:extLst>
              </p:cNvPr>
              <p:cNvSpPr/>
              <p:nvPr/>
            </p:nvSpPr>
            <p:spPr>
              <a:xfrm>
                <a:off x="5548395" y="5459589"/>
                <a:ext cx="90785" cy="907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5" name="右矢印 94">
              <a:extLst>
                <a:ext uri="{FF2B5EF4-FFF2-40B4-BE49-F238E27FC236}">
                  <a16:creationId xmlns:a16="http://schemas.microsoft.com/office/drawing/2014/main" id="{1188C8A6-8E74-DF48-B666-B7B781AFDC91}"/>
                </a:ext>
              </a:extLst>
            </p:cNvPr>
            <p:cNvSpPr/>
            <p:nvPr/>
          </p:nvSpPr>
          <p:spPr>
            <a:xfrm>
              <a:off x="3627059" y="5007284"/>
              <a:ext cx="1793787" cy="424039"/>
            </a:xfrm>
            <a:prstGeom prst="rightArrow">
              <a:avLst>
                <a:gd name="adj1" fmla="val 50000"/>
                <a:gd name="adj2" fmla="val 96528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雲 95">
              <a:extLst>
                <a:ext uri="{FF2B5EF4-FFF2-40B4-BE49-F238E27FC236}">
                  <a16:creationId xmlns:a16="http://schemas.microsoft.com/office/drawing/2014/main" id="{D7FD3436-7BEF-DD4C-83FC-377328103183}"/>
                </a:ext>
              </a:extLst>
            </p:cNvPr>
            <p:cNvSpPr/>
            <p:nvPr/>
          </p:nvSpPr>
          <p:spPr>
            <a:xfrm>
              <a:off x="3991751" y="4877735"/>
              <a:ext cx="829550" cy="6831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8C5542-0453-3B48-B14F-E7DC218F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75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少しずつの解変形で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つのトークンを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削除する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  <a:p>
                <a:pPr marL="0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</a:t>
                </a:r>
                <a:r>
                  <a:rPr lang="ja-JP" altLang="en-US" sz="1800"/>
                  <a:t>例</a:t>
                </a:r>
                <a:r>
                  <a:rPr lang="en-US" altLang="ja-JP" sz="1800" dirty="0"/>
                  <a:t>) Vertex Cover Reconfiguration under 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1800" dirty="0"/>
              </a:p>
              <a:p>
                <a:pPr marL="0" indent="0">
                  <a:buNone/>
                </a:pPr>
                <a:r>
                  <a:rPr lang="en-US" altLang="ja-JP" sz="1800" dirty="0"/>
                  <a:t>	</a:t>
                </a:r>
                <a:r>
                  <a:rPr lang="ja-JP" altLang="en-US" sz="1800"/>
                  <a:t>左下の配置を点スライドで</a:t>
                </a:r>
                <a:r>
                  <a:rPr lang="en-US" altLang="ja-JP" sz="1800" dirty="0"/>
                  <a:t>, </a:t>
                </a:r>
                <a:r>
                  <a:rPr lang="en-US" altLang="ja-JP" sz="1800" dirty="0">
                    <a:solidFill>
                      <a:srgbClr val="FF0000"/>
                    </a:solidFill>
                  </a:rPr>
                  <a:t>VC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を保ちつつ</a:t>
                </a:r>
                <a:r>
                  <a:rPr lang="ja-JP" altLang="en-US" sz="1800"/>
                  <a:t>右に遷移できるか？</a:t>
                </a:r>
                <a:endParaRPr lang="en-US" altLang="ja-JP" sz="1800" dirty="0"/>
              </a:p>
              <a:p>
                <a:pPr marL="0" indent="0">
                  <a:buNone/>
                </a:pPr>
                <a:endParaRPr lang="en-US" altLang="ja-JP" sz="1800" dirty="0"/>
              </a:p>
              <a:p>
                <a:pPr marL="0" indent="0">
                  <a:buNone/>
                </a:pPr>
                <a:endParaRPr lang="en-US" altLang="ja-JP" sz="1800" dirty="0"/>
              </a:p>
              <a:p>
                <a:pPr marL="0" indent="0">
                  <a:buNone/>
                </a:pPr>
                <a:endParaRPr lang="en-US" altLang="ja-JP" sz="1800" dirty="0"/>
              </a:p>
              <a:p>
                <a:pPr marL="0" indent="0">
                  <a:buNone/>
                </a:pPr>
                <a:endParaRPr lang="en-US" altLang="ja-JP" sz="18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/>
                  <a:t>に対し</a:t>
                </a:r>
                <a:r>
                  <a:rPr lang="en-US" altLang="ja-JP" sz="1800" dirty="0"/>
                  <a:t> TJ </a:t>
                </a:r>
                <a:r>
                  <a:rPr lang="ja-JP" altLang="en-US" sz="1800"/>
                  <a:t>遷移可能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⇔</a:t>
                </a:r>
                <a:r>
                  <a:rPr lang="en-US" altLang="ja-JP" sz="1800" dirty="0"/>
                  <a:t> TAR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遷移可能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 b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73D9AD0-7E2F-D340-A6AC-42901052CD11}"/>
              </a:ext>
            </a:extLst>
          </p:cNvPr>
          <p:cNvCxnSpPr>
            <a:cxnSpLocks/>
            <a:stCxn id="9" idx="5"/>
            <a:endCxn id="5" idx="5"/>
          </p:cNvCxnSpPr>
          <p:nvPr/>
        </p:nvCxnSpPr>
        <p:spPr>
          <a:xfrm>
            <a:off x="1797845" y="4971541"/>
            <a:ext cx="382940" cy="27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47624DD-BEC3-F643-8F18-A830697CF0BC}"/>
              </a:ext>
            </a:extLst>
          </p:cNvPr>
          <p:cNvCxnSpPr>
            <a:cxnSpLocks/>
            <a:stCxn id="11" idx="7"/>
            <a:endCxn id="5" idx="7"/>
          </p:cNvCxnSpPr>
          <p:nvPr/>
        </p:nvCxnSpPr>
        <p:spPr>
          <a:xfrm flipV="1">
            <a:off x="1797843" y="5187208"/>
            <a:ext cx="382942" cy="2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3F2BFCA-39A2-7B4E-B06C-6FBE1022FADA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2194080" y="5219306"/>
            <a:ext cx="418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4077C19-5CB7-124C-8E5C-233B30DFAC50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2657980" y="4776463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4A305967-538E-CE40-BC7D-46812940CF58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2657979" y="5264698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64A0BE1-5E44-054C-BD38-A37D133FD796}"/>
              </a:ext>
            </a:extLst>
          </p:cNvPr>
          <p:cNvCxnSpPr>
            <a:cxnSpLocks/>
            <a:stCxn id="8" idx="2"/>
            <a:endCxn id="6" idx="6"/>
          </p:cNvCxnSpPr>
          <p:nvPr/>
        </p:nvCxnSpPr>
        <p:spPr>
          <a:xfrm flipH="1">
            <a:off x="2703372" y="5219305"/>
            <a:ext cx="4185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5E865D9-C010-3640-9C6A-31FCCDD797B7}"/>
              </a:ext>
            </a:extLst>
          </p:cNvPr>
          <p:cNvCxnSpPr>
            <a:cxnSpLocks/>
            <a:stCxn id="4" idx="5"/>
            <a:endCxn id="8" idx="1"/>
          </p:cNvCxnSpPr>
          <p:nvPr/>
        </p:nvCxnSpPr>
        <p:spPr>
          <a:xfrm>
            <a:off x="2690078" y="4763168"/>
            <a:ext cx="445096" cy="424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C51E77E1-5040-4442-870A-DEB850BB38AA}"/>
              </a:ext>
            </a:extLst>
          </p:cNvPr>
          <p:cNvSpPr/>
          <p:nvPr/>
        </p:nvSpPr>
        <p:spPr>
          <a:xfrm>
            <a:off x="2612588" y="4685678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1090DC6B-9789-2F4F-884F-127AE156D26F}"/>
              </a:ext>
            </a:extLst>
          </p:cNvPr>
          <p:cNvSpPr/>
          <p:nvPr/>
        </p:nvSpPr>
        <p:spPr>
          <a:xfrm>
            <a:off x="2103295" y="5173913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91E775E1-0C65-154B-8C2F-B377E004455A}"/>
              </a:ext>
            </a:extLst>
          </p:cNvPr>
          <p:cNvSpPr/>
          <p:nvPr/>
        </p:nvSpPr>
        <p:spPr>
          <a:xfrm>
            <a:off x="2612587" y="5173913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45A9225-D514-0541-925A-D00A3F13F7F8}"/>
              </a:ext>
            </a:extLst>
          </p:cNvPr>
          <p:cNvCxnSpPr>
            <a:cxnSpLocks/>
            <a:stCxn id="11" idx="5"/>
            <a:endCxn id="7" idx="2"/>
          </p:cNvCxnSpPr>
          <p:nvPr/>
        </p:nvCxnSpPr>
        <p:spPr>
          <a:xfrm>
            <a:off x="1797843" y="5531263"/>
            <a:ext cx="814743" cy="176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>
            <a:extLst>
              <a:ext uri="{FF2B5EF4-FFF2-40B4-BE49-F238E27FC236}">
                <a16:creationId xmlns:a16="http://schemas.microsoft.com/office/drawing/2014/main" id="{DD0D9F54-8BD8-1C48-A738-12BDCA7C0E0B}"/>
              </a:ext>
            </a:extLst>
          </p:cNvPr>
          <p:cNvSpPr/>
          <p:nvPr/>
        </p:nvSpPr>
        <p:spPr>
          <a:xfrm>
            <a:off x="2612586" y="5662148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50EE0083-A6AB-3D44-B848-8FF3482728EA}"/>
              </a:ext>
            </a:extLst>
          </p:cNvPr>
          <p:cNvSpPr/>
          <p:nvPr/>
        </p:nvSpPr>
        <p:spPr>
          <a:xfrm>
            <a:off x="3121879" y="5173912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CBF77A80-F9F9-C94D-A2B1-90623E07FF17}"/>
              </a:ext>
            </a:extLst>
          </p:cNvPr>
          <p:cNvSpPr/>
          <p:nvPr/>
        </p:nvSpPr>
        <p:spPr>
          <a:xfrm>
            <a:off x="1720355" y="4894051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911416AA-F33E-4F46-B583-300E0615CB68}"/>
              </a:ext>
            </a:extLst>
          </p:cNvPr>
          <p:cNvSpPr/>
          <p:nvPr/>
        </p:nvSpPr>
        <p:spPr>
          <a:xfrm>
            <a:off x="1720353" y="5453773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BC48EDB9-1051-4045-AD60-0ECA2BC23B9B}"/>
              </a:ext>
            </a:extLst>
          </p:cNvPr>
          <p:cNvCxnSpPr>
            <a:cxnSpLocks/>
            <a:stCxn id="55" idx="5"/>
            <a:endCxn id="50" idx="5"/>
          </p:cNvCxnSpPr>
          <p:nvPr/>
        </p:nvCxnSpPr>
        <p:spPr>
          <a:xfrm>
            <a:off x="5625887" y="4977357"/>
            <a:ext cx="382940" cy="27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B2BE15F9-387A-BA43-AF44-7E1DC59F30D3}"/>
              </a:ext>
            </a:extLst>
          </p:cNvPr>
          <p:cNvCxnSpPr>
            <a:cxnSpLocks/>
            <a:stCxn id="56" idx="7"/>
            <a:endCxn id="50" idx="7"/>
          </p:cNvCxnSpPr>
          <p:nvPr/>
        </p:nvCxnSpPr>
        <p:spPr>
          <a:xfrm flipV="1">
            <a:off x="5625885" y="5193024"/>
            <a:ext cx="382942" cy="2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0F842C5D-098D-A348-AD89-148BBA40F185}"/>
              </a:ext>
            </a:extLst>
          </p:cNvPr>
          <p:cNvCxnSpPr>
            <a:cxnSpLocks/>
            <a:stCxn id="51" idx="2"/>
            <a:endCxn id="50" idx="6"/>
          </p:cNvCxnSpPr>
          <p:nvPr/>
        </p:nvCxnSpPr>
        <p:spPr>
          <a:xfrm flipH="1">
            <a:off x="6022122" y="5225122"/>
            <a:ext cx="418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D82933C-1C25-6040-963C-4D987751EA74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 flipH="1">
            <a:off x="6486022" y="4782279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F3966A89-2E23-E046-84D1-F51FD6CF3681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 flipH="1">
            <a:off x="6486021" y="5270514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5912458C-7F14-9D4C-ADF5-CDA3E5F99EEC}"/>
              </a:ext>
            </a:extLst>
          </p:cNvPr>
          <p:cNvCxnSpPr>
            <a:cxnSpLocks/>
            <a:stCxn id="54" idx="2"/>
            <a:endCxn id="51" idx="6"/>
          </p:cNvCxnSpPr>
          <p:nvPr/>
        </p:nvCxnSpPr>
        <p:spPr>
          <a:xfrm flipH="1">
            <a:off x="6531414" y="5225121"/>
            <a:ext cx="4185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59AB49E-B960-C546-83F8-8F2C7863E6FA}"/>
              </a:ext>
            </a:extLst>
          </p:cNvPr>
          <p:cNvCxnSpPr>
            <a:cxnSpLocks/>
            <a:stCxn id="49" idx="5"/>
            <a:endCxn id="54" idx="1"/>
          </p:cNvCxnSpPr>
          <p:nvPr/>
        </p:nvCxnSpPr>
        <p:spPr>
          <a:xfrm>
            <a:off x="6518120" y="4768984"/>
            <a:ext cx="445096" cy="424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8">
            <a:extLst>
              <a:ext uri="{FF2B5EF4-FFF2-40B4-BE49-F238E27FC236}">
                <a16:creationId xmlns:a16="http://schemas.microsoft.com/office/drawing/2014/main" id="{0A47CCB6-80B6-8340-A5D4-3C44AC9EE435}"/>
              </a:ext>
            </a:extLst>
          </p:cNvPr>
          <p:cNvSpPr/>
          <p:nvPr/>
        </p:nvSpPr>
        <p:spPr>
          <a:xfrm>
            <a:off x="6440630" y="4691494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D95E5D5-F64F-134D-90A8-5B2CB31BE413}"/>
              </a:ext>
            </a:extLst>
          </p:cNvPr>
          <p:cNvSpPr/>
          <p:nvPr/>
        </p:nvSpPr>
        <p:spPr>
          <a:xfrm>
            <a:off x="5931337" y="5179729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C35749-FD29-3B4A-9EA7-E41D345F089C}"/>
              </a:ext>
            </a:extLst>
          </p:cNvPr>
          <p:cNvSpPr/>
          <p:nvPr/>
        </p:nvSpPr>
        <p:spPr>
          <a:xfrm>
            <a:off x="6440629" y="5179729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E2CC6704-B7A8-9947-935E-B5462FFF54CC}"/>
              </a:ext>
            </a:extLst>
          </p:cNvPr>
          <p:cNvCxnSpPr>
            <a:cxnSpLocks/>
            <a:stCxn id="56" idx="5"/>
            <a:endCxn id="53" idx="2"/>
          </p:cNvCxnSpPr>
          <p:nvPr/>
        </p:nvCxnSpPr>
        <p:spPr>
          <a:xfrm>
            <a:off x="5625885" y="5537079"/>
            <a:ext cx="814743" cy="176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52">
            <a:extLst>
              <a:ext uri="{FF2B5EF4-FFF2-40B4-BE49-F238E27FC236}">
                <a16:creationId xmlns:a16="http://schemas.microsoft.com/office/drawing/2014/main" id="{DAC17BEF-F3E9-484E-BAA3-9911080A17EF}"/>
              </a:ext>
            </a:extLst>
          </p:cNvPr>
          <p:cNvSpPr/>
          <p:nvPr/>
        </p:nvSpPr>
        <p:spPr>
          <a:xfrm>
            <a:off x="6440628" y="5667964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5D659EC8-00BA-1540-BFE7-AC01BE0D3C34}"/>
              </a:ext>
            </a:extLst>
          </p:cNvPr>
          <p:cNvSpPr/>
          <p:nvPr/>
        </p:nvSpPr>
        <p:spPr>
          <a:xfrm>
            <a:off x="6949921" y="5179728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6C583923-D254-234D-863E-F66E6F4776A1}"/>
              </a:ext>
            </a:extLst>
          </p:cNvPr>
          <p:cNvSpPr/>
          <p:nvPr/>
        </p:nvSpPr>
        <p:spPr>
          <a:xfrm>
            <a:off x="5548397" y="4899867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915F0C88-3895-D548-B013-E0593B743521}"/>
              </a:ext>
            </a:extLst>
          </p:cNvPr>
          <p:cNvSpPr/>
          <p:nvPr/>
        </p:nvSpPr>
        <p:spPr>
          <a:xfrm>
            <a:off x="5548395" y="5459589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>
            <a:extLst>
              <a:ext uri="{FF2B5EF4-FFF2-40B4-BE49-F238E27FC236}">
                <a16:creationId xmlns:a16="http://schemas.microsoft.com/office/drawing/2014/main" id="{3F081339-0B61-DA42-BF64-FAA6EF72FDF4}"/>
              </a:ext>
            </a:extLst>
          </p:cNvPr>
          <p:cNvSpPr/>
          <p:nvPr/>
        </p:nvSpPr>
        <p:spPr>
          <a:xfrm>
            <a:off x="3504820" y="5007284"/>
            <a:ext cx="1793787" cy="424039"/>
          </a:xfrm>
          <a:prstGeom prst="rightArrow">
            <a:avLst>
              <a:gd name="adj1" fmla="val 50000"/>
              <a:gd name="adj2" fmla="val 96528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F125F7-31DF-A94C-869A-1424F02DD9A6}"/>
              </a:ext>
            </a:extLst>
          </p:cNvPr>
          <p:cNvSpPr txBox="1"/>
          <p:nvPr/>
        </p:nvSpPr>
        <p:spPr>
          <a:xfrm>
            <a:off x="3529338" y="452471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Reconfigurable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20D9CBE9-6DBA-0F44-8BA2-F1240EC8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231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-PVCR</a:t>
                </a:r>
                <a:r>
                  <a:rPr kumimoji="1" lang="ja-JP" altLang="en-US"/>
                  <a:t>の問題定義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958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A6CF62D-608F-8A4C-92FD-FFFA672D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314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-PVCR</a:t>
                </a:r>
                <a:r>
                  <a:rPr kumimoji="1" lang="ja-JP" altLang="en-US"/>
                  <a:t>の問題定義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958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400" b="1" dirty="0"/>
                  <a:t>[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400" b="1" dirty="0"/>
                  <a:t>-path vertex cover reconfiguration (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400" b="1" dirty="0"/>
                  <a:t>-PVCR)]</a:t>
                </a:r>
              </a:p>
              <a:p>
                <a:r>
                  <a:rPr lang="ja-JP" altLang="en-US" sz="2400"/>
                  <a:t>入力</a:t>
                </a:r>
                <a:r>
                  <a:rPr lang="en-US" altLang="ja-JP" sz="2400" dirty="0"/>
                  <a:t>: </a:t>
                </a:r>
              </a:p>
              <a:p>
                <a:pPr marL="0" indent="0">
                  <a:buNone/>
                </a:pPr>
                <a:r>
                  <a:rPr lang="ja-JP" altLang="en-US" sz="2400"/>
                  <a:t>　グラフ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と異なる</a:t>
                </a:r>
                <a:r>
                  <a:rPr lang="en-US" altLang="ja-JP" sz="2400" dirty="0"/>
                  <a:t>2</a:t>
                </a:r>
                <a:r>
                  <a:rPr lang="ja-JP" altLang="en-US" sz="2400"/>
                  <a:t>つの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, </a:t>
                </a:r>
                <a:r>
                  <a:rPr lang="ja-JP" altLang="en-US" sz="2400"/>
                  <a:t>遷移ルール</a:t>
                </a: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r>
                  <a:rPr lang="ja-JP" altLang="en-US" sz="2400"/>
                  <a:t>問題</a:t>
                </a:r>
                <a:r>
                  <a:rPr lang="en-US" altLang="ja-JP" sz="2400" dirty="0"/>
                  <a:t>: </a:t>
                </a:r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から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への遷移列は存在するか？</a:t>
                </a: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r>
                  <a:rPr lang="ja-JP" altLang="en-US" sz="2400"/>
                  <a:t>遷移ルール</a:t>
                </a:r>
                <a:r>
                  <a:rPr lang="en-US" altLang="ja-JP" sz="2400" dirty="0"/>
                  <a:t>: 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Token Sliding (TS) : </a:t>
                </a:r>
                <a:r>
                  <a:rPr lang="ja-JP" altLang="en-US" sz="2000"/>
                  <a:t>辺に沿ってスライドさせる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Token Jumping (TJ) : </a:t>
                </a:r>
                <a:r>
                  <a:rPr lang="ja-JP" altLang="en-US" sz="2000"/>
                  <a:t>ある点からある点へジャンプさせる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Token Addition/Removal (TAR) : 1</a:t>
                </a:r>
                <a:r>
                  <a:rPr lang="ja-JP" altLang="en-US" sz="2000"/>
                  <a:t>つ加える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または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削除する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F4B587-D46A-7441-865D-43B33D88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233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VCR</a:t>
            </a:r>
            <a:r>
              <a:rPr lang="ja-JP" altLang="en-US"/>
              <a:t>のクラス</a:t>
            </a:r>
            <a:r>
              <a:rPr kumimoji="1" lang="ja-JP" altLang="en-US"/>
              <a:t>別困難性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62C4B0-5AFF-3049-A3AD-0D1F512E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446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VCR</a:t>
            </a:r>
            <a:r>
              <a:rPr lang="ja-JP" altLang="en-US"/>
              <a:t>のクラス</a:t>
            </a:r>
            <a:r>
              <a:rPr kumimoji="1" lang="ja-JP" altLang="en-US"/>
              <a:t>別困難性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TS, TJ, TAR </a:t>
            </a:r>
            <a:r>
              <a:rPr lang="ja-JP" altLang="en-US" sz="2000"/>
              <a:t>が全て</a:t>
            </a:r>
            <a:r>
              <a:rPr lang="en-US" altLang="ja-JP" sz="2000" dirty="0"/>
              <a:t>PSPACE </a:t>
            </a:r>
            <a:r>
              <a:rPr lang="ja-JP" altLang="en-US" sz="2000"/>
              <a:t>完全</a:t>
            </a:r>
            <a:r>
              <a:rPr lang="en-US" altLang="ja-JP" sz="2000" dirty="0"/>
              <a:t>: </a:t>
            </a:r>
          </a:p>
          <a:p>
            <a:pPr marL="0" indent="0">
              <a:buNone/>
            </a:pPr>
            <a:r>
              <a:rPr lang="ja-JP" altLang="en-US" sz="2000"/>
              <a:t>　最大次数</a:t>
            </a:r>
            <a:r>
              <a:rPr lang="en-US" altLang="ja-JP" sz="2000" dirty="0"/>
              <a:t> 3 </a:t>
            </a:r>
            <a:r>
              <a:rPr lang="ja-JP" altLang="en-US" sz="2000"/>
              <a:t>の平面</a:t>
            </a:r>
            <a:r>
              <a:rPr lang="en-US" altLang="ja-JP" sz="2000" dirty="0"/>
              <a:t>, </a:t>
            </a:r>
            <a:r>
              <a:rPr lang="ja-JP" altLang="en-US" sz="2000"/>
              <a:t>理想</a:t>
            </a:r>
            <a:r>
              <a:rPr lang="en-US" altLang="ja-JP" sz="2000" dirty="0"/>
              <a:t>, </a:t>
            </a:r>
            <a:r>
              <a:rPr lang="ja-JP" altLang="en-US" sz="2000"/>
              <a:t>帯域幅制限グラフ</a:t>
            </a:r>
            <a:endParaRPr lang="en-US" altLang="ja-JP" sz="1600" dirty="0"/>
          </a:p>
          <a:p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 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 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 </a:t>
            </a:r>
          </a:p>
          <a:p>
            <a:r>
              <a:rPr lang="en-US" altLang="ja-JP" sz="2000" dirty="0"/>
              <a:t>TS, TJ, TAR </a:t>
            </a:r>
            <a:r>
              <a:rPr lang="ja-JP" altLang="en-US" sz="2000"/>
              <a:t>が全て</a:t>
            </a:r>
            <a:r>
              <a:rPr lang="en-US" altLang="ja-JP" sz="2000" dirty="0"/>
              <a:t> P: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cograph, claw-free, interval, tree </a:t>
            </a:r>
            <a:r>
              <a:rPr lang="ja-JP" altLang="en-US" sz="2000"/>
              <a:t>グラフ</a:t>
            </a:r>
            <a:endParaRPr lang="en-US" altLang="ja-JP" sz="2000" dirty="0"/>
          </a:p>
        </p:txBody>
      </p:sp>
      <p:sp>
        <p:nvSpPr>
          <p:cNvPr id="12" name="上下矢印 11">
            <a:extLst>
              <a:ext uri="{FF2B5EF4-FFF2-40B4-BE49-F238E27FC236}">
                <a16:creationId xmlns:a16="http://schemas.microsoft.com/office/drawing/2014/main" id="{9456F8C9-4AF8-CA49-A8DA-20606D5CB478}"/>
              </a:ext>
            </a:extLst>
          </p:cNvPr>
          <p:cNvSpPr/>
          <p:nvPr/>
        </p:nvSpPr>
        <p:spPr>
          <a:xfrm>
            <a:off x="7047286" y="1282535"/>
            <a:ext cx="564948" cy="4179321"/>
          </a:xfrm>
          <a:prstGeom prst="upDownArrow">
            <a:avLst>
              <a:gd name="adj1" fmla="val 39691"/>
              <a:gd name="adj2" fmla="val 50000"/>
            </a:avLst>
          </a:prstGeom>
          <a:gradFill>
            <a:gsLst>
              <a:gs pos="100000">
                <a:srgbClr val="FF0000"/>
              </a:gs>
              <a:gs pos="50000">
                <a:schemeClr val="accent1">
                  <a:lumMod val="5000"/>
                  <a:lumOff val="95000"/>
                </a:schemeClr>
              </a:gs>
              <a:gs pos="0">
                <a:srgbClr val="000FF0"/>
              </a:gs>
            </a:gsLst>
            <a:lin ang="5400000" scaled="1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FF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4FF283-3529-8141-B1AD-695CC3F54AA6}"/>
              </a:ext>
            </a:extLst>
          </p:cNvPr>
          <p:cNvSpPr txBox="1"/>
          <p:nvPr/>
        </p:nvSpPr>
        <p:spPr>
          <a:xfrm>
            <a:off x="7788342" y="1464373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0FF0"/>
                </a:solidFill>
              </a:rPr>
              <a:t>hard</a:t>
            </a:r>
            <a:endParaRPr kumimoji="1" lang="ja-JP" altLang="en-US" sz="3200">
              <a:solidFill>
                <a:srgbClr val="000FF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51A978F-0761-9F48-9625-D2167CDD0F74}"/>
              </a:ext>
            </a:extLst>
          </p:cNvPr>
          <p:cNvSpPr txBox="1"/>
          <p:nvPr/>
        </p:nvSpPr>
        <p:spPr>
          <a:xfrm>
            <a:off x="7789944" y="4759570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easy</a:t>
            </a:r>
            <a:endParaRPr kumimoji="1" lang="ja-JP" altLang="en-US" sz="280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9EC2BF-9059-974B-8DEE-08C578D5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621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VCR</a:t>
            </a:r>
            <a:r>
              <a:rPr lang="ja-JP" altLang="en-US"/>
              <a:t>のクラス</a:t>
            </a:r>
            <a:r>
              <a:rPr kumimoji="1" lang="ja-JP" altLang="en-US"/>
              <a:t>別困難性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TS, TJ, TAR </a:t>
            </a:r>
            <a:r>
              <a:rPr lang="ja-JP" altLang="en-US" sz="2000"/>
              <a:t>が全て</a:t>
            </a:r>
            <a:r>
              <a:rPr lang="en-US" altLang="ja-JP" sz="2000" dirty="0"/>
              <a:t>PSPACE </a:t>
            </a:r>
            <a:r>
              <a:rPr lang="ja-JP" altLang="en-US" sz="2000"/>
              <a:t>完全</a:t>
            </a:r>
            <a:r>
              <a:rPr lang="en-US" altLang="ja-JP" sz="2000" dirty="0"/>
              <a:t>: </a:t>
            </a:r>
          </a:p>
          <a:p>
            <a:pPr marL="0" indent="0">
              <a:buNone/>
            </a:pPr>
            <a:r>
              <a:rPr lang="ja-JP" altLang="en-US" sz="2000"/>
              <a:t>　最大次数</a:t>
            </a:r>
            <a:r>
              <a:rPr lang="en-US" altLang="ja-JP" sz="2000" dirty="0"/>
              <a:t> 3 </a:t>
            </a:r>
            <a:r>
              <a:rPr lang="ja-JP" altLang="en-US" sz="2000"/>
              <a:t>の平面</a:t>
            </a:r>
            <a:r>
              <a:rPr lang="en-US" altLang="ja-JP" sz="2000" dirty="0"/>
              <a:t>, </a:t>
            </a:r>
            <a:r>
              <a:rPr lang="ja-JP" altLang="en-US" sz="2000"/>
              <a:t>理想</a:t>
            </a:r>
            <a:r>
              <a:rPr lang="en-US" altLang="ja-JP" sz="2000" dirty="0"/>
              <a:t>, </a:t>
            </a:r>
            <a:r>
              <a:rPr lang="ja-JP" altLang="en-US" sz="2000"/>
              <a:t>帯域幅制限グラフ</a:t>
            </a:r>
            <a:endParaRPr lang="en-US" altLang="ja-JP" sz="1600" dirty="0"/>
          </a:p>
          <a:p>
            <a:r>
              <a:rPr lang="en-US" altLang="ja-JP" sz="2000" dirty="0"/>
              <a:t>TS </a:t>
            </a:r>
            <a:r>
              <a:rPr lang="ja-JP" altLang="en-US" sz="2000"/>
              <a:t>が</a:t>
            </a:r>
            <a:r>
              <a:rPr lang="en-US" altLang="ja-JP" sz="2000" dirty="0"/>
              <a:t>PSPACE </a:t>
            </a:r>
            <a:r>
              <a:rPr lang="ja-JP" altLang="en-US" sz="2000"/>
              <a:t>完全</a:t>
            </a:r>
            <a:r>
              <a:rPr lang="en-US" altLang="ja-JP" sz="2000" dirty="0"/>
              <a:t>, TJ </a:t>
            </a:r>
            <a:r>
              <a:rPr lang="ja-JP" altLang="en-US" sz="2000"/>
              <a:t>と</a:t>
            </a:r>
            <a:r>
              <a:rPr lang="en-US" altLang="ja-JP" sz="2000" dirty="0"/>
              <a:t> TAR </a:t>
            </a:r>
            <a:r>
              <a:rPr lang="ja-JP" altLang="en-US" sz="2000"/>
              <a:t>が</a:t>
            </a:r>
            <a:r>
              <a:rPr lang="en-US" altLang="ja-JP" sz="2000" dirty="0"/>
              <a:t> NP </a:t>
            </a:r>
            <a:r>
              <a:rPr lang="ja-JP" altLang="en-US" sz="2000"/>
              <a:t>完全</a:t>
            </a:r>
            <a:r>
              <a:rPr lang="en-US" altLang="ja-JP" sz="2000" dirty="0"/>
              <a:t>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 </a:t>
            </a:r>
            <a:r>
              <a:rPr lang="ja-JP" altLang="en-US" sz="2000"/>
              <a:t>グラフ</a:t>
            </a:r>
            <a:endParaRPr lang="en-US" altLang="ja-JP" sz="2000" dirty="0"/>
          </a:p>
          <a:p>
            <a:r>
              <a:rPr lang="en-US" altLang="ja-JP" sz="2000" dirty="0"/>
              <a:t>TS </a:t>
            </a:r>
            <a:r>
              <a:rPr lang="ja-JP" altLang="en-US" sz="2000"/>
              <a:t>が</a:t>
            </a:r>
            <a:r>
              <a:rPr lang="en-US" altLang="ja-JP" sz="2000" dirty="0"/>
              <a:t>PSPACE </a:t>
            </a:r>
            <a:r>
              <a:rPr lang="ja-JP" altLang="en-US" sz="2000"/>
              <a:t>完全</a:t>
            </a:r>
            <a:r>
              <a:rPr lang="en-US" altLang="ja-JP" sz="2000" dirty="0"/>
              <a:t>, TJ </a:t>
            </a:r>
            <a:r>
              <a:rPr lang="ja-JP" altLang="en-US" sz="2000"/>
              <a:t>と</a:t>
            </a:r>
            <a:r>
              <a:rPr lang="en-US" altLang="ja-JP" sz="2000" dirty="0"/>
              <a:t> TAR </a:t>
            </a:r>
            <a:r>
              <a:rPr lang="ja-JP" altLang="en-US" sz="2000"/>
              <a:t>は</a:t>
            </a:r>
            <a:r>
              <a:rPr lang="en-US" altLang="ja-JP" sz="2000" dirty="0"/>
              <a:t> P: </a:t>
            </a:r>
          </a:p>
          <a:p>
            <a:pPr marL="0" indent="0">
              <a:buNone/>
            </a:pPr>
            <a:r>
              <a:rPr lang="ja-JP" altLang="en-US" sz="2000"/>
              <a:t>　弦グラフ</a:t>
            </a:r>
            <a:r>
              <a:rPr lang="en-US" altLang="ja-JP" sz="2000" dirty="0"/>
              <a:t> (</a:t>
            </a:r>
            <a:r>
              <a:rPr lang="ja-JP" altLang="en-US" sz="2000"/>
              <a:t>∵</a:t>
            </a:r>
            <a:r>
              <a:rPr lang="en-US" altLang="ja-JP" sz="2000" dirty="0"/>
              <a:t> TJ </a:t>
            </a:r>
            <a:r>
              <a:rPr lang="ja-JP" altLang="en-US" sz="2000"/>
              <a:t>と</a:t>
            </a:r>
            <a:r>
              <a:rPr lang="en-US" altLang="ja-JP" sz="2000" dirty="0"/>
              <a:t> TAR </a:t>
            </a:r>
            <a:r>
              <a:rPr lang="ja-JP" altLang="en-US" sz="2000"/>
              <a:t>は</a:t>
            </a:r>
            <a:r>
              <a:rPr lang="en-US" altLang="ja-JP" sz="2000" dirty="0"/>
              <a:t> even-hole-free </a:t>
            </a:r>
            <a:r>
              <a:rPr lang="ja-JP" altLang="en-US" sz="2000"/>
              <a:t>で</a:t>
            </a:r>
            <a:r>
              <a:rPr lang="en-US" altLang="ja-JP" sz="2000" dirty="0"/>
              <a:t> P)</a:t>
            </a:r>
          </a:p>
          <a:p>
            <a:r>
              <a:rPr lang="en-US" altLang="ja-JP" sz="2000" dirty="0"/>
              <a:t>TS </a:t>
            </a:r>
            <a:r>
              <a:rPr lang="ja-JP" altLang="en-US" sz="2000"/>
              <a:t>が</a:t>
            </a:r>
            <a:r>
              <a:rPr lang="en-US" altLang="ja-JP" sz="2000" dirty="0"/>
              <a:t> P: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 permutation, bipartite distance hereditary </a:t>
            </a:r>
            <a:r>
              <a:rPr lang="ja-JP" altLang="en-US" sz="2000"/>
              <a:t>グラフ</a:t>
            </a:r>
            <a:endParaRPr lang="en-US" altLang="ja-JP" sz="2000" dirty="0"/>
          </a:p>
          <a:p>
            <a:r>
              <a:rPr lang="en-US" altLang="ja-JP" sz="2000" dirty="0"/>
              <a:t>TS, TJ, TAR </a:t>
            </a:r>
            <a:r>
              <a:rPr lang="ja-JP" altLang="en-US" sz="2000"/>
              <a:t>が全て</a:t>
            </a:r>
            <a:r>
              <a:rPr lang="en-US" altLang="ja-JP" sz="2000" dirty="0"/>
              <a:t> P: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cograph, claw-free, interval, tree </a:t>
            </a:r>
            <a:r>
              <a:rPr lang="ja-JP" altLang="en-US" sz="2000"/>
              <a:t>グラフ</a:t>
            </a:r>
            <a:endParaRPr lang="en-US" altLang="ja-JP" sz="2000" dirty="0"/>
          </a:p>
        </p:txBody>
      </p:sp>
      <p:sp>
        <p:nvSpPr>
          <p:cNvPr id="12" name="上下矢印 11">
            <a:extLst>
              <a:ext uri="{FF2B5EF4-FFF2-40B4-BE49-F238E27FC236}">
                <a16:creationId xmlns:a16="http://schemas.microsoft.com/office/drawing/2014/main" id="{9456F8C9-4AF8-CA49-A8DA-20606D5CB478}"/>
              </a:ext>
            </a:extLst>
          </p:cNvPr>
          <p:cNvSpPr/>
          <p:nvPr/>
        </p:nvSpPr>
        <p:spPr>
          <a:xfrm>
            <a:off x="7047286" y="1282535"/>
            <a:ext cx="564948" cy="4179321"/>
          </a:xfrm>
          <a:prstGeom prst="upDownArrow">
            <a:avLst>
              <a:gd name="adj1" fmla="val 39691"/>
              <a:gd name="adj2" fmla="val 50000"/>
            </a:avLst>
          </a:prstGeom>
          <a:gradFill>
            <a:gsLst>
              <a:gs pos="100000">
                <a:srgbClr val="FF0000"/>
              </a:gs>
              <a:gs pos="50000">
                <a:schemeClr val="accent1">
                  <a:lumMod val="5000"/>
                  <a:lumOff val="95000"/>
                </a:schemeClr>
              </a:gs>
              <a:gs pos="0">
                <a:srgbClr val="000FF0"/>
              </a:gs>
            </a:gsLst>
            <a:lin ang="5400000" scaled="1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FF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49A3102-E3DB-4A4C-BECB-A9C84A2777B0}"/>
              </a:ext>
            </a:extLst>
          </p:cNvPr>
          <p:cNvSpPr txBox="1"/>
          <p:nvPr/>
        </p:nvSpPr>
        <p:spPr>
          <a:xfrm>
            <a:off x="7788342" y="1464373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0FF0"/>
                </a:solidFill>
              </a:rPr>
              <a:t>hard</a:t>
            </a:r>
            <a:endParaRPr kumimoji="1" lang="ja-JP" altLang="en-US" sz="3200">
              <a:solidFill>
                <a:srgbClr val="000FF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162BE9-AACA-F347-8DCD-AE7A5B40D0E6}"/>
              </a:ext>
            </a:extLst>
          </p:cNvPr>
          <p:cNvSpPr txBox="1"/>
          <p:nvPr/>
        </p:nvSpPr>
        <p:spPr>
          <a:xfrm>
            <a:off x="7789944" y="4759570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easy</a:t>
            </a:r>
            <a:endParaRPr kumimoji="1" lang="ja-JP" altLang="en-US" sz="280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F39CEE-9D80-1A49-A5AA-031FBADA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823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rgbClr val="FF0000"/>
                    </a:solidFill>
                  </a:rPr>
                  <a:t>-PVCR</a:t>
                </a:r>
                <a:r>
                  <a:rPr lang="ja-JP" altLang="en-US" sz="4000"/>
                  <a:t>のクラス</a:t>
                </a:r>
                <a:r>
                  <a:rPr kumimoji="1" lang="ja-JP" altLang="en-US" sz="4000"/>
                  <a:t>別困難性</a:t>
                </a:r>
                <a:r>
                  <a:rPr kumimoji="1" lang="en-US" altLang="ja-JP" sz="4000" dirty="0"/>
                  <a:t> (</a:t>
                </a:r>
                <a:r>
                  <a:rPr lang="ja-JP" altLang="en-US" sz="4000">
                    <a:solidFill>
                      <a:srgbClr val="FF0000"/>
                    </a:solidFill>
                  </a:rPr>
                  <a:t>結果</a:t>
                </a:r>
                <a:r>
                  <a:rPr lang="en-US" altLang="ja-JP" sz="4000" dirty="0">
                    <a:solidFill>
                      <a:srgbClr val="FF0000"/>
                    </a:solidFill>
                  </a:rPr>
                  <a:t>1</a:t>
                </a:r>
                <a:r>
                  <a:rPr kumimoji="1" lang="en-US" altLang="ja-JP" sz="4000" dirty="0"/>
                  <a:t>)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TS, TJ, TAR </a:t>
                </a:r>
                <a:r>
                  <a:rPr lang="ja-JP" altLang="en-US" sz="2000"/>
                  <a:t>が全て</a:t>
                </a:r>
                <a:r>
                  <a:rPr lang="en-US" altLang="ja-JP" sz="2000" dirty="0"/>
                  <a:t>PSPACE </a:t>
                </a:r>
                <a:r>
                  <a:rPr lang="ja-JP" altLang="en-US" sz="2000"/>
                  <a:t>完全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最大次数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 4 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の平面</a:t>
                </a:r>
                <a:r>
                  <a:rPr lang="en-US" altLang="ja-JP" sz="2000" dirty="0"/>
                  <a:t>,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理想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, 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帯域幅制限グラフ</a:t>
                </a:r>
                <a:endParaRPr lang="en-US" altLang="ja-JP" sz="1600" dirty="0">
                  <a:solidFill>
                    <a:srgbClr val="FF0000"/>
                  </a:solidFill>
                </a:endParaRPr>
              </a:p>
              <a:p>
                <a:r>
                  <a:rPr lang="en-US" altLang="ja-JP" sz="2000" dirty="0"/>
                  <a:t>TS </a:t>
                </a:r>
                <a:r>
                  <a:rPr lang="ja-JP" altLang="en-US" sz="2000"/>
                  <a:t>が</a:t>
                </a:r>
                <a:r>
                  <a:rPr lang="en-US" altLang="ja-JP" sz="2000" dirty="0"/>
                  <a:t>PSPACE </a:t>
                </a:r>
                <a:r>
                  <a:rPr lang="ja-JP" altLang="en-US" sz="2000"/>
                  <a:t>完全</a:t>
                </a:r>
                <a:r>
                  <a:rPr lang="en-US" altLang="ja-JP" sz="2000" dirty="0"/>
                  <a:t>, 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TAR </a:t>
                </a:r>
                <a:r>
                  <a:rPr lang="ja-JP" altLang="en-US" sz="2000"/>
                  <a:t>が</a:t>
                </a:r>
                <a:r>
                  <a:rPr lang="en-US" altLang="ja-JP" sz="2000" dirty="0"/>
                  <a:t> NP </a:t>
                </a:r>
                <a:r>
                  <a:rPr lang="ja-JP" altLang="en-US" sz="2000"/>
                  <a:t>完全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bipartite 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グラフ</a:t>
                </a:r>
                <a:endParaRPr lang="en-US" altLang="ja-JP" sz="2000" dirty="0">
                  <a:solidFill>
                    <a:srgbClr val="FF0000"/>
                  </a:solidFill>
                </a:endParaRPr>
              </a:p>
              <a:p>
                <a:r>
                  <a:rPr lang="en-US" altLang="ja-JP" sz="2000" dirty="0"/>
                  <a:t>TS </a:t>
                </a:r>
                <a:r>
                  <a:rPr lang="ja-JP" altLang="en-US" sz="2000"/>
                  <a:t>が</a:t>
                </a:r>
                <a:r>
                  <a:rPr lang="en-US" altLang="ja-JP" sz="2000" dirty="0"/>
                  <a:t>PSPACE </a:t>
                </a:r>
                <a:r>
                  <a:rPr lang="ja-JP" altLang="en-US" sz="2000"/>
                  <a:t>完全</a:t>
                </a:r>
                <a:r>
                  <a:rPr lang="en-US" altLang="ja-JP" sz="2000" dirty="0"/>
                  <a:t>: 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, TJ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と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TAR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は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P: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弦グラフ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(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∵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TJ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と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TAR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は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even-hole-free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で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P)</a:t>
                </a:r>
              </a:p>
              <a:p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TS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が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P: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bipartite permutation, bipartite distance hereditary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グラフ</a:t>
                </a:r>
                <a:endParaRPr lang="en-US" altLang="ja-JP" sz="200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TS, TJ, TAR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が全て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P: </a:t>
                </a:r>
              </a:p>
              <a:p>
                <a:pPr marL="0" indent="0">
                  <a:buNone/>
                </a:pP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　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cograph, claw-free, interval, tree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グラフ</a:t>
                </a:r>
                <a:endParaRPr lang="en-US" altLang="ja-JP" sz="200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r>
                  <a:rPr lang="ja-JP" altLang="en-US" sz="2000"/>
                  <a:t>これらの困難性を示した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en-US" altLang="ja-JP" sz="2000" dirty="0"/>
                  <a:t>   (</a:t>
                </a:r>
                <a:r>
                  <a:rPr lang="ja-JP" altLang="en-US" sz="2000"/>
                  <a:t>帰着は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 NPC </a:t>
                </a:r>
                <a:r>
                  <a:rPr lang="ja-JP" altLang="en-US" sz="2000"/>
                  <a:t>の帰着を使う</a:t>
                </a:r>
                <a:r>
                  <a:rPr lang="en-US" altLang="ja-JP" sz="2000" dirty="0"/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上下矢印 11">
            <a:extLst>
              <a:ext uri="{FF2B5EF4-FFF2-40B4-BE49-F238E27FC236}">
                <a16:creationId xmlns:a16="http://schemas.microsoft.com/office/drawing/2014/main" id="{9456F8C9-4AF8-CA49-A8DA-20606D5CB478}"/>
              </a:ext>
            </a:extLst>
          </p:cNvPr>
          <p:cNvSpPr/>
          <p:nvPr/>
        </p:nvSpPr>
        <p:spPr>
          <a:xfrm>
            <a:off x="7047286" y="1282535"/>
            <a:ext cx="564948" cy="4179321"/>
          </a:xfrm>
          <a:prstGeom prst="upDownArrow">
            <a:avLst>
              <a:gd name="adj1" fmla="val 39691"/>
              <a:gd name="adj2" fmla="val 50000"/>
            </a:avLst>
          </a:prstGeom>
          <a:gradFill>
            <a:gsLst>
              <a:gs pos="100000">
                <a:srgbClr val="FF0000"/>
              </a:gs>
              <a:gs pos="50000">
                <a:schemeClr val="accent1">
                  <a:lumMod val="5000"/>
                  <a:lumOff val="95000"/>
                </a:schemeClr>
              </a:gs>
              <a:gs pos="0">
                <a:srgbClr val="000FF0"/>
              </a:gs>
            </a:gsLst>
            <a:lin ang="5400000" scaled="1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FF0"/>
              </a:solidFill>
            </a:endParaRPr>
          </a:p>
        </p:txBody>
      </p:sp>
      <p:sp>
        <p:nvSpPr>
          <p:cNvPr id="4" name="環状矢印 3">
            <a:extLst>
              <a:ext uri="{FF2B5EF4-FFF2-40B4-BE49-F238E27FC236}">
                <a16:creationId xmlns:a16="http://schemas.microsoft.com/office/drawing/2014/main" id="{F0C7D585-1DEF-C44E-93D8-948318379482}"/>
              </a:ext>
            </a:extLst>
          </p:cNvPr>
          <p:cNvSpPr/>
          <p:nvPr/>
        </p:nvSpPr>
        <p:spPr>
          <a:xfrm rot="14681891">
            <a:off x="151728" y="3368734"/>
            <a:ext cx="2356320" cy="2289326"/>
          </a:xfrm>
          <a:prstGeom prst="circularArrow">
            <a:avLst>
              <a:gd name="adj1" fmla="val 6541"/>
              <a:gd name="adj2" fmla="val 1142319"/>
              <a:gd name="adj3" fmla="val 20394905"/>
              <a:gd name="adj4" fmla="val 14415687"/>
              <a:gd name="adj5" fmla="val 7724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A364FD-6FC8-D244-BF52-FE2A5D64E30A}"/>
              </a:ext>
            </a:extLst>
          </p:cNvPr>
          <p:cNvSpPr txBox="1"/>
          <p:nvPr/>
        </p:nvSpPr>
        <p:spPr>
          <a:xfrm>
            <a:off x="7788342" y="1464373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0FF0"/>
                </a:solidFill>
              </a:rPr>
              <a:t>hard</a:t>
            </a:r>
            <a:endParaRPr kumimoji="1" lang="ja-JP" altLang="en-US" sz="3200">
              <a:solidFill>
                <a:srgbClr val="000FF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69C71F-9C79-A940-B7CD-6774CCB48949}"/>
              </a:ext>
            </a:extLst>
          </p:cNvPr>
          <p:cNvSpPr txBox="1"/>
          <p:nvPr/>
        </p:nvSpPr>
        <p:spPr>
          <a:xfrm>
            <a:off x="7789944" y="4759570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easy</a:t>
            </a:r>
            <a:endParaRPr kumimoji="1" lang="ja-JP" altLang="en-US" sz="280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1909EE-BA87-CF4D-B4B6-D6BD6910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33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EDF7B4F-1777-824D-B975-23B8350B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31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lang="ja-JP" altLang="en-US"/>
              <a:t>結果のまとめ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-path vertex cover </a:t>
                </a:r>
                <a:r>
                  <a:rPr kumimoji="1" lang="ja-JP" altLang="en-US" sz="2400"/>
                  <a:t>問題の遷移版</a:t>
                </a:r>
                <a:r>
                  <a:rPr kumimoji="1" lang="en-US" altLang="ja-JP" sz="2400" dirty="0"/>
                  <a:t> (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-PVCR) </a:t>
                </a:r>
                <a:r>
                  <a:rPr kumimoji="1" lang="ja-JP" altLang="en-US" sz="2400"/>
                  <a:t>をやった</a:t>
                </a:r>
                <a:endParaRPr kumimoji="1" lang="en-US" altLang="ja-JP" sz="2400" dirty="0"/>
              </a:p>
              <a:p>
                <a:r>
                  <a:rPr kumimoji="1" lang="ja-JP" altLang="en-US" sz="2400"/>
                  <a:t>以下を示した</a:t>
                </a:r>
                <a:endParaRPr kumimoji="1" lang="en-US" altLang="ja-JP" sz="2400" dirty="0"/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[</a:t>
                </a:r>
                <a:r>
                  <a:rPr lang="en-US" altLang="ja-JP" sz="2400" dirty="0">
                    <a:solidFill>
                      <a:srgbClr val="000FF0"/>
                    </a:solidFill>
                  </a:rPr>
                  <a:t>Complexity</a:t>
                </a:r>
                <a:r>
                  <a:rPr lang="en-US" altLang="ja-JP" sz="2400" dirty="0"/>
                  <a:t>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kumimoji="1" lang="ja-JP" altLang="en-US" sz="2000" b="0"/>
                  <a:t>今までの</a:t>
                </a:r>
                <a:r>
                  <a:rPr kumimoji="1" lang="en-US" altLang="ja-JP" sz="2000" b="0" dirty="0"/>
                  <a:t> VCR </a:t>
                </a:r>
                <a:r>
                  <a:rPr kumimoji="1" lang="ja-JP" altLang="en-US" sz="2000" b="0"/>
                  <a:t>のグラフクラス限定による困難性が</a:t>
                </a:r>
                <a:r>
                  <a:rPr kumimoji="1" lang="en-US" altLang="ja-JP" sz="2000" b="0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にも同様に適用できることを示した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kumimoji="1" lang="ja-JP" altLang="en-US" sz="2000"/>
                  <a:t>上記以外</a:t>
                </a:r>
                <a:r>
                  <a:rPr lang="ja-JP" altLang="en-US" sz="2000"/>
                  <a:t>の帰着で</a:t>
                </a:r>
                <a:r>
                  <a:rPr lang="en-US" altLang="ja-JP" sz="2000" dirty="0"/>
                  <a:t> bounded bandwidth and planar of max deg. 3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/>
                  <a:t>のグラフでも</a:t>
                </a:r>
                <a:r>
                  <a:rPr lang="en-US" altLang="ja-JP" sz="2000" dirty="0"/>
                  <a:t> PSPACE </a:t>
                </a:r>
                <a:r>
                  <a:rPr lang="ja-JP" altLang="en-US" sz="2000"/>
                  <a:t>完全だと示した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[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Poly-time </a:t>
                </a:r>
                <a:r>
                  <a:rPr lang="en-US" altLang="ja-JP" sz="2400" dirty="0" err="1">
                    <a:solidFill>
                      <a:srgbClr val="FF0000"/>
                    </a:solidFill>
                  </a:rPr>
                  <a:t>algo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.</a:t>
                </a:r>
                <a:r>
                  <a:rPr lang="en-US" altLang="ja-JP" sz="2400" dirty="0"/>
                  <a:t>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サイクル</a:t>
                </a:r>
                <a:r>
                  <a:rPr lang="en-US" altLang="ja-JP" sz="2000" dirty="0"/>
                  <a:t> (TS, TJ, TAR),  </a:t>
                </a:r>
                <a:r>
                  <a:rPr lang="ja-JP" altLang="en-US" sz="2000"/>
                  <a:t>木</a:t>
                </a:r>
                <a:r>
                  <a:rPr lang="en-US" altLang="ja-JP" sz="2000" dirty="0"/>
                  <a:t> (TJ, TAR) </a:t>
                </a:r>
                <a:r>
                  <a:rPr lang="ja-JP" altLang="en-US" sz="2000"/>
                  <a:t>上での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/>
                  <a:t>多項式時間</a:t>
                </a:r>
                <a:r>
                  <a:rPr lang="en-US" altLang="ja-JP" sz="2000" dirty="0" err="1"/>
                  <a:t>algo</a:t>
                </a:r>
                <a:r>
                  <a:rPr lang="en-US" altLang="ja-JP" sz="2000" dirty="0"/>
                  <a:t>. </a:t>
                </a:r>
                <a:r>
                  <a:rPr lang="ja-JP" altLang="en-US" sz="2000"/>
                  <a:t>を示した</a:t>
                </a:r>
                <a:r>
                  <a:rPr lang="en-US" altLang="ja-JP" sz="2000" dirty="0"/>
                  <a:t>. </a:t>
                </a:r>
                <a:r>
                  <a:rPr lang="ja-JP" altLang="en-US" sz="2000"/>
                  <a:t>パスは最短の遷移列も求まる</a:t>
                </a:r>
                <a:r>
                  <a:rPr lang="en-US" altLang="ja-JP" sz="2000" dirty="0"/>
                  <a:t>. 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“</a:t>
                </a:r>
                <a:r>
                  <a:rPr lang="ja-JP" altLang="en-US" sz="2000"/>
                  <a:t>サイクルでさえ最短は自明には求まらなそう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を示した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2"/>
                <a:stretch>
                  <a:fillRect l="-965" t="-1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6D3609-F03F-4745-A06F-3D087F9A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598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別帰着により以下が得られる</a:t>
                </a:r>
                <a:r>
                  <a:rPr lang="en-US" altLang="ja-JP" sz="2000" dirty="0"/>
                  <a:t>:  </a:t>
                </a:r>
              </a:p>
              <a:p>
                <a:pPr marL="0" indent="0">
                  <a:buNone/>
                </a:pPr>
                <a:r>
                  <a:rPr lang="ja-JP" altLang="en-US" sz="2000" b="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under TS, TJ, TAR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　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最大次数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3 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かつ帯域幅制限</a:t>
                </a:r>
                <a:r>
                  <a:rPr lang="ja-JP" altLang="en-US" sz="2000"/>
                  <a:t>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A182F0-77FD-5C4C-B28B-80048F04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298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別帰着により以下が得られる</a:t>
                </a:r>
                <a:r>
                  <a:rPr lang="en-US" altLang="ja-JP" sz="2000" dirty="0"/>
                  <a:t>:  </a:t>
                </a:r>
              </a:p>
              <a:p>
                <a:pPr marL="0" indent="0">
                  <a:buNone/>
                </a:pPr>
                <a:r>
                  <a:rPr lang="ja-JP" altLang="en-US" sz="2000" b="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under TS, TJ, TAR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　最大次数</a:t>
                </a:r>
                <a:r>
                  <a:rPr lang="en-US" altLang="ja-JP" sz="2000" dirty="0"/>
                  <a:t>3 </a:t>
                </a:r>
                <a:r>
                  <a:rPr lang="ja-JP" altLang="en-US" sz="2000"/>
                  <a:t>かつ帯域幅制限の平面グラフですら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  <a:p>
                <a:r>
                  <a:rPr lang="ja-JP" altLang="en-US" sz="2000"/>
                  <a:t>概要</a:t>
                </a:r>
                <a:r>
                  <a:rPr lang="en-US" altLang="ja-JP" sz="2000" dirty="0"/>
                  <a:t>: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12F33B-B63A-4447-9C38-7FB6B0EB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738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別帰着により以下が得られる</a:t>
                </a:r>
                <a:r>
                  <a:rPr lang="en-US" altLang="ja-JP" sz="2000" dirty="0"/>
                  <a:t>:  </a:t>
                </a:r>
              </a:p>
              <a:p>
                <a:pPr marL="0" indent="0">
                  <a:buNone/>
                </a:pPr>
                <a:r>
                  <a:rPr lang="ja-JP" altLang="en-US" sz="2000" b="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under TS, TJ, TAR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　最大次数</a:t>
                </a:r>
                <a:r>
                  <a:rPr lang="en-US" altLang="ja-JP" sz="2000" dirty="0"/>
                  <a:t>3 </a:t>
                </a:r>
                <a:r>
                  <a:rPr lang="ja-JP" altLang="en-US" sz="2000"/>
                  <a:t>かつ帯域幅制限の平面グラフですら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  <a:p>
                <a:r>
                  <a:rPr lang="ja-JP" altLang="en-US" sz="2000"/>
                  <a:t>概要</a:t>
                </a:r>
                <a:r>
                  <a:rPr lang="en-US" altLang="ja-JP" sz="2000" dirty="0"/>
                  <a:t>: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ja-JP" sz="2000" dirty="0"/>
                  <a:t> Nondeterministic Constraint Logic (NCL) </a:t>
                </a:r>
                <a:r>
                  <a:rPr lang="ja-JP" altLang="en-US" sz="2000"/>
                  <a:t>から帰着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7F4286-8B7F-F948-BAC1-155CA898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509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別帰着により以下が得られる</a:t>
                </a:r>
                <a:r>
                  <a:rPr lang="en-US" altLang="ja-JP" sz="2000" dirty="0"/>
                  <a:t>:  </a:t>
                </a:r>
              </a:p>
              <a:p>
                <a:pPr marL="0" indent="0">
                  <a:buNone/>
                </a:pPr>
                <a:r>
                  <a:rPr lang="ja-JP" altLang="en-US" sz="2000" b="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under TS, TJ, TAR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　最大次数</a:t>
                </a:r>
                <a:r>
                  <a:rPr lang="en-US" altLang="ja-JP" sz="2000" dirty="0"/>
                  <a:t>3 </a:t>
                </a:r>
                <a:r>
                  <a:rPr lang="ja-JP" altLang="en-US" sz="2000"/>
                  <a:t>かつ帯域幅制限の平面グラフですら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  <a:p>
                <a:r>
                  <a:rPr lang="ja-JP" altLang="en-US" sz="2000"/>
                  <a:t>概要</a:t>
                </a:r>
                <a:r>
                  <a:rPr lang="en-US" altLang="ja-JP" sz="2000" dirty="0"/>
                  <a:t>: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ja-JP" sz="2000" dirty="0"/>
                  <a:t> Nondeterministic Constraint Logic (NCL) </a:t>
                </a:r>
                <a:r>
                  <a:rPr lang="ja-JP" altLang="en-US" sz="2000"/>
                  <a:t>から帰着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</a:t>
                </a:r>
                <a:r>
                  <a:rPr lang="en-US" altLang="ja-JP" sz="2000" dirty="0"/>
                  <a:t>NCL </a:t>
                </a:r>
                <a:r>
                  <a:rPr lang="en-US" altLang="ja-JP" sz="2000" i="1" dirty="0"/>
                  <a:t>machine</a:t>
                </a:r>
                <a:r>
                  <a:rPr lang="en-US" altLang="ja-JP" sz="2000" dirty="0"/>
                  <a:t>: </a:t>
                </a:r>
                <a:r>
                  <a:rPr lang="ja-JP" altLang="en-US" sz="2000"/>
                  <a:t>枝重み</a:t>
                </a:r>
                <a:r>
                  <a:rPr lang="en-US" altLang="ja-JP" sz="2000" dirty="0"/>
                  <a:t>{1, 2}</a:t>
                </a:r>
                <a:r>
                  <a:rPr lang="ja-JP" altLang="en-US" sz="2000"/>
                  <a:t>付きの無向グラフ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E28170-942D-5A4C-9CC7-6C8908A6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0904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別帰着により以下が得られる</a:t>
                </a:r>
                <a:r>
                  <a:rPr lang="en-US" altLang="ja-JP" sz="2000" dirty="0"/>
                  <a:t>:  </a:t>
                </a:r>
              </a:p>
              <a:p>
                <a:pPr marL="0" indent="0">
                  <a:buNone/>
                </a:pPr>
                <a:r>
                  <a:rPr lang="ja-JP" altLang="en-US" sz="2000" b="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under TS, TJ, TAR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　最大次数</a:t>
                </a:r>
                <a:r>
                  <a:rPr lang="en-US" altLang="ja-JP" sz="2000" dirty="0"/>
                  <a:t>3 </a:t>
                </a:r>
                <a:r>
                  <a:rPr lang="ja-JP" altLang="en-US" sz="2000"/>
                  <a:t>かつ帯域幅制限の平面グラフですら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  <a:p>
                <a:r>
                  <a:rPr lang="ja-JP" altLang="en-US" sz="2000"/>
                  <a:t>概要</a:t>
                </a:r>
                <a:r>
                  <a:rPr lang="en-US" altLang="ja-JP" sz="2000" dirty="0"/>
                  <a:t>: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ja-JP" sz="2000" dirty="0"/>
                  <a:t> Nondeterministic Constraint Logic (NCL) </a:t>
                </a:r>
                <a:r>
                  <a:rPr lang="ja-JP" altLang="en-US" sz="2000"/>
                  <a:t>から帰着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</a:t>
                </a:r>
                <a:r>
                  <a:rPr lang="en-US" altLang="ja-JP" sz="2000" dirty="0"/>
                  <a:t>NCL </a:t>
                </a:r>
                <a:r>
                  <a:rPr lang="en-US" altLang="ja-JP" sz="2000" i="1" dirty="0"/>
                  <a:t>machine</a:t>
                </a:r>
                <a:r>
                  <a:rPr lang="en-US" altLang="ja-JP" sz="2000" dirty="0"/>
                  <a:t>: </a:t>
                </a:r>
                <a:r>
                  <a:rPr lang="ja-JP" altLang="en-US" sz="2000"/>
                  <a:t>枝重み</a:t>
                </a:r>
                <a:r>
                  <a:rPr lang="en-US" altLang="ja-JP" sz="2000" dirty="0"/>
                  <a:t>{1, 2}</a:t>
                </a:r>
                <a:r>
                  <a:rPr lang="ja-JP" altLang="en-US" sz="2000"/>
                  <a:t>付きの無向グラフ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・以下のような枝の向き付け</a:t>
                </a:r>
                <a:r>
                  <a:rPr lang="en-US" altLang="ja-JP" sz="2000" dirty="0"/>
                  <a:t> (orientation) </a:t>
                </a:r>
                <a:r>
                  <a:rPr lang="ja-JP" altLang="en-US" sz="2000"/>
                  <a:t>を考える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各頂点に入る枝の重み合計が</a:t>
                </a:r>
                <a:r>
                  <a:rPr lang="en-US" altLang="ja-JP" sz="2000" dirty="0"/>
                  <a:t>2</a:t>
                </a:r>
                <a:r>
                  <a:rPr lang="ja-JP" altLang="en-US" sz="2000"/>
                  <a:t>以上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19A235-4C9A-7040-A4AF-D1028BBB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959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別帰着により以下が得られる</a:t>
                </a:r>
                <a:r>
                  <a:rPr lang="en-US" altLang="ja-JP" sz="2000" dirty="0"/>
                  <a:t>:  </a:t>
                </a:r>
              </a:p>
              <a:p>
                <a:pPr marL="0" indent="0">
                  <a:buNone/>
                </a:pPr>
                <a:r>
                  <a:rPr lang="ja-JP" altLang="en-US" sz="2000" b="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under TS, TJ, TAR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　最大次数</a:t>
                </a:r>
                <a:r>
                  <a:rPr lang="en-US" altLang="ja-JP" sz="2000" dirty="0"/>
                  <a:t>3 </a:t>
                </a:r>
                <a:r>
                  <a:rPr lang="ja-JP" altLang="en-US" sz="2000"/>
                  <a:t>かつ帯域幅制限の平面グラフですら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  <a:p>
                <a:r>
                  <a:rPr lang="ja-JP" altLang="en-US" sz="2000"/>
                  <a:t>概要</a:t>
                </a:r>
                <a:r>
                  <a:rPr lang="en-US" altLang="ja-JP" sz="2000" dirty="0"/>
                  <a:t>: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ja-JP" sz="2000" dirty="0"/>
                  <a:t> Nondeterministic Constraint Logic (NCL) </a:t>
                </a:r>
                <a:r>
                  <a:rPr lang="ja-JP" altLang="en-US" sz="2000"/>
                  <a:t>から帰着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</a:t>
                </a:r>
                <a:r>
                  <a:rPr lang="en-US" altLang="ja-JP" sz="2000" dirty="0"/>
                  <a:t>NCL </a:t>
                </a:r>
                <a:r>
                  <a:rPr lang="en-US" altLang="ja-JP" sz="2000" i="1" dirty="0"/>
                  <a:t>machine</a:t>
                </a:r>
                <a:r>
                  <a:rPr lang="en-US" altLang="ja-JP" sz="2000" dirty="0"/>
                  <a:t>: </a:t>
                </a:r>
                <a:r>
                  <a:rPr lang="ja-JP" altLang="en-US" sz="2000"/>
                  <a:t>枝重み</a:t>
                </a:r>
                <a:r>
                  <a:rPr lang="en-US" altLang="ja-JP" sz="2000" dirty="0"/>
                  <a:t>{1, 2}</a:t>
                </a:r>
                <a:r>
                  <a:rPr lang="ja-JP" altLang="en-US" sz="2000"/>
                  <a:t>付きの無向グラフ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・以下のような枝の向き付け</a:t>
                </a:r>
                <a:r>
                  <a:rPr lang="en-US" altLang="ja-JP" sz="2000" dirty="0"/>
                  <a:t> (orientation) </a:t>
                </a:r>
                <a:r>
                  <a:rPr lang="ja-JP" altLang="en-US" sz="2000"/>
                  <a:t>を考える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各頂点に入る枝の重み合計が</a:t>
                </a:r>
                <a:r>
                  <a:rPr lang="en-US" altLang="ja-JP" sz="2000" dirty="0"/>
                  <a:t>2</a:t>
                </a:r>
                <a:r>
                  <a:rPr lang="ja-JP" altLang="en-US" sz="2000"/>
                  <a:t>以上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</a:t>
                </a:r>
                <a:r>
                  <a:rPr lang="en-US" altLang="ja-JP" sz="2000" dirty="0"/>
                  <a:t>“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のある向き付け</a:t>
                </a:r>
                <a:r>
                  <a:rPr lang="en-US" altLang="ja-JP" sz="2000" dirty="0"/>
                  <a:t>A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向き付け</a:t>
                </a:r>
                <a:r>
                  <a:rPr lang="en-US" altLang="ja-JP" sz="2000" dirty="0"/>
                  <a:t>B </a:t>
                </a:r>
                <a:r>
                  <a:rPr lang="ja-JP" altLang="en-US" sz="2000"/>
                  <a:t>が与えられて，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1</a:t>
                </a:r>
                <a:r>
                  <a:rPr lang="ja-JP" altLang="en-US" sz="2000"/>
                  <a:t>本ずつ向きを変えていくとき</a:t>
                </a:r>
                <a:r>
                  <a:rPr lang="en-US" altLang="ja-JP" sz="2000" dirty="0"/>
                  <a:t> A </a:t>
                </a:r>
                <a:r>
                  <a:rPr lang="ja-JP" altLang="en-US" sz="2000"/>
                  <a:t>→</a:t>
                </a:r>
                <a:r>
                  <a:rPr lang="en-US" altLang="ja-JP" sz="2000" dirty="0"/>
                  <a:t> B</a:t>
                </a:r>
                <a:r>
                  <a:rPr lang="ja-JP" altLang="en-US" sz="2000"/>
                  <a:t>は行けるか？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帯域幅制限の平面グラフですら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7FBE8B-DB0B-3B42-95DE-874ED43D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553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別帰着により以下が得られる</a:t>
                </a:r>
                <a:r>
                  <a:rPr lang="en-US" altLang="ja-JP" sz="2000" dirty="0"/>
                  <a:t>:  </a:t>
                </a:r>
              </a:p>
              <a:p>
                <a:pPr marL="0" indent="0">
                  <a:buNone/>
                </a:pPr>
                <a:r>
                  <a:rPr lang="ja-JP" altLang="en-US" sz="2000" b="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under TS, TJ, TAR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　最大次数</a:t>
                </a:r>
                <a:r>
                  <a:rPr lang="en-US" altLang="ja-JP" sz="2000" dirty="0"/>
                  <a:t>3 </a:t>
                </a:r>
                <a:r>
                  <a:rPr lang="ja-JP" altLang="en-US" sz="2000"/>
                  <a:t>かつ帯域幅制限の平面グラフですら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  <a:p>
                <a:r>
                  <a:rPr lang="ja-JP" altLang="en-US" sz="2000"/>
                  <a:t>概要</a:t>
                </a:r>
                <a:r>
                  <a:rPr lang="en-US" altLang="ja-JP" sz="2000" dirty="0"/>
                  <a:t>: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ja-JP" sz="2000" dirty="0"/>
                  <a:t> Nondeterministic Constraint Logic (NCL) </a:t>
                </a:r>
                <a:r>
                  <a:rPr lang="ja-JP" altLang="en-US" sz="2000"/>
                  <a:t>から帰着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</a:t>
                </a:r>
                <a:r>
                  <a:rPr lang="en-US" altLang="ja-JP" sz="2000" dirty="0"/>
                  <a:t>NCL </a:t>
                </a:r>
                <a:r>
                  <a:rPr lang="en-US" altLang="ja-JP" sz="2000" i="1" dirty="0"/>
                  <a:t>machine</a:t>
                </a:r>
                <a:r>
                  <a:rPr lang="en-US" altLang="ja-JP" sz="2000" dirty="0"/>
                  <a:t>: </a:t>
                </a:r>
                <a:r>
                  <a:rPr lang="ja-JP" altLang="en-US" sz="2000"/>
                  <a:t>枝重み</a:t>
                </a:r>
                <a:r>
                  <a:rPr lang="en-US" altLang="ja-JP" sz="2000" dirty="0"/>
                  <a:t>{1, 2}</a:t>
                </a:r>
                <a:r>
                  <a:rPr lang="ja-JP" altLang="en-US" sz="2000"/>
                  <a:t>付きの無向グラフ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・以下のような枝の向き付け</a:t>
                </a:r>
                <a:r>
                  <a:rPr lang="en-US" altLang="ja-JP" sz="2000" dirty="0"/>
                  <a:t> (orientation) </a:t>
                </a:r>
                <a:r>
                  <a:rPr lang="ja-JP" altLang="en-US" sz="2000"/>
                  <a:t>を考える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各頂点に入る枝の重み合計が</a:t>
                </a:r>
                <a:r>
                  <a:rPr lang="en-US" altLang="ja-JP" sz="2000" dirty="0"/>
                  <a:t>2</a:t>
                </a:r>
                <a:r>
                  <a:rPr lang="ja-JP" altLang="en-US" sz="2000"/>
                  <a:t>以上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</a:t>
                </a:r>
                <a:r>
                  <a:rPr lang="en-US" altLang="ja-JP" sz="2000" dirty="0"/>
                  <a:t>“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のある向き付け</a:t>
                </a:r>
                <a:r>
                  <a:rPr lang="en-US" altLang="ja-JP" sz="2000" dirty="0"/>
                  <a:t>A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向き付け</a:t>
                </a:r>
                <a:r>
                  <a:rPr lang="en-US" altLang="ja-JP" sz="2000" dirty="0"/>
                  <a:t>B </a:t>
                </a:r>
                <a:r>
                  <a:rPr lang="ja-JP" altLang="en-US" sz="2000"/>
                  <a:t>が与えられて，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1</a:t>
                </a:r>
                <a:r>
                  <a:rPr lang="ja-JP" altLang="en-US" sz="2000"/>
                  <a:t>本ずつ向きを変えていくとき</a:t>
                </a:r>
                <a:r>
                  <a:rPr lang="en-US" altLang="ja-JP" sz="2000" dirty="0"/>
                  <a:t> A </a:t>
                </a:r>
                <a:r>
                  <a:rPr lang="ja-JP" altLang="en-US" sz="2000"/>
                  <a:t>→</a:t>
                </a:r>
                <a:r>
                  <a:rPr lang="en-US" altLang="ja-JP" sz="2000" dirty="0"/>
                  <a:t> B</a:t>
                </a:r>
                <a:r>
                  <a:rPr lang="ja-JP" altLang="en-US" sz="2000"/>
                  <a:t>は行けるか？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帯域幅制限の平面グラフですら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endParaRPr lang="en-US" altLang="ja-JP" sz="2000" dirty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ja-JP" sz="2000" b="1" dirty="0"/>
                  <a:t> </a:t>
                </a:r>
                <a:r>
                  <a:rPr lang="ja-JP" altLang="en-US" sz="2000" b="1"/>
                  <a:t>困難性証明のフレームワーク</a:t>
                </a:r>
                <a:endParaRPr lang="en-US" altLang="ja-JP" sz="2000" b="1" dirty="0"/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rgbClr val="FF0000"/>
                    </a:solidFill>
                  </a:rPr>
                  <a:t>　</a:t>
                </a:r>
                <a:r>
                  <a:rPr lang="ja-JP" altLang="en-US" sz="2000"/>
                  <a:t>（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AND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点</a:t>
                </a:r>
                <a:r>
                  <a:rPr lang="en-US" altLang="ja-JP" sz="2000" dirty="0"/>
                  <a:t>,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OR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点</a:t>
                </a:r>
                <a:r>
                  <a:rPr lang="ja-JP" altLang="en-US" sz="2000"/>
                  <a:t>などに対応するガジェットづくり）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 b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0524C9-78CD-FD43-86CB-F4AD3F8C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6334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769326"/>
                <a:ext cx="7886700" cy="3579387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別帰着により以下が得られる</a:t>
                </a:r>
                <a:r>
                  <a:rPr lang="en-US" altLang="ja-JP" sz="2000" dirty="0"/>
                  <a:t>:  </a:t>
                </a:r>
              </a:p>
              <a:p>
                <a:pPr marL="0" indent="0">
                  <a:buNone/>
                </a:pPr>
                <a:r>
                  <a:rPr lang="ja-JP" altLang="en-US" sz="2000" b="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under TS, TJ, TAR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　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最大次数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3 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かつ帯域幅制限</a:t>
                </a:r>
                <a:r>
                  <a:rPr lang="ja-JP" altLang="en-US" sz="2000"/>
                  <a:t>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769326"/>
                <a:ext cx="7886700" cy="3579387"/>
              </a:xfrm>
              <a:blipFill>
                <a:blip r:embed="rId4"/>
                <a:stretch>
                  <a:fillRect l="-643" t="-14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5C5C56-4842-F84D-AD63-70BB2904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278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各ルールで最短の遷移列が多項式時間で求まる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サイクル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で解ける</a:t>
                </a:r>
                <a:r>
                  <a:rPr lang="en-US" altLang="ja-JP" sz="2000" dirty="0"/>
                  <a:t> (= no </a:t>
                </a:r>
                <a:r>
                  <a:rPr lang="ja-JP" altLang="en-US" sz="2000"/>
                  <a:t>もあるので</a:t>
                </a:r>
                <a:r>
                  <a:rPr lang="en-US" altLang="ja-JP" sz="2000" dirty="0"/>
                  <a:t>, no</a:t>
                </a:r>
                <a:r>
                  <a:rPr lang="ja-JP" altLang="en-US" sz="2000"/>
                  <a:t>の判定も出来る</a:t>
                </a:r>
                <a:r>
                  <a:rPr lang="en-US" altLang="ja-JP" sz="2000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ならば必ず遷移可能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かつ線形時間で求まる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TAR </a:t>
                </a:r>
                <a:r>
                  <a:rPr lang="ja-JP" altLang="en-US" sz="2000"/>
                  <a:t>は多項式時間で解ける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78F442-FCA7-B642-AA37-12A36FCA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666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ja-JP" altLang="en-US" sz="4000"/>
              <a:t>準備</a:t>
            </a:r>
            <a:endParaRPr kumimoji="1" lang="ja-JP" altLang="en-US" sz="400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C5AA24F-2E93-2543-8593-28B2DF48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41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lang="ja-JP" altLang="en-US"/>
              <a:t>結果のまとめ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-path vertex cover </a:t>
                </a:r>
                <a:r>
                  <a:rPr kumimoji="1" lang="ja-JP" altLang="en-US" sz="2400"/>
                  <a:t>問題の遷移版</a:t>
                </a:r>
                <a:r>
                  <a:rPr kumimoji="1" lang="en-US" altLang="ja-JP" sz="2400" dirty="0"/>
                  <a:t> (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-PVCR) </a:t>
                </a:r>
                <a:r>
                  <a:rPr kumimoji="1" lang="ja-JP" altLang="en-US" sz="2400"/>
                  <a:t>をやった</a:t>
                </a:r>
                <a:endParaRPr kumimoji="1" lang="en-US" altLang="ja-JP" sz="2400" dirty="0"/>
              </a:p>
              <a:p>
                <a:r>
                  <a:rPr kumimoji="1" lang="ja-JP" altLang="en-US" sz="2400"/>
                  <a:t>以下を示した</a:t>
                </a:r>
                <a:endParaRPr kumimoji="1" lang="en-US" altLang="ja-JP" sz="2400" dirty="0"/>
              </a:p>
              <a:p>
                <a:pPr marL="0" indent="0">
                  <a:buNone/>
                </a:pPr>
                <a:r>
                  <a:rPr lang="ja-JP" altLang="en-US" sz="2400">
                    <a:solidFill>
                      <a:schemeClr val="bg1">
                        <a:lumMod val="65000"/>
                      </a:schemeClr>
                    </a:solidFill>
                  </a:rPr>
                  <a:t>　</a:t>
                </a:r>
                <a:r>
                  <a:rPr lang="en-US" altLang="ja-JP" sz="2400" dirty="0">
                    <a:solidFill>
                      <a:schemeClr val="bg1">
                        <a:lumMod val="65000"/>
                      </a:schemeClr>
                    </a:solidFill>
                  </a:rPr>
                  <a:t>[Complexity]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kumimoji="1" lang="ja-JP" altLang="en-US" sz="2000" b="0">
                    <a:solidFill>
                      <a:schemeClr val="bg1">
                        <a:lumMod val="65000"/>
                      </a:schemeClr>
                    </a:solidFill>
                  </a:rPr>
                  <a:t>今までの</a:t>
                </a:r>
                <a:r>
                  <a:rPr kumimoji="1" lang="en-US" altLang="ja-JP" sz="2000" b="0" dirty="0">
                    <a:solidFill>
                      <a:schemeClr val="bg1">
                        <a:lumMod val="65000"/>
                      </a:schemeClr>
                    </a:solidFill>
                  </a:rPr>
                  <a:t> VCR </a:t>
                </a:r>
                <a:r>
                  <a:rPr kumimoji="1" lang="ja-JP" altLang="en-US" sz="2000" b="0">
                    <a:solidFill>
                      <a:schemeClr val="bg1">
                        <a:lumMod val="65000"/>
                      </a:schemeClr>
                    </a:solidFill>
                  </a:rPr>
                  <a:t>のグラフクラス限定による困難性が</a:t>
                </a:r>
                <a:r>
                  <a:rPr kumimoji="1" lang="en-US" altLang="ja-JP" sz="2000" b="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>
                    <a:solidFill>
                      <a:schemeClr val="bg1">
                        <a:lumMod val="65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chemeClr val="bg1">
                        <a:lumMod val="65000"/>
                      </a:schemeClr>
                    </a:solidFill>
                  </a:rPr>
                  <a:t>-PVCR </a:t>
                </a:r>
                <a:r>
                  <a:rPr lang="ja-JP" altLang="en-US" sz="2000">
                    <a:solidFill>
                      <a:schemeClr val="bg1">
                        <a:lumMod val="65000"/>
                      </a:schemeClr>
                    </a:solidFill>
                  </a:rPr>
                  <a:t>にも同様に適用できることを示した</a:t>
                </a:r>
                <a:endParaRPr lang="en-US" altLang="ja-JP" sz="20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lvl="1">
                  <a:buFont typeface="システムフォント"/>
                  <a:buChar char="⁃"/>
                </a:pPr>
                <a:r>
                  <a:rPr kumimoji="1" lang="ja-JP" altLang="en-US" sz="2000">
                    <a:solidFill>
                      <a:schemeClr val="bg1">
                        <a:lumMod val="65000"/>
                      </a:schemeClr>
                    </a:solidFill>
                  </a:rPr>
                  <a:t>上記以外</a:t>
                </a:r>
                <a:r>
                  <a:rPr lang="ja-JP" altLang="en-US" sz="2000">
                    <a:solidFill>
                      <a:schemeClr val="bg1">
                        <a:lumMod val="65000"/>
                      </a:schemeClr>
                    </a:solidFill>
                  </a:rPr>
                  <a:t>の帰着で</a:t>
                </a:r>
                <a:r>
                  <a:rPr lang="en-US" altLang="ja-JP" sz="2000" dirty="0">
                    <a:solidFill>
                      <a:schemeClr val="bg1">
                        <a:lumMod val="65000"/>
                      </a:schemeClr>
                    </a:solidFill>
                  </a:rPr>
                  <a:t> bounded bandwidth and planar of max deg. 3 </a:t>
                </a:r>
              </a:p>
              <a:p>
                <a:pPr marL="457200" lvl="1" indent="0">
                  <a:buNone/>
                </a:pPr>
                <a:r>
                  <a:rPr lang="en-US" altLang="ja-JP" sz="2000" dirty="0">
                    <a:solidFill>
                      <a:schemeClr val="bg1">
                        <a:lumMod val="65000"/>
                      </a:schemeClr>
                    </a:solidFill>
                  </a:rPr>
                  <a:t>   </a:t>
                </a:r>
                <a:r>
                  <a:rPr lang="ja-JP" altLang="en-US" sz="2000">
                    <a:solidFill>
                      <a:schemeClr val="bg1">
                        <a:lumMod val="65000"/>
                      </a:schemeClr>
                    </a:solidFill>
                  </a:rPr>
                  <a:t>のグラフでも</a:t>
                </a:r>
                <a:r>
                  <a:rPr lang="en-US" altLang="ja-JP" sz="2000" dirty="0">
                    <a:solidFill>
                      <a:schemeClr val="bg1">
                        <a:lumMod val="65000"/>
                      </a:schemeClr>
                    </a:solidFill>
                  </a:rPr>
                  <a:t> PSPACE </a:t>
                </a:r>
                <a:r>
                  <a:rPr lang="ja-JP" altLang="en-US" sz="2000">
                    <a:solidFill>
                      <a:schemeClr val="bg1">
                        <a:lumMod val="65000"/>
                      </a:schemeClr>
                    </a:solidFill>
                  </a:rPr>
                  <a:t>完全だと示した</a:t>
                </a:r>
                <a:endParaRPr lang="en-US" altLang="ja-JP" sz="20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[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Poly-time </a:t>
                </a:r>
                <a:r>
                  <a:rPr lang="en-US" altLang="ja-JP" sz="2400" dirty="0" err="1">
                    <a:solidFill>
                      <a:srgbClr val="FF0000"/>
                    </a:solidFill>
                  </a:rPr>
                  <a:t>algo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.</a:t>
                </a:r>
                <a:r>
                  <a:rPr lang="en-US" altLang="ja-JP" sz="2400" dirty="0"/>
                  <a:t>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サイクル</a:t>
                </a:r>
                <a:r>
                  <a:rPr lang="en-US" altLang="ja-JP" sz="2000" dirty="0"/>
                  <a:t> (TS, TJ, TAR),  </a:t>
                </a:r>
                <a:r>
                  <a:rPr lang="ja-JP" altLang="en-US" sz="2000"/>
                  <a:t>木</a:t>
                </a:r>
                <a:r>
                  <a:rPr lang="en-US" altLang="ja-JP" sz="2000" dirty="0"/>
                  <a:t> (TJ, TAR) </a:t>
                </a:r>
                <a:r>
                  <a:rPr lang="ja-JP" altLang="en-US" sz="2000"/>
                  <a:t>上での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/>
                  <a:t>多項式時間</a:t>
                </a:r>
                <a:r>
                  <a:rPr lang="en-US" altLang="ja-JP" sz="2000" dirty="0" err="1"/>
                  <a:t>algo</a:t>
                </a:r>
                <a:r>
                  <a:rPr lang="en-US" altLang="ja-JP" sz="2000" dirty="0"/>
                  <a:t>. </a:t>
                </a:r>
                <a:r>
                  <a:rPr lang="ja-JP" altLang="en-US" sz="2000"/>
                  <a:t>を示した</a:t>
                </a:r>
                <a:r>
                  <a:rPr lang="en-US" altLang="ja-JP" sz="2000" dirty="0"/>
                  <a:t>. </a:t>
                </a:r>
                <a:r>
                  <a:rPr lang="ja-JP" altLang="en-US" sz="2000"/>
                  <a:t>パスは最短の遷移列も求まる</a:t>
                </a:r>
                <a:r>
                  <a:rPr lang="en-US" altLang="ja-JP" sz="2000" dirty="0"/>
                  <a:t>. 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“</a:t>
                </a:r>
                <a:r>
                  <a:rPr lang="ja-JP" altLang="en-US" sz="2000"/>
                  <a:t>サイクルでさえ最短は自明には求まらなそう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を示した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2"/>
                <a:stretch>
                  <a:fillRect l="-965" t="-1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矢印 3">
            <a:extLst>
              <a:ext uri="{FF2B5EF4-FFF2-40B4-BE49-F238E27FC236}">
                <a16:creationId xmlns:a16="http://schemas.microsoft.com/office/drawing/2014/main" id="{F1DB16A1-C0FE-9B4D-9734-A061DE782A45}"/>
              </a:ext>
            </a:extLst>
          </p:cNvPr>
          <p:cNvSpPr/>
          <p:nvPr/>
        </p:nvSpPr>
        <p:spPr>
          <a:xfrm rot="21057510">
            <a:off x="4496648" y="4084801"/>
            <a:ext cx="1390888" cy="355297"/>
          </a:xfrm>
          <a:prstGeom prst="leftArrow">
            <a:avLst>
              <a:gd name="adj1" fmla="val 50000"/>
              <a:gd name="adj2" fmla="val 189065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9A5481-3941-4441-BAC4-E33461F3DC19}"/>
              </a:ext>
            </a:extLst>
          </p:cNvPr>
          <p:cNvSpPr txBox="1"/>
          <p:nvPr/>
        </p:nvSpPr>
        <p:spPr>
          <a:xfrm>
            <a:off x="6022427" y="3884867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メイントーク（？）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9AEFC3-A237-3F4E-B266-E7CB41E5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1832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ja-JP" altLang="en-US" sz="4000"/>
              <a:t>準備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</a:t>
                </a:r>
                <a:r>
                  <a:rPr lang="ja-JP" altLang="en-US" sz="2400"/>
                  <a:t>パス頂点被覆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が</a:t>
                </a:r>
                <a:r>
                  <a:rPr lang="ja-JP" altLang="en-US" sz="2400"/>
                  <a:t>与えられた時</a:t>
                </a:r>
                <a:r>
                  <a:rPr lang="en-US" altLang="ja-JP" sz="24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その</a:t>
                </a:r>
                <a:r>
                  <a:rPr lang="ja-JP" altLang="en-US" sz="2400" b="1">
                    <a:solidFill>
                      <a:srgbClr val="FF0000"/>
                    </a:solidFill>
                  </a:rPr>
                  <a:t>対称差</a:t>
                </a:r>
                <a:r>
                  <a:rPr lang="ja-JP" altLang="en-US" sz="2400"/>
                  <a:t>を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で定義する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9C5C47-93D0-C74A-AFFD-4B08622F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9021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ja-JP" altLang="en-US" sz="4000"/>
              <a:t>準備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</a:t>
                </a:r>
                <a:r>
                  <a:rPr lang="ja-JP" altLang="en-US" sz="2400"/>
                  <a:t>パス頂点被覆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が</a:t>
                </a:r>
                <a:r>
                  <a:rPr lang="ja-JP" altLang="en-US" sz="2400"/>
                  <a:t>与えられた時</a:t>
                </a:r>
                <a:r>
                  <a:rPr lang="en-US" altLang="ja-JP" sz="24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その</a:t>
                </a:r>
                <a:r>
                  <a:rPr lang="ja-JP" altLang="en-US" sz="2400" b="1">
                    <a:solidFill>
                      <a:srgbClr val="FF0000"/>
                    </a:solidFill>
                  </a:rPr>
                  <a:t>対称差</a:t>
                </a:r>
                <a:r>
                  <a:rPr lang="ja-JP" altLang="en-US" sz="2400"/>
                  <a:t>を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で</a:t>
                </a:r>
                <a:r>
                  <a:rPr lang="ja-JP" altLang="en-US" sz="2400"/>
                  <a:t>定義する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EF4DFFA-A7B3-6F4A-94D9-676C61D2DC75}"/>
              </a:ext>
            </a:extLst>
          </p:cNvPr>
          <p:cNvSpPr/>
          <p:nvPr/>
        </p:nvSpPr>
        <p:spPr>
          <a:xfrm>
            <a:off x="6818124" y="542896"/>
            <a:ext cx="1697226" cy="1111828"/>
          </a:xfrm>
          <a:custGeom>
            <a:avLst/>
            <a:gdLst>
              <a:gd name="connsiteX0" fmla="*/ 1141312 w 1697226"/>
              <a:gd name="connsiteY0" fmla="*/ 0 h 1111828"/>
              <a:gd name="connsiteX1" fmla="*/ 1697226 w 1697226"/>
              <a:gd name="connsiteY1" fmla="*/ 555914 h 1111828"/>
              <a:gd name="connsiteX2" fmla="*/ 1141312 w 1697226"/>
              <a:gd name="connsiteY2" fmla="*/ 1111828 h 1111828"/>
              <a:gd name="connsiteX3" fmla="*/ 924925 w 1697226"/>
              <a:gd name="connsiteY3" fmla="*/ 1068142 h 1111828"/>
              <a:gd name="connsiteX4" fmla="*/ 848613 w 1697226"/>
              <a:gd name="connsiteY4" fmla="*/ 1026721 h 1111828"/>
              <a:gd name="connsiteX5" fmla="*/ 866731 w 1697226"/>
              <a:gd name="connsiteY5" fmla="*/ 1016887 h 1111828"/>
              <a:gd name="connsiteX6" fmla="*/ 1111828 w 1697226"/>
              <a:gd name="connsiteY6" fmla="*/ 555914 h 1111828"/>
              <a:gd name="connsiteX7" fmla="*/ 866731 w 1697226"/>
              <a:gd name="connsiteY7" fmla="*/ 94941 h 1111828"/>
              <a:gd name="connsiteX8" fmla="*/ 848613 w 1697226"/>
              <a:gd name="connsiteY8" fmla="*/ 85107 h 1111828"/>
              <a:gd name="connsiteX9" fmla="*/ 924925 w 1697226"/>
              <a:gd name="connsiteY9" fmla="*/ 43686 h 1111828"/>
              <a:gd name="connsiteX10" fmla="*/ 1141312 w 1697226"/>
              <a:gd name="connsiteY10" fmla="*/ 0 h 1111828"/>
              <a:gd name="connsiteX11" fmla="*/ 555914 w 1697226"/>
              <a:gd name="connsiteY11" fmla="*/ 0 h 1111828"/>
              <a:gd name="connsiteX12" fmla="*/ 772301 w 1697226"/>
              <a:gd name="connsiteY12" fmla="*/ 43686 h 1111828"/>
              <a:gd name="connsiteX13" fmla="*/ 848613 w 1697226"/>
              <a:gd name="connsiteY13" fmla="*/ 85107 h 1111828"/>
              <a:gd name="connsiteX14" fmla="*/ 830495 w 1697226"/>
              <a:gd name="connsiteY14" fmla="*/ 94941 h 1111828"/>
              <a:gd name="connsiteX15" fmla="*/ 585398 w 1697226"/>
              <a:gd name="connsiteY15" fmla="*/ 555914 h 1111828"/>
              <a:gd name="connsiteX16" fmla="*/ 830495 w 1697226"/>
              <a:gd name="connsiteY16" fmla="*/ 1016887 h 1111828"/>
              <a:gd name="connsiteX17" fmla="*/ 848613 w 1697226"/>
              <a:gd name="connsiteY17" fmla="*/ 1026721 h 1111828"/>
              <a:gd name="connsiteX18" fmla="*/ 772301 w 1697226"/>
              <a:gd name="connsiteY18" fmla="*/ 1068142 h 1111828"/>
              <a:gd name="connsiteX19" fmla="*/ 555914 w 1697226"/>
              <a:gd name="connsiteY19" fmla="*/ 1111828 h 1111828"/>
              <a:gd name="connsiteX20" fmla="*/ 0 w 1697226"/>
              <a:gd name="connsiteY20" fmla="*/ 555914 h 1111828"/>
              <a:gd name="connsiteX21" fmla="*/ 555914 w 1697226"/>
              <a:gd name="connsiteY21" fmla="*/ 0 h 1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97226" h="1111828">
                <a:moveTo>
                  <a:pt x="1141312" y="0"/>
                </a:moveTo>
                <a:cubicBezTo>
                  <a:pt x="1448335" y="0"/>
                  <a:pt x="1697226" y="248891"/>
                  <a:pt x="1697226" y="555914"/>
                </a:cubicBezTo>
                <a:cubicBezTo>
                  <a:pt x="1697226" y="862937"/>
                  <a:pt x="1448335" y="1111828"/>
                  <a:pt x="1141312" y="1111828"/>
                </a:cubicBezTo>
                <a:cubicBezTo>
                  <a:pt x="1064557" y="1111828"/>
                  <a:pt x="991434" y="1096272"/>
                  <a:pt x="924925" y="1068142"/>
                </a:cubicBezTo>
                <a:lnTo>
                  <a:pt x="848613" y="1026721"/>
                </a:lnTo>
                <a:lnTo>
                  <a:pt x="866731" y="1016887"/>
                </a:lnTo>
                <a:cubicBezTo>
                  <a:pt x="1014605" y="916985"/>
                  <a:pt x="1111828" y="747803"/>
                  <a:pt x="1111828" y="555914"/>
                </a:cubicBezTo>
                <a:cubicBezTo>
                  <a:pt x="1111828" y="364025"/>
                  <a:pt x="1014605" y="194843"/>
                  <a:pt x="866731" y="94941"/>
                </a:cubicBezTo>
                <a:lnTo>
                  <a:pt x="848613" y="85107"/>
                </a:lnTo>
                <a:lnTo>
                  <a:pt x="924925" y="43686"/>
                </a:lnTo>
                <a:cubicBezTo>
                  <a:pt x="991434" y="15556"/>
                  <a:pt x="1064557" y="0"/>
                  <a:pt x="1141312" y="0"/>
                </a:cubicBezTo>
                <a:close/>
                <a:moveTo>
                  <a:pt x="555914" y="0"/>
                </a:moveTo>
                <a:cubicBezTo>
                  <a:pt x="632670" y="0"/>
                  <a:pt x="705793" y="15556"/>
                  <a:pt x="772301" y="43686"/>
                </a:cubicBezTo>
                <a:lnTo>
                  <a:pt x="848613" y="85107"/>
                </a:lnTo>
                <a:lnTo>
                  <a:pt x="830495" y="94941"/>
                </a:lnTo>
                <a:cubicBezTo>
                  <a:pt x="682621" y="194843"/>
                  <a:pt x="585398" y="364025"/>
                  <a:pt x="585398" y="555914"/>
                </a:cubicBezTo>
                <a:cubicBezTo>
                  <a:pt x="585398" y="747803"/>
                  <a:pt x="682621" y="916985"/>
                  <a:pt x="830495" y="1016887"/>
                </a:cubicBezTo>
                <a:lnTo>
                  <a:pt x="848613" y="1026721"/>
                </a:lnTo>
                <a:lnTo>
                  <a:pt x="772301" y="1068142"/>
                </a:lnTo>
                <a:cubicBezTo>
                  <a:pt x="705793" y="1096272"/>
                  <a:pt x="632670" y="1111828"/>
                  <a:pt x="555914" y="1111828"/>
                </a:cubicBezTo>
                <a:cubicBezTo>
                  <a:pt x="248891" y="1111828"/>
                  <a:pt x="0" y="862937"/>
                  <a:pt x="0" y="555914"/>
                </a:cubicBezTo>
                <a:cubicBezTo>
                  <a:pt x="0" y="248891"/>
                  <a:pt x="248891" y="0"/>
                  <a:pt x="555914" y="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/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/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A78DF5-0BC1-4640-8EEB-951B00AB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854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ja-JP" altLang="en-US" sz="4000"/>
              <a:t>準備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</a:t>
                </a:r>
                <a:r>
                  <a:rPr lang="ja-JP" altLang="en-US" sz="2400"/>
                  <a:t>パス頂点被覆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が</a:t>
                </a:r>
                <a:r>
                  <a:rPr lang="ja-JP" altLang="en-US" sz="2400"/>
                  <a:t>与えられた時</a:t>
                </a:r>
                <a:r>
                  <a:rPr lang="en-US" altLang="ja-JP" sz="24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その</a:t>
                </a:r>
                <a:r>
                  <a:rPr lang="ja-JP" altLang="en-US" sz="2400" b="1">
                    <a:solidFill>
                      <a:srgbClr val="FF0000"/>
                    </a:solidFill>
                  </a:rPr>
                  <a:t>対称差</a:t>
                </a:r>
                <a:r>
                  <a:rPr lang="ja-JP" altLang="en-US" sz="2400"/>
                  <a:t>を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で</a:t>
                </a:r>
                <a:r>
                  <a:rPr lang="ja-JP" altLang="en-US" sz="2400"/>
                  <a:t>定義する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→</a:t>
                </a:r>
                <a:r>
                  <a:rPr lang="en-US" altLang="ja-JP" sz="2400" dirty="0"/>
                  <a:t> </a:t>
                </a:r>
                <a:r>
                  <a:rPr lang="ja-JP" altLang="en-US" sz="2400"/>
                  <a:t>互いに違う部分が見えてくるのでよく使う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EF4DFFA-A7B3-6F4A-94D9-676C61D2DC75}"/>
              </a:ext>
            </a:extLst>
          </p:cNvPr>
          <p:cNvSpPr/>
          <p:nvPr/>
        </p:nvSpPr>
        <p:spPr>
          <a:xfrm>
            <a:off x="6818124" y="542896"/>
            <a:ext cx="1697226" cy="1111828"/>
          </a:xfrm>
          <a:custGeom>
            <a:avLst/>
            <a:gdLst>
              <a:gd name="connsiteX0" fmla="*/ 1141312 w 1697226"/>
              <a:gd name="connsiteY0" fmla="*/ 0 h 1111828"/>
              <a:gd name="connsiteX1" fmla="*/ 1697226 w 1697226"/>
              <a:gd name="connsiteY1" fmla="*/ 555914 h 1111828"/>
              <a:gd name="connsiteX2" fmla="*/ 1141312 w 1697226"/>
              <a:gd name="connsiteY2" fmla="*/ 1111828 h 1111828"/>
              <a:gd name="connsiteX3" fmla="*/ 924925 w 1697226"/>
              <a:gd name="connsiteY3" fmla="*/ 1068142 h 1111828"/>
              <a:gd name="connsiteX4" fmla="*/ 848613 w 1697226"/>
              <a:gd name="connsiteY4" fmla="*/ 1026721 h 1111828"/>
              <a:gd name="connsiteX5" fmla="*/ 866731 w 1697226"/>
              <a:gd name="connsiteY5" fmla="*/ 1016887 h 1111828"/>
              <a:gd name="connsiteX6" fmla="*/ 1111828 w 1697226"/>
              <a:gd name="connsiteY6" fmla="*/ 555914 h 1111828"/>
              <a:gd name="connsiteX7" fmla="*/ 866731 w 1697226"/>
              <a:gd name="connsiteY7" fmla="*/ 94941 h 1111828"/>
              <a:gd name="connsiteX8" fmla="*/ 848613 w 1697226"/>
              <a:gd name="connsiteY8" fmla="*/ 85107 h 1111828"/>
              <a:gd name="connsiteX9" fmla="*/ 924925 w 1697226"/>
              <a:gd name="connsiteY9" fmla="*/ 43686 h 1111828"/>
              <a:gd name="connsiteX10" fmla="*/ 1141312 w 1697226"/>
              <a:gd name="connsiteY10" fmla="*/ 0 h 1111828"/>
              <a:gd name="connsiteX11" fmla="*/ 555914 w 1697226"/>
              <a:gd name="connsiteY11" fmla="*/ 0 h 1111828"/>
              <a:gd name="connsiteX12" fmla="*/ 772301 w 1697226"/>
              <a:gd name="connsiteY12" fmla="*/ 43686 h 1111828"/>
              <a:gd name="connsiteX13" fmla="*/ 848613 w 1697226"/>
              <a:gd name="connsiteY13" fmla="*/ 85107 h 1111828"/>
              <a:gd name="connsiteX14" fmla="*/ 830495 w 1697226"/>
              <a:gd name="connsiteY14" fmla="*/ 94941 h 1111828"/>
              <a:gd name="connsiteX15" fmla="*/ 585398 w 1697226"/>
              <a:gd name="connsiteY15" fmla="*/ 555914 h 1111828"/>
              <a:gd name="connsiteX16" fmla="*/ 830495 w 1697226"/>
              <a:gd name="connsiteY16" fmla="*/ 1016887 h 1111828"/>
              <a:gd name="connsiteX17" fmla="*/ 848613 w 1697226"/>
              <a:gd name="connsiteY17" fmla="*/ 1026721 h 1111828"/>
              <a:gd name="connsiteX18" fmla="*/ 772301 w 1697226"/>
              <a:gd name="connsiteY18" fmla="*/ 1068142 h 1111828"/>
              <a:gd name="connsiteX19" fmla="*/ 555914 w 1697226"/>
              <a:gd name="connsiteY19" fmla="*/ 1111828 h 1111828"/>
              <a:gd name="connsiteX20" fmla="*/ 0 w 1697226"/>
              <a:gd name="connsiteY20" fmla="*/ 555914 h 1111828"/>
              <a:gd name="connsiteX21" fmla="*/ 555914 w 1697226"/>
              <a:gd name="connsiteY21" fmla="*/ 0 h 1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97226" h="1111828">
                <a:moveTo>
                  <a:pt x="1141312" y="0"/>
                </a:moveTo>
                <a:cubicBezTo>
                  <a:pt x="1448335" y="0"/>
                  <a:pt x="1697226" y="248891"/>
                  <a:pt x="1697226" y="555914"/>
                </a:cubicBezTo>
                <a:cubicBezTo>
                  <a:pt x="1697226" y="862937"/>
                  <a:pt x="1448335" y="1111828"/>
                  <a:pt x="1141312" y="1111828"/>
                </a:cubicBezTo>
                <a:cubicBezTo>
                  <a:pt x="1064557" y="1111828"/>
                  <a:pt x="991434" y="1096272"/>
                  <a:pt x="924925" y="1068142"/>
                </a:cubicBezTo>
                <a:lnTo>
                  <a:pt x="848613" y="1026721"/>
                </a:lnTo>
                <a:lnTo>
                  <a:pt x="866731" y="1016887"/>
                </a:lnTo>
                <a:cubicBezTo>
                  <a:pt x="1014605" y="916985"/>
                  <a:pt x="1111828" y="747803"/>
                  <a:pt x="1111828" y="555914"/>
                </a:cubicBezTo>
                <a:cubicBezTo>
                  <a:pt x="1111828" y="364025"/>
                  <a:pt x="1014605" y="194843"/>
                  <a:pt x="866731" y="94941"/>
                </a:cubicBezTo>
                <a:lnTo>
                  <a:pt x="848613" y="85107"/>
                </a:lnTo>
                <a:lnTo>
                  <a:pt x="924925" y="43686"/>
                </a:lnTo>
                <a:cubicBezTo>
                  <a:pt x="991434" y="15556"/>
                  <a:pt x="1064557" y="0"/>
                  <a:pt x="1141312" y="0"/>
                </a:cubicBezTo>
                <a:close/>
                <a:moveTo>
                  <a:pt x="555914" y="0"/>
                </a:moveTo>
                <a:cubicBezTo>
                  <a:pt x="632670" y="0"/>
                  <a:pt x="705793" y="15556"/>
                  <a:pt x="772301" y="43686"/>
                </a:cubicBezTo>
                <a:lnTo>
                  <a:pt x="848613" y="85107"/>
                </a:lnTo>
                <a:lnTo>
                  <a:pt x="830495" y="94941"/>
                </a:lnTo>
                <a:cubicBezTo>
                  <a:pt x="682621" y="194843"/>
                  <a:pt x="585398" y="364025"/>
                  <a:pt x="585398" y="555914"/>
                </a:cubicBezTo>
                <a:cubicBezTo>
                  <a:pt x="585398" y="747803"/>
                  <a:pt x="682621" y="916985"/>
                  <a:pt x="830495" y="1016887"/>
                </a:cubicBezTo>
                <a:lnTo>
                  <a:pt x="848613" y="1026721"/>
                </a:lnTo>
                <a:lnTo>
                  <a:pt x="772301" y="1068142"/>
                </a:lnTo>
                <a:cubicBezTo>
                  <a:pt x="705793" y="1096272"/>
                  <a:pt x="632670" y="1111828"/>
                  <a:pt x="555914" y="1111828"/>
                </a:cubicBezTo>
                <a:cubicBezTo>
                  <a:pt x="248891" y="1111828"/>
                  <a:pt x="0" y="862937"/>
                  <a:pt x="0" y="555914"/>
                </a:cubicBezTo>
                <a:cubicBezTo>
                  <a:pt x="0" y="248891"/>
                  <a:pt x="248891" y="0"/>
                  <a:pt x="555914" y="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/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/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C27830-3010-3B4A-BFFA-33378728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955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ja-JP" altLang="en-US" sz="4000"/>
              <a:t>準備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</a:t>
                </a:r>
                <a:r>
                  <a:rPr lang="ja-JP" altLang="en-US" sz="2400"/>
                  <a:t>パス頂点被覆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が</a:t>
                </a:r>
                <a:r>
                  <a:rPr lang="ja-JP" altLang="en-US" sz="2400"/>
                  <a:t>与えられた時</a:t>
                </a:r>
                <a:r>
                  <a:rPr lang="en-US" altLang="ja-JP" sz="24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その</a:t>
                </a:r>
                <a:r>
                  <a:rPr lang="ja-JP" altLang="en-US" sz="2400" b="1">
                    <a:solidFill>
                      <a:srgbClr val="FF0000"/>
                    </a:solidFill>
                  </a:rPr>
                  <a:t>対称差</a:t>
                </a:r>
                <a:r>
                  <a:rPr lang="ja-JP" altLang="en-US" sz="2400"/>
                  <a:t>を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で</a:t>
                </a:r>
                <a:r>
                  <a:rPr lang="ja-JP" altLang="en-US" sz="2400"/>
                  <a:t>定義する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→</a:t>
                </a:r>
                <a:r>
                  <a:rPr lang="en-US" altLang="ja-JP" sz="2400" dirty="0"/>
                  <a:t> </a:t>
                </a:r>
                <a:r>
                  <a:rPr lang="ja-JP" altLang="en-US" sz="2400"/>
                  <a:t>互いに違う部分が見えてくるのでよく使う</a:t>
                </a: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400" dirty="0"/>
                  <a:t>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により誘導される部分グラフ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EF4DFFA-A7B3-6F4A-94D9-676C61D2DC75}"/>
              </a:ext>
            </a:extLst>
          </p:cNvPr>
          <p:cNvSpPr/>
          <p:nvPr/>
        </p:nvSpPr>
        <p:spPr>
          <a:xfrm>
            <a:off x="6818124" y="542896"/>
            <a:ext cx="1697226" cy="1111828"/>
          </a:xfrm>
          <a:custGeom>
            <a:avLst/>
            <a:gdLst>
              <a:gd name="connsiteX0" fmla="*/ 1141312 w 1697226"/>
              <a:gd name="connsiteY0" fmla="*/ 0 h 1111828"/>
              <a:gd name="connsiteX1" fmla="*/ 1697226 w 1697226"/>
              <a:gd name="connsiteY1" fmla="*/ 555914 h 1111828"/>
              <a:gd name="connsiteX2" fmla="*/ 1141312 w 1697226"/>
              <a:gd name="connsiteY2" fmla="*/ 1111828 h 1111828"/>
              <a:gd name="connsiteX3" fmla="*/ 924925 w 1697226"/>
              <a:gd name="connsiteY3" fmla="*/ 1068142 h 1111828"/>
              <a:gd name="connsiteX4" fmla="*/ 848613 w 1697226"/>
              <a:gd name="connsiteY4" fmla="*/ 1026721 h 1111828"/>
              <a:gd name="connsiteX5" fmla="*/ 866731 w 1697226"/>
              <a:gd name="connsiteY5" fmla="*/ 1016887 h 1111828"/>
              <a:gd name="connsiteX6" fmla="*/ 1111828 w 1697226"/>
              <a:gd name="connsiteY6" fmla="*/ 555914 h 1111828"/>
              <a:gd name="connsiteX7" fmla="*/ 866731 w 1697226"/>
              <a:gd name="connsiteY7" fmla="*/ 94941 h 1111828"/>
              <a:gd name="connsiteX8" fmla="*/ 848613 w 1697226"/>
              <a:gd name="connsiteY8" fmla="*/ 85107 h 1111828"/>
              <a:gd name="connsiteX9" fmla="*/ 924925 w 1697226"/>
              <a:gd name="connsiteY9" fmla="*/ 43686 h 1111828"/>
              <a:gd name="connsiteX10" fmla="*/ 1141312 w 1697226"/>
              <a:gd name="connsiteY10" fmla="*/ 0 h 1111828"/>
              <a:gd name="connsiteX11" fmla="*/ 555914 w 1697226"/>
              <a:gd name="connsiteY11" fmla="*/ 0 h 1111828"/>
              <a:gd name="connsiteX12" fmla="*/ 772301 w 1697226"/>
              <a:gd name="connsiteY12" fmla="*/ 43686 h 1111828"/>
              <a:gd name="connsiteX13" fmla="*/ 848613 w 1697226"/>
              <a:gd name="connsiteY13" fmla="*/ 85107 h 1111828"/>
              <a:gd name="connsiteX14" fmla="*/ 830495 w 1697226"/>
              <a:gd name="connsiteY14" fmla="*/ 94941 h 1111828"/>
              <a:gd name="connsiteX15" fmla="*/ 585398 w 1697226"/>
              <a:gd name="connsiteY15" fmla="*/ 555914 h 1111828"/>
              <a:gd name="connsiteX16" fmla="*/ 830495 w 1697226"/>
              <a:gd name="connsiteY16" fmla="*/ 1016887 h 1111828"/>
              <a:gd name="connsiteX17" fmla="*/ 848613 w 1697226"/>
              <a:gd name="connsiteY17" fmla="*/ 1026721 h 1111828"/>
              <a:gd name="connsiteX18" fmla="*/ 772301 w 1697226"/>
              <a:gd name="connsiteY18" fmla="*/ 1068142 h 1111828"/>
              <a:gd name="connsiteX19" fmla="*/ 555914 w 1697226"/>
              <a:gd name="connsiteY19" fmla="*/ 1111828 h 1111828"/>
              <a:gd name="connsiteX20" fmla="*/ 0 w 1697226"/>
              <a:gd name="connsiteY20" fmla="*/ 555914 h 1111828"/>
              <a:gd name="connsiteX21" fmla="*/ 555914 w 1697226"/>
              <a:gd name="connsiteY21" fmla="*/ 0 h 1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97226" h="1111828">
                <a:moveTo>
                  <a:pt x="1141312" y="0"/>
                </a:moveTo>
                <a:cubicBezTo>
                  <a:pt x="1448335" y="0"/>
                  <a:pt x="1697226" y="248891"/>
                  <a:pt x="1697226" y="555914"/>
                </a:cubicBezTo>
                <a:cubicBezTo>
                  <a:pt x="1697226" y="862937"/>
                  <a:pt x="1448335" y="1111828"/>
                  <a:pt x="1141312" y="1111828"/>
                </a:cubicBezTo>
                <a:cubicBezTo>
                  <a:pt x="1064557" y="1111828"/>
                  <a:pt x="991434" y="1096272"/>
                  <a:pt x="924925" y="1068142"/>
                </a:cubicBezTo>
                <a:lnTo>
                  <a:pt x="848613" y="1026721"/>
                </a:lnTo>
                <a:lnTo>
                  <a:pt x="866731" y="1016887"/>
                </a:lnTo>
                <a:cubicBezTo>
                  <a:pt x="1014605" y="916985"/>
                  <a:pt x="1111828" y="747803"/>
                  <a:pt x="1111828" y="555914"/>
                </a:cubicBezTo>
                <a:cubicBezTo>
                  <a:pt x="1111828" y="364025"/>
                  <a:pt x="1014605" y="194843"/>
                  <a:pt x="866731" y="94941"/>
                </a:cubicBezTo>
                <a:lnTo>
                  <a:pt x="848613" y="85107"/>
                </a:lnTo>
                <a:lnTo>
                  <a:pt x="924925" y="43686"/>
                </a:lnTo>
                <a:cubicBezTo>
                  <a:pt x="991434" y="15556"/>
                  <a:pt x="1064557" y="0"/>
                  <a:pt x="1141312" y="0"/>
                </a:cubicBezTo>
                <a:close/>
                <a:moveTo>
                  <a:pt x="555914" y="0"/>
                </a:moveTo>
                <a:cubicBezTo>
                  <a:pt x="632670" y="0"/>
                  <a:pt x="705793" y="15556"/>
                  <a:pt x="772301" y="43686"/>
                </a:cubicBezTo>
                <a:lnTo>
                  <a:pt x="848613" y="85107"/>
                </a:lnTo>
                <a:lnTo>
                  <a:pt x="830495" y="94941"/>
                </a:lnTo>
                <a:cubicBezTo>
                  <a:pt x="682621" y="194843"/>
                  <a:pt x="585398" y="364025"/>
                  <a:pt x="585398" y="555914"/>
                </a:cubicBezTo>
                <a:cubicBezTo>
                  <a:pt x="585398" y="747803"/>
                  <a:pt x="682621" y="916985"/>
                  <a:pt x="830495" y="1016887"/>
                </a:cubicBezTo>
                <a:lnTo>
                  <a:pt x="848613" y="1026721"/>
                </a:lnTo>
                <a:lnTo>
                  <a:pt x="772301" y="1068142"/>
                </a:lnTo>
                <a:cubicBezTo>
                  <a:pt x="705793" y="1096272"/>
                  <a:pt x="632670" y="1111828"/>
                  <a:pt x="555914" y="1111828"/>
                </a:cubicBezTo>
                <a:cubicBezTo>
                  <a:pt x="248891" y="1111828"/>
                  <a:pt x="0" y="862937"/>
                  <a:pt x="0" y="555914"/>
                </a:cubicBezTo>
                <a:cubicBezTo>
                  <a:pt x="0" y="248891"/>
                  <a:pt x="248891" y="0"/>
                  <a:pt x="555914" y="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/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/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D3C678-B25A-F94F-805C-F229BE97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9294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ja-JP" altLang="en-US" sz="4000"/>
              <a:t>準備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</a:t>
                </a:r>
                <a:r>
                  <a:rPr lang="ja-JP" altLang="en-US" sz="2400"/>
                  <a:t>パス頂点被覆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が</a:t>
                </a:r>
                <a:r>
                  <a:rPr lang="ja-JP" altLang="en-US" sz="2400"/>
                  <a:t>与えられた時</a:t>
                </a:r>
                <a:r>
                  <a:rPr lang="en-US" altLang="ja-JP" sz="24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その</a:t>
                </a:r>
                <a:r>
                  <a:rPr lang="ja-JP" altLang="en-US" sz="2400" b="1">
                    <a:solidFill>
                      <a:srgbClr val="FF0000"/>
                    </a:solidFill>
                  </a:rPr>
                  <a:t>対称差</a:t>
                </a:r>
                <a:r>
                  <a:rPr lang="ja-JP" altLang="en-US" sz="2400"/>
                  <a:t>を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で</a:t>
                </a:r>
                <a:r>
                  <a:rPr lang="ja-JP" altLang="en-US" sz="2400"/>
                  <a:t>定義する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→</a:t>
                </a:r>
                <a:r>
                  <a:rPr lang="en-US" altLang="ja-JP" sz="2400" dirty="0"/>
                  <a:t> </a:t>
                </a:r>
                <a:r>
                  <a:rPr lang="ja-JP" altLang="en-US" sz="2400"/>
                  <a:t>互いに違う部分が見えてくるのでよく使う</a:t>
                </a: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400" dirty="0"/>
                  <a:t>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により誘導される部分グラフ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EF4DFFA-A7B3-6F4A-94D9-676C61D2DC75}"/>
              </a:ext>
            </a:extLst>
          </p:cNvPr>
          <p:cNvSpPr/>
          <p:nvPr/>
        </p:nvSpPr>
        <p:spPr>
          <a:xfrm>
            <a:off x="6818124" y="542896"/>
            <a:ext cx="1697226" cy="1111828"/>
          </a:xfrm>
          <a:custGeom>
            <a:avLst/>
            <a:gdLst>
              <a:gd name="connsiteX0" fmla="*/ 1141312 w 1697226"/>
              <a:gd name="connsiteY0" fmla="*/ 0 h 1111828"/>
              <a:gd name="connsiteX1" fmla="*/ 1697226 w 1697226"/>
              <a:gd name="connsiteY1" fmla="*/ 555914 h 1111828"/>
              <a:gd name="connsiteX2" fmla="*/ 1141312 w 1697226"/>
              <a:gd name="connsiteY2" fmla="*/ 1111828 h 1111828"/>
              <a:gd name="connsiteX3" fmla="*/ 924925 w 1697226"/>
              <a:gd name="connsiteY3" fmla="*/ 1068142 h 1111828"/>
              <a:gd name="connsiteX4" fmla="*/ 848613 w 1697226"/>
              <a:gd name="connsiteY4" fmla="*/ 1026721 h 1111828"/>
              <a:gd name="connsiteX5" fmla="*/ 866731 w 1697226"/>
              <a:gd name="connsiteY5" fmla="*/ 1016887 h 1111828"/>
              <a:gd name="connsiteX6" fmla="*/ 1111828 w 1697226"/>
              <a:gd name="connsiteY6" fmla="*/ 555914 h 1111828"/>
              <a:gd name="connsiteX7" fmla="*/ 866731 w 1697226"/>
              <a:gd name="connsiteY7" fmla="*/ 94941 h 1111828"/>
              <a:gd name="connsiteX8" fmla="*/ 848613 w 1697226"/>
              <a:gd name="connsiteY8" fmla="*/ 85107 h 1111828"/>
              <a:gd name="connsiteX9" fmla="*/ 924925 w 1697226"/>
              <a:gd name="connsiteY9" fmla="*/ 43686 h 1111828"/>
              <a:gd name="connsiteX10" fmla="*/ 1141312 w 1697226"/>
              <a:gd name="connsiteY10" fmla="*/ 0 h 1111828"/>
              <a:gd name="connsiteX11" fmla="*/ 555914 w 1697226"/>
              <a:gd name="connsiteY11" fmla="*/ 0 h 1111828"/>
              <a:gd name="connsiteX12" fmla="*/ 772301 w 1697226"/>
              <a:gd name="connsiteY12" fmla="*/ 43686 h 1111828"/>
              <a:gd name="connsiteX13" fmla="*/ 848613 w 1697226"/>
              <a:gd name="connsiteY13" fmla="*/ 85107 h 1111828"/>
              <a:gd name="connsiteX14" fmla="*/ 830495 w 1697226"/>
              <a:gd name="connsiteY14" fmla="*/ 94941 h 1111828"/>
              <a:gd name="connsiteX15" fmla="*/ 585398 w 1697226"/>
              <a:gd name="connsiteY15" fmla="*/ 555914 h 1111828"/>
              <a:gd name="connsiteX16" fmla="*/ 830495 w 1697226"/>
              <a:gd name="connsiteY16" fmla="*/ 1016887 h 1111828"/>
              <a:gd name="connsiteX17" fmla="*/ 848613 w 1697226"/>
              <a:gd name="connsiteY17" fmla="*/ 1026721 h 1111828"/>
              <a:gd name="connsiteX18" fmla="*/ 772301 w 1697226"/>
              <a:gd name="connsiteY18" fmla="*/ 1068142 h 1111828"/>
              <a:gd name="connsiteX19" fmla="*/ 555914 w 1697226"/>
              <a:gd name="connsiteY19" fmla="*/ 1111828 h 1111828"/>
              <a:gd name="connsiteX20" fmla="*/ 0 w 1697226"/>
              <a:gd name="connsiteY20" fmla="*/ 555914 h 1111828"/>
              <a:gd name="connsiteX21" fmla="*/ 555914 w 1697226"/>
              <a:gd name="connsiteY21" fmla="*/ 0 h 1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97226" h="1111828">
                <a:moveTo>
                  <a:pt x="1141312" y="0"/>
                </a:moveTo>
                <a:cubicBezTo>
                  <a:pt x="1448335" y="0"/>
                  <a:pt x="1697226" y="248891"/>
                  <a:pt x="1697226" y="555914"/>
                </a:cubicBezTo>
                <a:cubicBezTo>
                  <a:pt x="1697226" y="862937"/>
                  <a:pt x="1448335" y="1111828"/>
                  <a:pt x="1141312" y="1111828"/>
                </a:cubicBezTo>
                <a:cubicBezTo>
                  <a:pt x="1064557" y="1111828"/>
                  <a:pt x="991434" y="1096272"/>
                  <a:pt x="924925" y="1068142"/>
                </a:cubicBezTo>
                <a:lnTo>
                  <a:pt x="848613" y="1026721"/>
                </a:lnTo>
                <a:lnTo>
                  <a:pt x="866731" y="1016887"/>
                </a:lnTo>
                <a:cubicBezTo>
                  <a:pt x="1014605" y="916985"/>
                  <a:pt x="1111828" y="747803"/>
                  <a:pt x="1111828" y="555914"/>
                </a:cubicBezTo>
                <a:cubicBezTo>
                  <a:pt x="1111828" y="364025"/>
                  <a:pt x="1014605" y="194843"/>
                  <a:pt x="866731" y="94941"/>
                </a:cubicBezTo>
                <a:lnTo>
                  <a:pt x="848613" y="85107"/>
                </a:lnTo>
                <a:lnTo>
                  <a:pt x="924925" y="43686"/>
                </a:lnTo>
                <a:cubicBezTo>
                  <a:pt x="991434" y="15556"/>
                  <a:pt x="1064557" y="0"/>
                  <a:pt x="1141312" y="0"/>
                </a:cubicBezTo>
                <a:close/>
                <a:moveTo>
                  <a:pt x="555914" y="0"/>
                </a:moveTo>
                <a:cubicBezTo>
                  <a:pt x="632670" y="0"/>
                  <a:pt x="705793" y="15556"/>
                  <a:pt x="772301" y="43686"/>
                </a:cubicBezTo>
                <a:lnTo>
                  <a:pt x="848613" y="85107"/>
                </a:lnTo>
                <a:lnTo>
                  <a:pt x="830495" y="94941"/>
                </a:lnTo>
                <a:cubicBezTo>
                  <a:pt x="682621" y="194843"/>
                  <a:pt x="585398" y="364025"/>
                  <a:pt x="585398" y="555914"/>
                </a:cubicBezTo>
                <a:cubicBezTo>
                  <a:pt x="585398" y="747803"/>
                  <a:pt x="682621" y="916985"/>
                  <a:pt x="830495" y="1016887"/>
                </a:cubicBezTo>
                <a:lnTo>
                  <a:pt x="848613" y="1026721"/>
                </a:lnTo>
                <a:lnTo>
                  <a:pt x="772301" y="1068142"/>
                </a:lnTo>
                <a:cubicBezTo>
                  <a:pt x="705793" y="1096272"/>
                  <a:pt x="632670" y="1111828"/>
                  <a:pt x="555914" y="1111828"/>
                </a:cubicBezTo>
                <a:cubicBezTo>
                  <a:pt x="248891" y="1111828"/>
                  <a:pt x="0" y="862937"/>
                  <a:pt x="0" y="555914"/>
                </a:cubicBezTo>
                <a:cubicBezTo>
                  <a:pt x="0" y="248891"/>
                  <a:pt x="248891" y="0"/>
                  <a:pt x="555914" y="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/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/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DBBFF7D-0FB1-9047-8DB5-090FDB6518A9}"/>
              </a:ext>
            </a:extLst>
          </p:cNvPr>
          <p:cNvCxnSpPr>
            <a:stCxn id="30" idx="4"/>
            <a:endCxn id="33" idx="0"/>
          </p:cNvCxnSpPr>
          <p:nvPr/>
        </p:nvCxnSpPr>
        <p:spPr>
          <a:xfrm>
            <a:off x="2978674" y="4516378"/>
            <a:ext cx="0" cy="935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B9BBA3E-EB4F-0949-B927-98C778B153FB}"/>
              </a:ext>
            </a:extLst>
          </p:cNvPr>
          <p:cNvCxnSpPr>
            <a:cxnSpLocks/>
            <a:stCxn id="32" idx="4"/>
            <a:endCxn id="35" idx="0"/>
          </p:cNvCxnSpPr>
          <p:nvPr/>
        </p:nvCxnSpPr>
        <p:spPr>
          <a:xfrm>
            <a:off x="4326028" y="4516378"/>
            <a:ext cx="0" cy="935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78F24066-BE92-A547-AF08-0CAD9A2A60E0}"/>
              </a:ext>
            </a:extLst>
          </p:cNvPr>
          <p:cNvCxnSpPr>
            <a:cxnSpLocks/>
            <a:stCxn id="32" idx="2"/>
            <a:endCxn id="30" idx="6"/>
          </p:cNvCxnSpPr>
          <p:nvPr/>
        </p:nvCxnSpPr>
        <p:spPr>
          <a:xfrm flipH="1">
            <a:off x="3068674" y="4426378"/>
            <a:ext cx="11673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FD57D63-7BD4-1947-B9AC-D006B2F35AB8}"/>
              </a:ext>
            </a:extLst>
          </p:cNvPr>
          <p:cNvCxnSpPr>
            <a:cxnSpLocks/>
            <a:stCxn id="35" idx="2"/>
            <a:endCxn id="33" idx="6"/>
          </p:cNvCxnSpPr>
          <p:nvPr/>
        </p:nvCxnSpPr>
        <p:spPr>
          <a:xfrm flipH="1">
            <a:off x="3068674" y="5541657"/>
            <a:ext cx="11673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BA62D69-644C-E945-9B0F-A17E09265624}"/>
              </a:ext>
            </a:extLst>
          </p:cNvPr>
          <p:cNvCxnSpPr>
            <a:cxnSpLocks/>
            <a:stCxn id="36" idx="1"/>
            <a:endCxn id="32" idx="1"/>
          </p:cNvCxnSpPr>
          <p:nvPr/>
        </p:nvCxnSpPr>
        <p:spPr>
          <a:xfrm flipH="1" flipV="1">
            <a:off x="4262388" y="4362738"/>
            <a:ext cx="771624" cy="557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CDE84E1-4620-AC42-B990-68CCB2F321F9}"/>
              </a:ext>
            </a:extLst>
          </p:cNvPr>
          <p:cNvCxnSpPr>
            <a:cxnSpLocks/>
            <a:stCxn id="36" idx="3"/>
            <a:endCxn id="35" idx="3"/>
          </p:cNvCxnSpPr>
          <p:nvPr/>
        </p:nvCxnSpPr>
        <p:spPr>
          <a:xfrm flipH="1">
            <a:off x="4262388" y="5047040"/>
            <a:ext cx="771624" cy="558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05DA8B4-8E75-F04B-A93C-01D63B65D2C2}"/>
              </a:ext>
            </a:extLst>
          </p:cNvPr>
          <p:cNvCxnSpPr>
            <a:cxnSpLocks/>
            <a:stCxn id="37" idx="2"/>
            <a:endCxn id="36" idx="6"/>
          </p:cNvCxnSpPr>
          <p:nvPr/>
        </p:nvCxnSpPr>
        <p:spPr>
          <a:xfrm flipH="1">
            <a:off x="5187652" y="4983400"/>
            <a:ext cx="591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>
            <a:extLst>
              <a:ext uri="{FF2B5EF4-FFF2-40B4-BE49-F238E27FC236}">
                <a16:creationId xmlns:a16="http://schemas.microsoft.com/office/drawing/2014/main" id="{0AD94EFD-6748-1844-BD86-160B96DCA81F}"/>
              </a:ext>
            </a:extLst>
          </p:cNvPr>
          <p:cNvSpPr/>
          <p:nvPr/>
        </p:nvSpPr>
        <p:spPr>
          <a:xfrm>
            <a:off x="2888674" y="433637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8348A39B-DE19-EB40-A331-A20001E7331B}"/>
              </a:ext>
            </a:extLst>
          </p:cNvPr>
          <p:cNvSpPr/>
          <p:nvPr/>
        </p:nvSpPr>
        <p:spPr>
          <a:xfrm>
            <a:off x="4236028" y="433637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89FC7A22-0538-3940-A0A8-C5B1D9884637}"/>
              </a:ext>
            </a:extLst>
          </p:cNvPr>
          <p:cNvSpPr/>
          <p:nvPr/>
        </p:nvSpPr>
        <p:spPr>
          <a:xfrm>
            <a:off x="2888674" y="545165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EE6355C-A9E3-C046-BACC-30BBBE045D7A}"/>
              </a:ext>
            </a:extLst>
          </p:cNvPr>
          <p:cNvSpPr/>
          <p:nvPr/>
        </p:nvSpPr>
        <p:spPr>
          <a:xfrm>
            <a:off x="4236028" y="545165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4E37C86E-4A0F-B14B-B8ED-B200D1B5CFB7}"/>
              </a:ext>
            </a:extLst>
          </p:cNvPr>
          <p:cNvSpPr/>
          <p:nvPr/>
        </p:nvSpPr>
        <p:spPr>
          <a:xfrm>
            <a:off x="5007652" y="48934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2AA80E6C-CD0C-DA45-9C3F-5D9D652731C7}"/>
              </a:ext>
            </a:extLst>
          </p:cNvPr>
          <p:cNvSpPr/>
          <p:nvPr/>
        </p:nvSpPr>
        <p:spPr>
          <a:xfrm>
            <a:off x="5779276" y="48934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47706F-8C5D-724E-B5F0-D0A4E8CF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5600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ja-JP" altLang="en-US" sz="4000"/>
              <a:t>準備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</a:t>
                </a:r>
                <a:r>
                  <a:rPr lang="ja-JP" altLang="en-US" sz="2400"/>
                  <a:t>パス頂点被覆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が</a:t>
                </a:r>
                <a:r>
                  <a:rPr lang="ja-JP" altLang="en-US" sz="2400"/>
                  <a:t>与えられた時</a:t>
                </a:r>
                <a:r>
                  <a:rPr lang="en-US" altLang="ja-JP" sz="24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その</a:t>
                </a:r>
                <a:r>
                  <a:rPr lang="ja-JP" altLang="en-US" sz="2400" b="1">
                    <a:solidFill>
                      <a:srgbClr val="FF0000"/>
                    </a:solidFill>
                  </a:rPr>
                  <a:t>対称差</a:t>
                </a:r>
                <a:r>
                  <a:rPr lang="ja-JP" altLang="en-US" sz="2400"/>
                  <a:t>を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で</a:t>
                </a:r>
                <a:r>
                  <a:rPr lang="ja-JP" altLang="en-US" sz="2400"/>
                  <a:t>定義する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→</a:t>
                </a:r>
                <a:r>
                  <a:rPr lang="en-US" altLang="ja-JP" sz="2400" dirty="0"/>
                  <a:t> </a:t>
                </a:r>
                <a:r>
                  <a:rPr lang="ja-JP" altLang="en-US" sz="2400"/>
                  <a:t>互いに違う部分が見えてくるのでよく使う</a:t>
                </a: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400" dirty="0"/>
                  <a:t>: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により誘導される部分グラフ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EF4DFFA-A7B3-6F4A-94D9-676C61D2DC75}"/>
              </a:ext>
            </a:extLst>
          </p:cNvPr>
          <p:cNvSpPr/>
          <p:nvPr/>
        </p:nvSpPr>
        <p:spPr>
          <a:xfrm>
            <a:off x="6818124" y="542896"/>
            <a:ext cx="1697226" cy="1111828"/>
          </a:xfrm>
          <a:custGeom>
            <a:avLst/>
            <a:gdLst>
              <a:gd name="connsiteX0" fmla="*/ 1141312 w 1697226"/>
              <a:gd name="connsiteY0" fmla="*/ 0 h 1111828"/>
              <a:gd name="connsiteX1" fmla="*/ 1697226 w 1697226"/>
              <a:gd name="connsiteY1" fmla="*/ 555914 h 1111828"/>
              <a:gd name="connsiteX2" fmla="*/ 1141312 w 1697226"/>
              <a:gd name="connsiteY2" fmla="*/ 1111828 h 1111828"/>
              <a:gd name="connsiteX3" fmla="*/ 924925 w 1697226"/>
              <a:gd name="connsiteY3" fmla="*/ 1068142 h 1111828"/>
              <a:gd name="connsiteX4" fmla="*/ 848613 w 1697226"/>
              <a:gd name="connsiteY4" fmla="*/ 1026721 h 1111828"/>
              <a:gd name="connsiteX5" fmla="*/ 866731 w 1697226"/>
              <a:gd name="connsiteY5" fmla="*/ 1016887 h 1111828"/>
              <a:gd name="connsiteX6" fmla="*/ 1111828 w 1697226"/>
              <a:gd name="connsiteY6" fmla="*/ 555914 h 1111828"/>
              <a:gd name="connsiteX7" fmla="*/ 866731 w 1697226"/>
              <a:gd name="connsiteY7" fmla="*/ 94941 h 1111828"/>
              <a:gd name="connsiteX8" fmla="*/ 848613 w 1697226"/>
              <a:gd name="connsiteY8" fmla="*/ 85107 h 1111828"/>
              <a:gd name="connsiteX9" fmla="*/ 924925 w 1697226"/>
              <a:gd name="connsiteY9" fmla="*/ 43686 h 1111828"/>
              <a:gd name="connsiteX10" fmla="*/ 1141312 w 1697226"/>
              <a:gd name="connsiteY10" fmla="*/ 0 h 1111828"/>
              <a:gd name="connsiteX11" fmla="*/ 555914 w 1697226"/>
              <a:gd name="connsiteY11" fmla="*/ 0 h 1111828"/>
              <a:gd name="connsiteX12" fmla="*/ 772301 w 1697226"/>
              <a:gd name="connsiteY12" fmla="*/ 43686 h 1111828"/>
              <a:gd name="connsiteX13" fmla="*/ 848613 w 1697226"/>
              <a:gd name="connsiteY13" fmla="*/ 85107 h 1111828"/>
              <a:gd name="connsiteX14" fmla="*/ 830495 w 1697226"/>
              <a:gd name="connsiteY14" fmla="*/ 94941 h 1111828"/>
              <a:gd name="connsiteX15" fmla="*/ 585398 w 1697226"/>
              <a:gd name="connsiteY15" fmla="*/ 555914 h 1111828"/>
              <a:gd name="connsiteX16" fmla="*/ 830495 w 1697226"/>
              <a:gd name="connsiteY16" fmla="*/ 1016887 h 1111828"/>
              <a:gd name="connsiteX17" fmla="*/ 848613 w 1697226"/>
              <a:gd name="connsiteY17" fmla="*/ 1026721 h 1111828"/>
              <a:gd name="connsiteX18" fmla="*/ 772301 w 1697226"/>
              <a:gd name="connsiteY18" fmla="*/ 1068142 h 1111828"/>
              <a:gd name="connsiteX19" fmla="*/ 555914 w 1697226"/>
              <a:gd name="connsiteY19" fmla="*/ 1111828 h 1111828"/>
              <a:gd name="connsiteX20" fmla="*/ 0 w 1697226"/>
              <a:gd name="connsiteY20" fmla="*/ 555914 h 1111828"/>
              <a:gd name="connsiteX21" fmla="*/ 555914 w 1697226"/>
              <a:gd name="connsiteY21" fmla="*/ 0 h 1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97226" h="1111828">
                <a:moveTo>
                  <a:pt x="1141312" y="0"/>
                </a:moveTo>
                <a:cubicBezTo>
                  <a:pt x="1448335" y="0"/>
                  <a:pt x="1697226" y="248891"/>
                  <a:pt x="1697226" y="555914"/>
                </a:cubicBezTo>
                <a:cubicBezTo>
                  <a:pt x="1697226" y="862937"/>
                  <a:pt x="1448335" y="1111828"/>
                  <a:pt x="1141312" y="1111828"/>
                </a:cubicBezTo>
                <a:cubicBezTo>
                  <a:pt x="1064557" y="1111828"/>
                  <a:pt x="991434" y="1096272"/>
                  <a:pt x="924925" y="1068142"/>
                </a:cubicBezTo>
                <a:lnTo>
                  <a:pt x="848613" y="1026721"/>
                </a:lnTo>
                <a:lnTo>
                  <a:pt x="866731" y="1016887"/>
                </a:lnTo>
                <a:cubicBezTo>
                  <a:pt x="1014605" y="916985"/>
                  <a:pt x="1111828" y="747803"/>
                  <a:pt x="1111828" y="555914"/>
                </a:cubicBezTo>
                <a:cubicBezTo>
                  <a:pt x="1111828" y="364025"/>
                  <a:pt x="1014605" y="194843"/>
                  <a:pt x="866731" y="94941"/>
                </a:cubicBezTo>
                <a:lnTo>
                  <a:pt x="848613" y="85107"/>
                </a:lnTo>
                <a:lnTo>
                  <a:pt x="924925" y="43686"/>
                </a:lnTo>
                <a:cubicBezTo>
                  <a:pt x="991434" y="15556"/>
                  <a:pt x="1064557" y="0"/>
                  <a:pt x="1141312" y="0"/>
                </a:cubicBezTo>
                <a:close/>
                <a:moveTo>
                  <a:pt x="555914" y="0"/>
                </a:moveTo>
                <a:cubicBezTo>
                  <a:pt x="632670" y="0"/>
                  <a:pt x="705793" y="15556"/>
                  <a:pt x="772301" y="43686"/>
                </a:cubicBezTo>
                <a:lnTo>
                  <a:pt x="848613" y="85107"/>
                </a:lnTo>
                <a:lnTo>
                  <a:pt x="830495" y="94941"/>
                </a:lnTo>
                <a:cubicBezTo>
                  <a:pt x="682621" y="194843"/>
                  <a:pt x="585398" y="364025"/>
                  <a:pt x="585398" y="555914"/>
                </a:cubicBezTo>
                <a:cubicBezTo>
                  <a:pt x="585398" y="747803"/>
                  <a:pt x="682621" y="916985"/>
                  <a:pt x="830495" y="1016887"/>
                </a:cubicBezTo>
                <a:lnTo>
                  <a:pt x="848613" y="1026721"/>
                </a:lnTo>
                <a:lnTo>
                  <a:pt x="772301" y="1068142"/>
                </a:lnTo>
                <a:cubicBezTo>
                  <a:pt x="705793" y="1096272"/>
                  <a:pt x="632670" y="1111828"/>
                  <a:pt x="555914" y="1111828"/>
                </a:cubicBezTo>
                <a:cubicBezTo>
                  <a:pt x="248891" y="1111828"/>
                  <a:pt x="0" y="862937"/>
                  <a:pt x="0" y="555914"/>
                </a:cubicBezTo>
                <a:cubicBezTo>
                  <a:pt x="0" y="248891"/>
                  <a:pt x="248891" y="0"/>
                  <a:pt x="555914" y="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/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/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円/楕円 19">
            <a:extLst>
              <a:ext uri="{FF2B5EF4-FFF2-40B4-BE49-F238E27FC236}">
                <a16:creationId xmlns:a16="http://schemas.microsoft.com/office/drawing/2014/main" id="{7427171D-1411-6C45-9A89-7235C7A90158}"/>
              </a:ext>
            </a:extLst>
          </p:cNvPr>
          <p:cNvSpPr/>
          <p:nvPr/>
        </p:nvSpPr>
        <p:spPr>
          <a:xfrm>
            <a:off x="2045476" y="366828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8C5959CB-2FEA-6A49-B696-CC05E9DC6029}"/>
              </a:ext>
            </a:extLst>
          </p:cNvPr>
          <p:cNvSpPr/>
          <p:nvPr/>
        </p:nvSpPr>
        <p:spPr>
          <a:xfrm>
            <a:off x="2481893" y="3668280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46EED79-FC25-A14A-9535-598C38FFBFC3}"/>
              </a:ext>
            </a:extLst>
          </p:cNvPr>
          <p:cNvCxnSpPr>
            <a:stCxn id="55" idx="4"/>
            <a:endCxn id="57" idx="0"/>
          </p:cNvCxnSpPr>
          <p:nvPr/>
        </p:nvCxnSpPr>
        <p:spPr>
          <a:xfrm>
            <a:off x="2978674" y="4516378"/>
            <a:ext cx="0" cy="935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CF73F2C5-3507-5C41-9967-CEA00001D3B6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4326028" y="4516378"/>
            <a:ext cx="0" cy="935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AD9BB9D-266A-324C-9325-6ECC9479A77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3068674" y="4426378"/>
            <a:ext cx="11673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5394EAAF-D6BC-F742-9C27-E1B4FDBBBC96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3068674" y="5541657"/>
            <a:ext cx="11673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F60E6C23-EDB9-C043-9F17-8D21F134F037}"/>
              </a:ext>
            </a:extLst>
          </p:cNvPr>
          <p:cNvCxnSpPr>
            <a:cxnSpLocks/>
            <a:stCxn id="59" idx="1"/>
            <a:endCxn id="56" idx="1"/>
          </p:cNvCxnSpPr>
          <p:nvPr/>
        </p:nvCxnSpPr>
        <p:spPr>
          <a:xfrm flipH="1" flipV="1">
            <a:off x="4262388" y="4362738"/>
            <a:ext cx="771624" cy="557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9B8ADCA-7DE7-644A-8B76-2BDA7F3769C4}"/>
              </a:ext>
            </a:extLst>
          </p:cNvPr>
          <p:cNvCxnSpPr>
            <a:cxnSpLocks/>
            <a:stCxn id="59" idx="3"/>
            <a:endCxn id="58" idx="3"/>
          </p:cNvCxnSpPr>
          <p:nvPr/>
        </p:nvCxnSpPr>
        <p:spPr>
          <a:xfrm flipH="1">
            <a:off x="4262388" y="5047040"/>
            <a:ext cx="771624" cy="558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F243ACDD-E1D7-CF4C-A6A1-8EF5E8CCBAD4}"/>
              </a:ext>
            </a:extLst>
          </p:cNvPr>
          <p:cNvCxnSpPr>
            <a:cxnSpLocks/>
            <a:stCxn id="60" idx="2"/>
            <a:endCxn id="59" idx="6"/>
          </p:cNvCxnSpPr>
          <p:nvPr/>
        </p:nvCxnSpPr>
        <p:spPr>
          <a:xfrm flipH="1">
            <a:off x="5187652" y="4983400"/>
            <a:ext cx="591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54">
            <a:extLst>
              <a:ext uri="{FF2B5EF4-FFF2-40B4-BE49-F238E27FC236}">
                <a16:creationId xmlns:a16="http://schemas.microsoft.com/office/drawing/2014/main" id="{1791E927-5EFD-8D43-A83D-988C0E67B0CD}"/>
              </a:ext>
            </a:extLst>
          </p:cNvPr>
          <p:cNvSpPr/>
          <p:nvPr/>
        </p:nvSpPr>
        <p:spPr>
          <a:xfrm>
            <a:off x="2888674" y="433637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5B0A9565-6739-2F4D-A41D-E6948A3FBDAE}"/>
              </a:ext>
            </a:extLst>
          </p:cNvPr>
          <p:cNvSpPr/>
          <p:nvPr/>
        </p:nvSpPr>
        <p:spPr>
          <a:xfrm>
            <a:off x="4236028" y="433637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5E965D6-DD92-7243-8FC8-56080093BFBD}"/>
              </a:ext>
            </a:extLst>
          </p:cNvPr>
          <p:cNvSpPr/>
          <p:nvPr/>
        </p:nvSpPr>
        <p:spPr>
          <a:xfrm>
            <a:off x="2888674" y="545165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FB232334-45FA-E443-9D36-22F71137C816}"/>
              </a:ext>
            </a:extLst>
          </p:cNvPr>
          <p:cNvSpPr/>
          <p:nvPr/>
        </p:nvSpPr>
        <p:spPr>
          <a:xfrm>
            <a:off x="4236028" y="545165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F2AFEED9-3595-7340-940F-B57C3CB5ECB0}"/>
              </a:ext>
            </a:extLst>
          </p:cNvPr>
          <p:cNvSpPr/>
          <p:nvPr/>
        </p:nvSpPr>
        <p:spPr>
          <a:xfrm>
            <a:off x="5007652" y="48934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D2D69EA7-EAB8-FE45-BA99-FE1536A3F391}"/>
              </a:ext>
            </a:extLst>
          </p:cNvPr>
          <p:cNvSpPr/>
          <p:nvPr/>
        </p:nvSpPr>
        <p:spPr>
          <a:xfrm>
            <a:off x="5779276" y="48934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2E69A1FC-6B71-194E-BB75-6401F7C2A39C}"/>
              </a:ext>
            </a:extLst>
          </p:cNvPr>
          <p:cNvSpPr/>
          <p:nvPr/>
        </p:nvSpPr>
        <p:spPr>
          <a:xfrm>
            <a:off x="2617701" y="4430507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71091B00-DBDD-2945-94A3-B50E4F5A4D96}"/>
              </a:ext>
            </a:extLst>
          </p:cNvPr>
          <p:cNvSpPr/>
          <p:nvPr/>
        </p:nvSpPr>
        <p:spPr>
          <a:xfrm>
            <a:off x="2626737" y="563165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DCD7EB2B-ED29-4F4F-B738-25FDFFADE78C}"/>
              </a:ext>
            </a:extLst>
          </p:cNvPr>
          <p:cNvSpPr/>
          <p:nvPr/>
        </p:nvSpPr>
        <p:spPr>
          <a:xfrm>
            <a:off x="4374356" y="5676490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>
            <a:extLst>
              <a:ext uri="{FF2B5EF4-FFF2-40B4-BE49-F238E27FC236}">
                <a16:creationId xmlns:a16="http://schemas.microsoft.com/office/drawing/2014/main" id="{C8925F67-D60E-534A-9A89-F2B5943CA767}"/>
              </a:ext>
            </a:extLst>
          </p:cNvPr>
          <p:cNvSpPr/>
          <p:nvPr/>
        </p:nvSpPr>
        <p:spPr>
          <a:xfrm>
            <a:off x="4101527" y="567649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5" name="円/楕円 64">
            <a:extLst>
              <a:ext uri="{FF2B5EF4-FFF2-40B4-BE49-F238E27FC236}">
                <a16:creationId xmlns:a16="http://schemas.microsoft.com/office/drawing/2014/main" id="{AB8F7CC5-05BA-0249-BA9E-03078BC08BF3}"/>
              </a:ext>
            </a:extLst>
          </p:cNvPr>
          <p:cNvSpPr/>
          <p:nvPr/>
        </p:nvSpPr>
        <p:spPr>
          <a:xfrm>
            <a:off x="4051071" y="414312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>
            <a:extLst>
              <a:ext uri="{FF2B5EF4-FFF2-40B4-BE49-F238E27FC236}">
                <a16:creationId xmlns:a16="http://schemas.microsoft.com/office/drawing/2014/main" id="{54EF9EA5-2F5D-3E4A-A391-3FAA5AB6F654}"/>
              </a:ext>
            </a:extLst>
          </p:cNvPr>
          <p:cNvSpPr/>
          <p:nvPr/>
        </p:nvSpPr>
        <p:spPr>
          <a:xfrm>
            <a:off x="5673382" y="46405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5D5FC7-A370-2C42-9664-487AEAF4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042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ja-JP" altLang="en-US" sz="4000"/>
              <a:t>準備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</a:t>
                </a:r>
                <a:r>
                  <a:rPr lang="ja-JP" altLang="en-US" sz="2400"/>
                  <a:t>パス頂点被覆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が</a:t>
                </a:r>
                <a:r>
                  <a:rPr lang="ja-JP" altLang="en-US" sz="2400"/>
                  <a:t>与えられた時</a:t>
                </a:r>
                <a:r>
                  <a:rPr lang="en-US" altLang="ja-JP" sz="24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その</a:t>
                </a:r>
                <a:r>
                  <a:rPr lang="ja-JP" altLang="en-US" sz="2400" b="1">
                    <a:solidFill>
                      <a:srgbClr val="FF0000"/>
                    </a:solidFill>
                  </a:rPr>
                  <a:t>対称差</a:t>
                </a:r>
                <a:r>
                  <a:rPr lang="ja-JP" altLang="en-US" sz="2400"/>
                  <a:t>を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で</a:t>
                </a:r>
                <a:r>
                  <a:rPr lang="ja-JP" altLang="en-US" sz="2400"/>
                  <a:t>定義する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→</a:t>
                </a:r>
                <a:r>
                  <a:rPr lang="en-US" altLang="ja-JP" sz="2400" dirty="0"/>
                  <a:t> </a:t>
                </a:r>
                <a:r>
                  <a:rPr lang="ja-JP" altLang="en-US" sz="2400"/>
                  <a:t>互いに違う部分が見えてくるのでよく使う</a:t>
                </a: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400" dirty="0"/>
                  <a:t>: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により誘導される部分グラフ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EF4DFFA-A7B3-6F4A-94D9-676C61D2DC75}"/>
              </a:ext>
            </a:extLst>
          </p:cNvPr>
          <p:cNvSpPr/>
          <p:nvPr/>
        </p:nvSpPr>
        <p:spPr>
          <a:xfrm>
            <a:off x="6818124" y="542896"/>
            <a:ext cx="1697226" cy="1111828"/>
          </a:xfrm>
          <a:custGeom>
            <a:avLst/>
            <a:gdLst>
              <a:gd name="connsiteX0" fmla="*/ 1141312 w 1697226"/>
              <a:gd name="connsiteY0" fmla="*/ 0 h 1111828"/>
              <a:gd name="connsiteX1" fmla="*/ 1697226 w 1697226"/>
              <a:gd name="connsiteY1" fmla="*/ 555914 h 1111828"/>
              <a:gd name="connsiteX2" fmla="*/ 1141312 w 1697226"/>
              <a:gd name="connsiteY2" fmla="*/ 1111828 h 1111828"/>
              <a:gd name="connsiteX3" fmla="*/ 924925 w 1697226"/>
              <a:gd name="connsiteY3" fmla="*/ 1068142 h 1111828"/>
              <a:gd name="connsiteX4" fmla="*/ 848613 w 1697226"/>
              <a:gd name="connsiteY4" fmla="*/ 1026721 h 1111828"/>
              <a:gd name="connsiteX5" fmla="*/ 866731 w 1697226"/>
              <a:gd name="connsiteY5" fmla="*/ 1016887 h 1111828"/>
              <a:gd name="connsiteX6" fmla="*/ 1111828 w 1697226"/>
              <a:gd name="connsiteY6" fmla="*/ 555914 h 1111828"/>
              <a:gd name="connsiteX7" fmla="*/ 866731 w 1697226"/>
              <a:gd name="connsiteY7" fmla="*/ 94941 h 1111828"/>
              <a:gd name="connsiteX8" fmla="*/ 848613 w 1697226"/>
              <a:gd name="connsiteY8" fmla="*/ 85107 h 1111828"/>
              <a:gd name="connsiteX9" fmla="*/ 924925 w 1697226"/>
              <a:gd name="connsiteY9" fmla="*/ 43686 h 1111828"/>
              <a:gd name="connsiteX10" fmla="*/ 1141312 w 1697226"/>
              <a:gd name="connsiteY10" fmla="*/ 0 h 1111828"/>
              <a:gd name="connsiteX11" fmla="*/ 555914 w 1697226"/>
              <a:gd name="connsiteY11" fmla="*/ 0 h 1111828"/>
              <a:gd name="connsiteX12" fmla="*/ 772301 w 1697226"/>
              <a:gd name="connsiteY12" fmla="*/ 43686 h 1111828"/>
              <a:gd name="connsiteX13" fmla="*/ 848613 w 1697226"/>
              <a:gd name="connsiteY13" fmla="*/ 85107 h 1111828"/>
              <a:gd name="connsiteX14" fmla="*/ 830495 w 1697226"/>
              <a:gd name="connsiteY14" fmla="*/ 94941 h 1111828"/>
              <a:gd name="connsiteX15" fmla="*/ 585398 w 1697226"/>
              <a:gd name="connsiteY15" fmla="*/ 555914 h 1111828"/>
              <a:gd name="connsiteX16" fmla="*/ 830495 w 1697226"/>
              <a:gd name="connsiteY16" fmla="*/ 1016887 h 1111828"/>
              <a:gd name="connsiteX17" fmla="*/ 848613 w 1697226"/>
              <a:gd name="connsiteY17" fmla="*/ 1026721 h 1111828"/>
              <a:gd name="connsiteX18" fmla="*/ 772301 w 1697226"/>
              <a:gd name="connsiteY18" fmla="*/ 1068142 h 1111828"/>
              <a:gd name="connsiteX19" fmla="*/ 555914 w 1697226"/>
              <a:gd name="connsiteY19" fmla="*/ 1111828 h 1111828"/>
              <a:gd name="connsiteX20" fmla="*/ 0 w 1697226"/>
              <a:gd name="connsiteY20" fmla="*/ 555914 h 1111828"/>
              <a:gd name="connsiteX21" fmla="*/ 555914 w 1697226"/>
              <a:gd name="connsiteY21" fmla="*/ 0 h 1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97226" h="1111828">
                <a:moveTo>
                  <a:pt x="1141312" y="0"/>
                </a:moveTo>
                <a:cubicBezTo>
                  <a:pt x="1448335" y="0"/>
                  <a:pt x="1697226" y="248891"/>
                  <a:pt x="1697226" y="555914"/>
                </a:cubicBezTo>
                <a:cubicBezTo>
                  <a:pt x="1697226" y="862937"/>
                  <a:pt x="1448335" y="1111828"/>
                  <a:pt x="1141312" y="1111828"/>
                </a:cubicBezTo>
                <a:cubicBezTo>
                  <a:pt x="1064557" y="1111828"/>
                  <a:pt x="991434" y="1096272"/>
                  <a:pt x="924925" y="1068142"/>
                </a:cubicBezTo>
                <a:lnTo>
                  <a:pt x="848613" y="1026721"/>
                </a:lnTo>
                <a:lnTo>
                  <a:pt x="866731" y="1016887"/>
                </a:lnTo>
                <a:cubicBezTo>
                  <a:pt x="1014605" y="916985"/>
                  <a:pt x="1111828" y="747803"/>
                  <a:pt x="1111828" y="555914"/>
                </a:cubicBezTo>
                <a:cubicBezTo>
                  <a:pt x="1111828" y="364025"/>
                  <a:pt x="1014605" y="194843"/>
                  <a:pt x="866731" y="94941"/>
                </a:cubicBezTo>
                <a:lnTo>
                  <a:pt x="848613" y="85107"/>
                </a:lnTo>
                <a:lnTo>
                  <a:pt x="924925" y="43686"/>
                </a:lnTo>
                <a:cubicBezTo>
                  <a:pt x="991434" y="15556"/>
                  <a:pt x="1064557" y="0"/>
                  <a:pt x="1141312" y="0"/>
                </a:cubicBezTo>
                <a:close/>
                <a:moveTo>
                  <a:pt x="555914" y="0"/>
                </a:moveTo>
                <a:cubicBezTo>
                  <a:pt x="632670" y="0"/>
                  <a:pt x="705793" y="15556"/>
                  <a:pt x="772301" y="43686"/>
                </a:cubicBezTo>
                <a:lnTo>
                  <a:pt x="848613" y="85107"/>
                </a:lnTo>
                <a:lnTo>
                  <a:pt x="830495" y="94941"/>
                </a:lnTo>
                <a:cubicBezTo>
                  <a:pt x="682621" y="194843"/>
                  <a:pt x="585398" y="364025"/>
                  <a:pt x="585398" y="555914"/>
                </a:cubicBezTo>
                <a:cubicBezTo>
                  <a:pt x="585398" y="747803"/>
                  <a:pt x="682621" y="916985"/>
                  <a:pt x="830495" y="1016887"/>
                </a:cubicBezTo>
                <a:lnTo>
                  <a:pt x="848613" y="1026721"/>
                </a:lnTo>
                <a:lnTo>
                  <a:pt x="772301" y="1068142"/>
                </a:lnTo>
                <a:cubicBezTo>
                  <a:pt x="705793" y="1096272"/>
                  <a:pt x="632670" y="1111828"/>
                  <a:pt x="555914" y="1111828"/>
                </a:cubicBezTo>
                <a:cubicBezTo>
                  <a:pt x="248891" y="1111828"/>
                  <a:pt x="0" y="862937"/>
                  <a:pt x="0" y="555914"/>
                </a:cubicBezTo>
                <a:cubicBezTo>
                  <a:pt x="0" y="248891"/>
                  <a:pt x="248891" y="0"/>
                  <a:pt x="555914" y="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/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/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円/楕円 19">
            <a:extLst>
              <a:ext uri="{FF2B5EF4-FFF2-40B4-BE49-F238E27FC236}">
                <a16:creationId xmlns:a16="http://schemas.microsoft.com/office/drawing/2014/main" id="{7427171D-1411-6C45-9A89-7235C7A90158}"/>
              </a:ext>
            </a:extLst>
          </p:cNvPr>
          <p:cNvSpPr/>
          <p:nvPr/>
        </p:nvSpPr>
        <p:spPr>
          <a:xfrm>
            <a:off x="2045476" y="366828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8C5959CB-2FEA-6A49-B696-CC05E9DC6029}"/>
              </a:ext>
            </a:extLst>
          </p:cNvPr>
          <p:cNvSpPr/>
          <p:nvPr/>
        </p:nvSpPr>
        <p:spPr>
          <a:xfrm>
            <a:off x="2481893" y="3668280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881B66B-9F73-8C44-9A10-B6FBC3E67B22}"/>
                  </a:ext>
                </a:extLst>
              </p:cNvPr>
              <p:cNvSpPr txBox="1"/>
              <p:nvPr/>
            </p:nvSpPr>
            <p:spPr>
              <a:xfrm>
                <a:off x="3405381" y="6078911"/>
                <a:ext cx="12913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</m:d>
                    </m:oMath>
                  </m:oMathPara>
                </a14:m>
                <a:endParaRPr kumimoji="1" lang="ja-JP" altLang="en-US" sz="2400" b="1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881B66B-9F73-8C44-9A10-B6FBC3E67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381" y="6078911"/>
                <a:ext cx="1291379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66BFDC62-E952-C94B-9500-EEC2A7B5B41C}"/>
              </a:ext>
            </a:extLst>
          </p:cNvPr>
          <p:cNvCxnSpPr>
            <a:stCxn id="40" idx="4"/>
            <a:endCxn id="42" idx="0"/>
          </p:cNvCxnSpPr>
          <p:nvPr/>
        </p:nvCxnSpPr>
        <p:spPr>
          <a:xfrm>
            <a:off x="2978674" y="4516378"/>
            <a:ext cx="0" cy="935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BFC090E-2F30-134F-B97A-6D2C8027457D}"/>
              </a:ext>
            </a:extLst>
          </p:cNvPr>
          <p:cNvCxnSpPr>
            <a:cxnSpLocks/>
            <a:stCxn id="41" idx="4"/>
            <a:endCxn id="43" idx="0"/>
          </p:cNvCxnSpPr>
          <p:nvPr/>
        </p:nvCxnSpPr>
        <p:spPr>
          <a:xfrm>
            <a:off x="4326028" y="4516378"/>
            <a:ext cx="0" cy="935279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95D7008-6094-B946-81C2-AADFC558FE68}"/>
              </a:ext>
            </a:extLst>
          </p:cNvPr>
          <p:cNvCxnSpPr>
            <a:cxnSpLocks/>
            <a:stCxn id="41" idx="2"/>
            <a:endCxn id="40" idx="6"/>
          </p:cNvCxnSpPr>
          <p:nvPr/>
        </p:nvCxnSpPr>
        <p:spPr>
          <a:xfrm flipH="1">
            <a:off x="3068674" y="4426378"/>
            <a:ext cx="11673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49D7D965-A875-654B-BA6A-C9B7A2CA67EF}"/>
              </a:ext>
            </a:extLst>
          </p:cNvPr>
          <p:cNvCxnSpPr>
            <a:cxnSpLocks/>
            <a:stCxn id="43" idx="2"/>
            <a:endCxn id="42" idx="6"/>
          </p:cNvCxnSpPr>
          <p:nvPr/>
        </p:nvCxnSpPr>
        <p:spPr>
          <a:xfrm flipH="1">
            <a:off x="3068674" y="5541657"/>
            <a:ext cx="116735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30B7FBF-371E-AA43-9335-32411450229C}"/>
              </a:ext>
            </a:extLst>
          </p:cNvPr>
          <p:cNvCxnSpPr>
            <a:cxnSpLocks/>
            <a:stCxn id="44" idx="1"/>
            <a:endCxn id="41" idx="1"/>
          </p:cNvCxnSpPr>
          <p:nvPr/>
        </p:nvCxnSpPr>
        <p:spPr>
          <a:xfrm flipH="1" flipV="1">
            <a:off x="4262388" y="4362738"/>
            <a:ext cx="771624" cy="557022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2E668DD1-F822-0845-86EE-1833C9D03943}"/>
              </a:ext>
            </a:extLst>
          </p:cNvPr>
          <p:cNvCxnSpPr>
            <a:cxnSpLocks/>
            <a:stCxn id="44" idx="3"/>
            <a:endCxn id="43" idx="3"/>
          </p:cNvCxnSpPr>
          <p:nvPr/>
        </p:nvCxnSpPr>
        <p:spPr>
          <a:xfrm flipH="1">
            <a:off x="4262388" y="5047040"/>
            <a:ext cx="771624" cy="55825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0FA95BF6-FDD9-374D-9841-07B4501F7DE9}"/>
              </a:ext>
            </a:extLst>
          </p:cNvPr>
          <p:cNvCxnSpPr>
            <a:cxnSpLocks/>
            <a:stCxn id="45" idx="2"/>
            <a:endCxn id="44" idx="6"/>
          </p:cNvCxnSpPr>
          <p:nvPr/>
        </p:nvCxnSpPr>
        <p:spPr>
          <a:xfrm flipH="1">
            <a:off x="5187652" y="4983400"/>
            <a:ext cx="59162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9">
            <a:extLst>
              <a:ext uri="{FF2B5EF4-FFF2-40B4-BE49-F238E27FC236}">
                <a16:creationId xmlns:a16="http://schemas.microsoft.com/office/drawing/2014/main" id="{33484387-5C8F-6542-8E20-CB36A860535C}"/>
              </a:ext>
            </a:extLst>
          </p:cNvPr>
          <p:cNvSpPr/>
          <p:nvPr/>
        </p:nvSpPr>
        <p:spPr>
          <a:xfrm>
            <a:off x="2888674" y="433637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644265F0-62C5-9944-A4D7-14A52B39DCA1}"/>
              </a:ext>
            </a:extLst>
          </p:cNvPr>
          <p:cNvSpPr/>
          <p:nvPr/>
        </p:nvSpPr>
        <p:spPr>
          <a:xfrm>
            <a:off x="4236028" y="433637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4064E79A-FAE1-4640-836B-5E4C7F482685}"/>
              </a:ext>
            </a:extLst>
          </p:cNvPr>
          <p:cNvSpPr/>
          <p:nvPr/>
        </p:nvSpPr>
        <p:spPr>
          <a:xfrm>
            <a:off x="2888674" y="545165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30290AC6-2C8D-214C-81D2-3ABFD4DB689D}"/>
              </a:ext>
            </a:extLst>
          </p:cNvPr>
          <p:cNvSpPr/>
          <p:nvPr/>
        </p:nvSpPr>
        <p:spPr>
          <a:xfrm>
            <a:off x="4236028" y="545165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138091E6-175D-884B-929D-646BE9FF7598}"/>
              </a:ext>
            </a:extLst>
          </p:cNvPr>
          <p:cNvSpPr/>
          <p:nvPr/>
        </p:nvSpPr>
        <p:spPr>
          <a:xfrm>
            <a:off x="5007652" y="48934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29970AD2-6FC9-6B4B-A65C-07B9C149E0A8}"/>
              </a:ext>
            </a:extLst>
          </p:cNvPr>
          <p:cNvSpPr/>
          <p:nvPr/>
        </p:nvSpPr>
        <p:spPr>
          <a:xfrm>
            <a:off x="5779276" y="48934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56765F27-2804-9E4B-80DA-5FBCBFACA6B4}"/>
              </a:ext>
            </a:extLst>
          </p:cNvPr>
          <p:cNvSpPr/>
          <p:nvPr/>
        </p:nvSpPr>
        <p:spPr>
          <a:xfrm>
            <a:off x="2617701" y="4430507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32C60BAE-5C1B-A44F-95CA-8314F59C922A}"/>
              </a:ext>
            </a:extLst>
          </p:cNvPr>
          <p:cNvSpPr/>
          <p:nvPr/>
        </p:nvSpPr>
        <p:spPr>
          <a:xfrm>
            <a:off x="2626737" y="563165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>
            <a:extLst>
              <a:ext uri="{FF2B5EF4-FFF2-40B4-BE49-F238E27FC236}">
                <a16:creationId xmlns:a16="http://schemas.microsoft.com/office/drawing/2014/main" id="{33A7B909-9FBE-8B4F-A39B-B05D26F41D8B}"/>
              </a:ext>
            </a:extLst>
          </p:cNvPr>
          <p:cNvSpPr/>
          <p:nvPr/>
        </p:nvSpPr>
        <p:spPr>
          <a:xfrm>
            <a:off x="4374356" y="5676490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327D6C30-E0DB-C94B-85F6-E3513E6BBA7A}"/>
              </a:ext>
            </a:extLst>
          </p:cNvPr>
          <p:cNvSpPr/>
          <p:nvPr/>
        </p:nvSpPr>
        <p:spPr>
          <a:xfrm>
            <a:off x="4101527" y="567649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5E70F02E-6FFD-C746-A962-FB33F0326360}"/>
              </a:ext>
            </a:extLst>
          </p:cNvPr>
          <p:cNvSpPr/>
          <p:nvPr/>
        </p:nvSpPr>
        <p:spPr>
          <a:xfrm>
            <a:off x="4051071" y="414312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D9C1552-FF2D-DA4C-BA21-9E0665F7FBC7}"/>
              </a:ext>
            </a:extLst>
          </p:cNvPr>
          <p:cNvSpPr/>
          <p:nvPr/>
        </p:nvSpPr>
        <p:spPr>
          <a:xfrm>
            <a:off x="5673382" y="46405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BB4CC1-D7C7-1041-A54B-3F3B6EAA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181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各ルールで最短の遷移列が多項式時間で求まる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サイクル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で解ける</a:t>
                </a:r>
                <a:r>
                  <a:rPr lang="en-US" altLang="ja-JP" sz="2000" dirty="0"/>
                  <a:t> (= no </a:t>
                </a:r>
                <a:r>
                  <a:rPr lang="ja-JP" altLang="en-US" sz="2000"/>
                  <a:t>もあるので</a:t>
                </a:r>
                <a:r>
                  <a:rPr lang="en-US" altLang="ja-JP" sz="2000" dirty="0"/>
                  <a:t>, no</a:t>
                </a:r>
                <a:r>
                  <a:rPr lang="ja-JP" altLang="en-US" sz="2000"/>
                  <a:t>の判定も出来る</a:t>
                </a:r>
                <a:r>
                  <a:rPr lang="en-US" altLang="ja-JP" sz="2000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ならば必ず遷移可能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かつ線形時間で求まる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TAR </a:t>
                </a:r>
                <a:r>
                  <a:rPr lang="ja-JP" altLang="en-US" sz="2000"/>
                  <a:t>は多項式時間で解ける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6D7AF4-56BC-CB4A-853F-20B094B6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4706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 b="1">
                    <a:solidFill>
                      <a:srgbClr val="FF0000"/>
                    </a:solidFill>
                  </a:rPr>
                  <a:t>パス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各ルールで最短の遷移列が多項式時間で求まる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サイクル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　　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TJ, TAR, TS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で解ける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 (= no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もあるので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, no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の判定も出来る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木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　　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TJ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は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ならば必ず遷移可能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,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かつ線形時間で求まる</a:t>
                </a:r>
                <a:endParaRPr lang="en-US" altLang="ja-JP" sz="20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　　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TAR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は多項式時間で解ける</a:t>
                </a:r>
                <a:endParaRPr lang="en-US" altLang="ja-JP" sz="2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4E2B2B-AD72-F243-90EC-6B5A09D4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3140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パスは簡単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050BD2E-F0DB-F548-8EF6-ADC17AB7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73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-path vertex cover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2C2086-AAFF-2741-891F-D42F0F83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4820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パスは簡単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(</a:t>
                </a:r>
                <a:r>
                  <a:rPr lang="en-US" altLang="ja-JP" sz="2000" dirty="0" err="1"/>
                  <a:t>i</a:t>
                </a:r>
                <a:r>
                  <a:rPr lang="en-US" altLang="ja-JP" sz="2000" dirty="0"/>
                  <a:t>)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の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トークンの対応付けが自明に分かる</a:t>
                </a:r>
                <a:r>
                  <a:rPr lang="en-US" altLang="ja-JP" sz="20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(ii)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は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それぞれ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-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パス頂点被覆である</a:t>
                </a:r>
                <a:endParaRPr lang="en-US" altLang="ja-JP" sz="200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311407-4533-9D43-87B2-48CFD004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751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パスは簡単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(</a:t>
                </a:r>
                <a:r>
                  <a:rPr lang="en-US" altLang="ja-JP" sz="2000" dirty="0" err="1"/>
                  <a:t>i</a:t>
                </a:r>
                <a:r>
                  <a:rPr lang="en-US" altLang="ja-JP" sz="2000" dirty="0"/>
                  <a:t>)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の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トークンの対応付けが自明に分かる</a:t>
                </a:r>
                <a:r>
                  <a:rPr lang="en-US" altLang="ja-JP" sz="20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(ii)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は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それぞれ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-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パス頂点被覆である</a:t>
                </a:r>
                <a:endParaRPr lang="en-US" altLang="ja-JP" sz="200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  <a:p>
                <a:pPr marL="0" indent="0">
                  <a:buNone/>
                </a:pPr>
                <a:r>
                  <a:rPr lang="en-US" altLang="ja-JP" sz="2000" dirty="0"/>
                  <a:t> (</a:t>
                </a:r>
                <a:r>
                  <a:rPr lang="ja-JP" altLang="en-US" sz="2000"/>
                  <a:t>例</a:t>
                </a:r>
                <a:r>
                  <a:rPr lang="en-US" altLang="ja-JP" sz="2000" dirty="0"/>
                  <a:t>) Token Jump </a:t>
                </a:r>
                <a:r>
                  <a:rPr lang="ja-JP" altLang="en-US" sz="2000"/>
                  <a:t>のアルゴリズム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1.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の一番右のトークン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を考える</a:t>
                </a:r>
                <a:endParaRPr lang="en-US" altLang="ja-JP" sz="2000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ja-JP" sz="2000" dirty="0"/>
                  <a:t>2.  </a:t>
                </a:r>
                <a:r>
                  <a:rPr lang="ja-JP" altLang="en-US" sz="2000" dirty="0"/>
                  <a:t>もし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/>
                  <a:t>のトークンならば</a:t>
                </a:r>
                <a:r>
                  <a:rPr lang="en-US" altLang="ja-JP" sz="2000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:r>
                  <a:rPr lang="ja-JP" altLang="en-US" sz="2000"/>
                  <a:t>最も</a:t>
                </a:r>
                <a:r>
                  <a:rPr lang="ja-JP" altLang="en-US" sz="2000" dirty="0"/>
                  <a:t>右の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のトークン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を見つけ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と動かす</a:t>
                </a:r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ja-JP" sz="2000" dirty="0"/>
                  <a:t>) .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/>
                  <a:t>のトークンの場合</a:t>
                </a:r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と動かす</a:t>
                </a:r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</a:t>
                </a:r>
                <a:r>
                  <a:rPr lang="en-US" altLang="ja-JP" sz="2000" dirty="0"/>
                  <a:t>) .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:r>
                  <a:rPr lang="ja-JP" altLang="en-US" sz="2000"/>
                  <a:t>これを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が無くなるまで行う</a:t>
                </a:r>
                <a:r>
                  <a:rPr lang="en-US" altLang="ja-JP" sz="2000" dirty="0"/>
                  <a:t>.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ja-JP" sz="2000" dirty="0"/>
                  <a:t>3.  “2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(A)</a:t>
                </a:r>
                <a:r>
                  <a:rPr lang="ja-JP" altLang="en-US" sz="2000"/>
                  <a:t>で得られた列</a:t>
                </a:r>
                <a:r>
                  <a:rPr lang="en-US" altLang="ja-JP" sz="2000" dirty="0"/>
                  <a:t>”  +  “(B) </a:t>
                </a:r>
                <a:r>
                  <a:rPr lang="ja-JP" altLang="en-US" sz="2000"/>
                  <a:t>の列の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逆順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を出力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2E244ED-17A9-9343-870C-2E0C02BC5AC4}"/>
              </a:ext>
            </a:extLst>
          </p:cNvPr>
          <p:cNvCxnSpPr>
            <a:stCxn id="8" idx="6"/>
            <a:endCxn id="4" idx="2"/>
          </p:cNvCxnSpPr>
          <p:nvPr/>
        </p:nvCxnSpPr>
        <p:spPr>
          <a:xfrm>
            <a:off x="655883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003F8C8-A067-A748-A886-37182B6E6291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604067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46E17CA-C6DE-2046-B546-97733A94243A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59515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D3050B4-4403-3946-AFAA-E9C7A957306E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7076990" y="3032914"/>
            <a:ext cx="37416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61ED747-4557-2048-B824-B210F38BE91D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811331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87049AB5-8817-E541-A535-984E1A8E9B1B}"/>
              </a:ext>
            </a:extLst>
          </p:cNvPr>
          <p:cNvSpPr/>
          <p:nvPr/>
        </p:nvSpPr>
        <p:spPr>
          <a:xfrm>
            <a:off x="693299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89E2143B-374B-0741-A792-5EA785FF3B34}"/>
              </a:ext>
            </a:extLst>
          </p:cNvPr>
          <p:cNvSpPr/>
          <p:nvPr/>
        </p:nvSpPr>
        <p:spPr>
          <a:xfrm>
            <a:off x="745115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1C2CDFAA-3071-B240-BCAF-38F5E97807D6}"/>
              </a:ext>
            </a:extLst>
          </p:cNvPr>
          <p:cNvSpPr/>
          <p:nvPr/>
        </p:nvSpPr>
        <p:spPr>
          <a:xfrm>
            <a:off x="796931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D99690D4-2A33-5547-83CD-105B4712CDA3}"/>
              </a:ext>
            </a:extLst>
          </p:cNvPr>
          <p:cNvSpPr/>
          <p:nvPr/>
        </p:nvSpPr>
        <p:spPr>
          <a:xfrm>
            <a:off x="848747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2DF0FF2-8BD5-1442-9FA7-2DB24E188A30}"/>
              </a:ext>
            </a:extLst>
          </p:cNvPr>
          <p:cNvSpPr/>
          <p:nvPr/>
        </p:nvSpPr>
        <p:spPr>
          <a:xfrm>
            <a:off x="641483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4D461EEF-C8B7-BC44-B8C4-A08394B7A522}"/>
              </a:ext>
            </a:extLst>
          </p:cNvPr>
          <p:cNvSpPr/>
          <p:nvPr/>
        </p:nvSpPr>
        <p:spPr>
          <a:xfrm>
            <a:off x="8486430" y="2688434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D6A7C8AB-E9B1-F148-A12D-9BBEE49486D6}"/>
              </a:ext>
            </a:extLst>
          </p:cNvPr>
          <p:cNvSpPr/>
          <p:nvPr/>
        </p:nvSpPr>
        <p:spPr>
          <a:xfrm>
            <a:off x="7451150" y="2688434"/>
            <a:ext cx="144000" cy="144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982455C-25B9-1F4B-8FD9-A1317896EBE4}"/>
              </a:ext>
            </a:extLst>
          </p:cNvPr>
          <p:cNvSpPr/>
          <p:nvPr/>
        </p:nvSpPr>
        <p:spPr>
          <a:xfrm>
            <a:off x="6932990" y="2686456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/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/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環状矢印 26">
            <a:extLst>
              <a:ext uri="{FF2B5EF4-FFF2-40B4-BE49-F238E27FC236}">
                <a16:creationId xmlns:a16="http://schemas.microsoft.com/office/drawing/2014/main" id="{811456BE-47B6-7C41-9B11-56B506CDE50C}"/>
              </a:ext>
            </a:extLst>
          </p:cNvPr>
          <p:cNvSpPr/>
          <p:nvPr/>
        </p:nvSpPr>
        <p:spPr>
          <a:xfrm rot="890366" flipH="1">
            <a:off x="7462534" y="2002740"/>
            <a:ext cx="1227195" cy="1170908"/>
          </a:xfrm>
          <a:prstGeom prst="circularArrow">
            <a:avLst>
              <a:gd name="adj1" fmla="val 5698"/>
              <a:gd name="adj2" fmla="val 1991677"/>
              <a:gd name="adj3" fmla="val 20516853"/>
              <a:gd name="adj4" fmla="val 11763195"/>
              <a:gd name="adj5" fmla="val 12500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B3383D8-5D62-BA49-A62E-35611942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4859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パスは簡単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(</a:t>
                </a:r>
                <a:r>
                  <a:rPr lang="en-US" altLang="ja-JP" sz="2000" dirty="0" err="1"/>
                  <a:t>i</a:t>
                </a:r>
                <a:r>
                  <a:rPr lang="en-US" altLang="ja-JP" sz="2000" dirty="0"/>
                  <a:t>)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の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トークンの対応付けが自明に分かる</a:t>
                </a:r>
                <a:r>
                  <a:rPr lang="en-US" altLang="ja-JP" sz="20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(ii)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は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それぞれ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-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パス頂点被覆である</a:t>
                </a:r>
                <a:endParaRPr lang="en-US" altLang="ja-JP" sz="200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  <a:p>
                <a:pPr marL="0" indent="0">
                  <a:buNone/>
                </a:pPr>
                <a:r>
                  <a:rPr lang="en-US" altLang="ja-JP" sz="2000" dirty="0"/>
                  <a:t> (</a:t>
                </a:r>
                <a:r>
                  <a:rPr lang="ja-JP" altLang="en-US" sz="2000"/>
                  <a:t>例</a:t>
                </a:r>
                <a:r>
                  <a:rPr lang="en-US" altLang="ja-JP" sz="2000" dirty="0"/>
                  <a:t>) Token Jump </a:t>
                </a:r>
                <a:r>
                  <a:rPr lang="ja-JP" altLang="en-US" sz="2000"/>
                  <a:t>のアルゴリズム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1.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の一番右のトークン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を考える</a:t>
                </a:r>
                <a:endParaRPr lang="en-US" altLang="ja-JP" sz="2000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ja-JP" sz="2000" dirty="0"/>
                  <a:t>2.  </a:t>
                </a:r>
                <a:r>
                  <a:rPr lang="ja-JP" altLang="en-US" sz="2000" dirty="0"/>
                  <a:t>もし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/>
                  <a:t>のトークンならば</a:t>
                </a:r>
                <a:r>
                  <a:rPr lang="en-US" altLang="ja-JP" sz="2000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:r>
                  <a:rPr lang="ja-JP" altLang="en-US" sz="2000"/>
                  <a:t>最も</a:t>
                </a:r>
                <a:r>
                  <a:rPr lang="ja-JP" altLang="en-US" sz="2000" dirty="0"/>
                  <a:t>右の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のトークン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を見つけ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と動かす</a:t>
                </a:r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ja-JP" sz="2000" dirty="0"/>
                  <a:t>) .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/>
                  <a:t>のトークンの場合</a:t>
                </a:r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と動かす</a:t>
                </a:r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</a:t>
                </a:r>
                <a:r>
                  <a:rPr lang="en-US" altLang="ja-JP" sz="2000" dirty="0"/>
                  <a:t>) .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:r>
                  <a:rPr lang="ja-JP" altLang="en-US" sz="2000"/>
                  <a:t>これを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が無くなるまで行う</a:t>
                </a:r>
                <a:r>
                  <a:rPr lang="en-US" altLang="ja-JP" sz="2000" dirty="0"/>
                  <a:t>.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ja-JP" sz="2000" dirty="0"/>
                  <a:t>3.  “2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(A)</a:t>
                </a:r>
                <a:r>
                  <a:rPr lang="ja-JP" altLang="en-US" sz="2000"/>
                  <a:t>で得られた列</a:t>
                </a:r>
                <a:r>
                  <a:rPr lang="en-US" altLang="ja-JP" sz="2000" dirty="0"/>
                  <a:t>”  +  “(B) </a:t>
                </a:r>
                <a:r>
                  <a:rPr lang="ja-JP" altLang="en-US" sz="2000"/>
                  <a:t>の列の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逆順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を出力</a:t>
                </a:r>
                <a:endParaRPr lang="en-US" altLang="ja-JP" sz="20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長さ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b="1" dirty="0"/>
                  <a:t>TJ - </a:t>
                </a:r>
                <a:r>
                  <a:rPr lang="ja-JP" altLang="en-US" sz="2000" b="1"/>
                  <a:t>遷移列</a:t>
                </a:r>
                <a:r>
                  <a:rPr lang="ja-JP" altLang="en-US" sz="2000"/>
                  <a:t>がある</a:t>
                </a:r>
                <a:endParaRPr lang="en-US" altLang="ja-JP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 b="1"/>
                  <a:t>⇔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長さ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2ℓ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b="1" dirty="0"/>
                  <a:t>TAR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ja-JP" sz="2000" b="1" dirty="0"/>
                  <a:t> - </a:t>
                </a:r>
                <a:r>
                  <a:rPr lang="ja-JP" altLang="en-US" sz="2000" b="1" dirty="0"/>
                  <a:t>遷移列</a:t>
                </a:r>
                <a:r>
                  <a:rPr lang="ja-JP" altLang="en-US" sz="2000"/>
                  <a:t>がある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2E244ED-17A9-9343-870C-2E0C02BC5AC4}"/>
              </a:ext>
            </a:extLst>
          </p:cNvPr>
          <p:cNvCxnSpPr>
            <a:stCxn id="8" idx="6"/>
            <a:endCxn id="4" idx="2"/>
          </p:cNvCxnSpPr>
          <p:nvPr/>
        </p:nvCxnSpPr>
        <p:spPr>
          <a:xfrm>
            <a:off x="655883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003F8C8-A067-A748-A886-37182B6E6291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604067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46E17CA-C6DE-2046-B546-97733A94243A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59515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D3050B4-4403-3946-AFAA-E9C7A957306E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7076990" y="3032914"/>
            <a:ext cx="37416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61ED747-4557-2048-B824-B210F38BE91D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811331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87049AB5-8817-E541-A535-984E1A8E9B1B}"/>
              </a:ext>
            </a:extLst>
          </p:cNvPr>
          <p:cNvSpPr/>
          <p:nvPr/>
        </p:nvSpPr>
        <p:spPr>
          <a:xfrm>
            <a:off x="693299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89E2143B-374B-0741-A792-5EA785FF3B34}"/>
              </a:ext>
            </a:extLst>
          </p:cNvPr>
          <p:cNvSpPr/>
          <p:nvPr/>
        </p:nvSpPr>
        <p:spPr>
          <a:xfrm>
            <a:off x="745115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1C2CDFAA-3071-B240-BCAF-38F5E97807D6}"/>
              </a:ext>
            </a:extLst>
          </p:cNvPr>
          <p:cNvSpPr/>
          <p:nvPr/>
        </p:nvSpPr>
        <p:spPr>
          <a:xfrm>
            <a:off x="796931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D99690D4-2A33-5547-83CD-105B4712CDA3}"/>
              </a:ext>
            </a:extLst>
          </p:cNvPr>
          <p:cNvSpPr/>
          <p:nvPr/>
        </p:nvSpPr>
        <p:spPr>
          <a:xfrm>
            <a:off x="848747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2DF0FF2-8BD5-1442-9FA7-2DB24E188A30}"/>
              </a:ext>
            </a:extLst>
          </p:cNvPr>
          <p:cNvSpPr/>
          <p:nvPr/>
        </p:nvSpPr>
        <p:spPr>
          <a:xfrm>
            <a:off x="641483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4D461EEF-C8B7-BC44-B8C4-A08394B7A522}"/>
              </a:ext>
            </a:extLst>
          </p:cNvPr>
          <p:cNvSpPr/>
          <p:nvPr/>
        </p:nvSpPr>
        <p:spPr>
          <a:xfrm>
            <a:off x="8486430" y="2688434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D6A7C8AB-E9B1-F148-A12D-9BBEE49486D6}"/>
              </a:ext>
            </a:extLst>
          </p:cNvPr>
          <p:cNvSpPr/>
          <p:nvPr/>
        </p:nvSpPr>
        <p:spPr>
          <a:xfrm>
            <a:off x="7451150" y="2688434"/>
            <a:ext cx="144000" cy="144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982455C-25B9-1F4B-8FD9-A1317896EBE4}"/>
              </a:ext>
            </a:extLst>
          </p:cNvPr>
          <p:cNvSpPr/>
          <p:nvPr/>
        </p:nvSpPr>
        <p:spPr>
          <a:xfrm>
            <a:off x="6932990" y="2686456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/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/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環状矢印 26">
            <a:extLst>
              <a:ext uri="{FF2B5EF4-FFF2-40B4-BE49-F238E27FC236}">
                <a16:creationId xmlns:a16="http://schemas.microsoft.com/office/drawing/2014/main" id="{811456BE-47B6-7C41-9B11-56B506CDE50C}"/>
              </a:ext>
            </a:extLst>
          </p:cNvPr>
          <p:cNvSpPr/>
          <p:nvPr/>
        </p:nvSpPr>
        <p:spPr>
          <a:xfrm rot="890366" flipH="1">
            <a:off x="7462534" y="2002740"/>
            <a:ext cx="1227195" cy="1170908"/>
          </a:xfrm>
          <a:prstGeom prst="circularArrow">
            <a:avLst>
              <a:gd name="adj1" fmla="val 5698"/>
              <a:gd name="adj2" fmla="val 1991677"/>
              <a:gd name="adj3" fmla="val 20516853"/>
              <a:gd name="adj4" fmla="val 11763195"/>
              <a:gd name="adj5" fmla="val 12500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7964CD5-BFD9-324C-9C1E-A3C330C4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0491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パスは簡単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(</a:t>
                </a:r>
                <a:r>
                  <a:rPr lang="en-US" altLang="ja-JP" sz="2000" dirty="0" err="1"/>
                  <a:t>i</a:t>
                </a:r>
                <a:r>
                  <a:rPr lang="en-US" altLang="ja-JP" sz="2000" dirty="0"/>
                  <a:t>)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の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トークンの対応付けが自明に分かる</a:t>
                </a:r>
                <a:r>
                  <a:rPr lang="en-US" altLang="ja-JP" sz="20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(ii)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は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それぞれ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-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パス頂点被覆である</a:t>
                </a:r>
                <a:endParaRPr lang="en-US" altLang="ja-JP" sz="200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  <a:p>
                <a:pPr marL="0" indent="0">
                  <a:buNone/>
                </a:pPr>
                <a:r>
                  <a:rPr lang="en-US" altLang="ja-JP" sz="2000" dirty="0"/>
                  <a:t> (</a:t>
                </a:r>
                <a:r>
                  <a:rPr lang="ja-JP" altLang="en-US" sz="2000"/>
                  <a:t>例</a:t>
                </a:r>
                <a:r>
                  <a:rPr lang="en-US" altLang="ja-JP" sz="2000" dirty="0"/>
                  <a:t>) Token Jump </a:t>
                </a:r>
                <a:r>
                  <a:rPr lang="ja-JP" altLang="en-US" sz="2000"/>
                  <a:t>のアルゴリズム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1.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の一番右のトークン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を考える</a:t>
                </a:r>
                <a:endParaRPr lang="en-US" altLang="ja-JP" sz="2000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ja-JP" sz="2000" dirty="0"/>
                  <a:t>2.  </a:t>
                </a:r>
                <a:r>
                  <a:rPr lang="ja-JP" altLang="en-US" sz="2000" dirty="0"/>
                  <a:t>もし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/>
                  <a:t>のトークンならば</a:t>
                </a:r>
                <a:r>
                  <a:rPr lang="en-US" altLang="ja-JP" sz="2000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:r>
                  <a:rPr lang="ja-JP" altLang="en-US" sz="2000"/>
                  <a:t>最も</a:t>
                </a:r>
                <a:r>
                  <a:rPr lang="ja-JP" altLang="en-US" sz="2000" dirty="0"/>
                  <a:t>右の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のトークン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を見つけ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と動かす</a:t>
                </a:r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ja-JP" sz="2000" dirty="0"/>
                  <a:t>) .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/>
                  <a:t>のトークンの場合</a:t>
                </a:r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と動かす</a:t>
                </a:r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</a:t>
                </a:r>
                <a:r>
                  <a:rPr lang="en-US" altLang="ja-JP" sz="2000" dirty="0"/>
                  <a:t>) .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:r>
                  <a:rPr lang="ja-JP" altLang="en-US" sz="2000"/>
                  <a:t>これを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が無くなるまで行う</a:t>
                </a:r>
                <a:r>
                  <a:rPr lang="en-US" altLang="ja-JP" sz="2000" dirty="0"/>
                  <a:t>.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ja-JP" sz="2000" dirty="0"/>
                  <a:t>3.  “2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(A)</a:t>
                </a:r>
                <a:r>
                  <a:rPr lang="ja-JP" altLang="en-US" sz="2000"/>
                  <a:t>で得られた列</a:t>
                </a:r>
                <a:r>
                  <a:rPr lang="en-US" altLang="ja-JP" sz="2000" dirty="0"/>
                  <a:t>”  +  “(B) </a:t>
                </a:r>
                <a:r>
                  <a:rPr lang="ja-JP" altLang="en-US" sz="2000"/>
                  <a:t>の列の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逆順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を出力</a:t>
                </a:r>
                <a:endParaRPr lang="en-US" altLang="ja-JP" sz="20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長さ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b="1" dirty="0"/>
                  <a:t>TJ - </a:t>
                </a:r>
                <a:r>
                  <a:rPr lang="ja-JP" altLang="en-US" sz="2000" b="1"/>
                  <a:t>遷移列</a:t>
                </a:r>
                <a:r>
                  <a:rPr lang="ja-JP" altLang="en-US" sz="2000"/>
                  <a:t>がある</a:t>
                </a:r>
                <a:endParaRPr lang="en-US" altLang="ja-JP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 b="1"/>
                  <a:t>⇔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長さ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2ℓ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b="1" dirty="0"/>
                  <a:t>TAR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ja-JP" sz="2000" b="1" dirty="0"/>
                  <a:t> - </a:t>
                </a:r>
                <a:r>
                  <a:rPr lang="ja-JP" altLang="en-US" sz="2000" b="1" dirty="0"/>
                  <a:t>遷移列</a:t>
                </a:r>
                <a:r>
                  <a:rPr lang="ja-JP" altLang="en-US" sz="2000"/>
                  <a:t>がある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2E244ED-17A9-9343-870C-2E0C02BC5AC4}"/>
              </a:ext>
            </a:extLst>
          </p:cNvPr>
          <p:cNvCxnSpPr>
            <a:stCxn id="8" idx="6"/>
            <a:endCxn id="4" idx="2"/>
          </p:cNvCxnSpPr>
          <p:nvPr/>
        </p:nvCxnSpPr>
        <p:spPr>
          <a:xfrm>
            <a:off x="655883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003F8C8-A067-A748-A886-37182B6E6291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604067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46E17CA-C6DE-2046-B546-97733A94243A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59515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D3050B4-4403-3946-AFAA-E9C7A957306E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7076990" y="3032914"/>
            <a:ext cx="37416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61ED747-4557-2048-B824-B210F38BE91D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811331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87049AB5-8817-E541-A535-984E1A8E9B1B}"/>
              </a:ext>
            </a:extLst>
          </p:cNvPr>
          <p:cNvSpPr/>
          <p:nvPr/>
        </p:nvSpPr>
        <p:spPr>
          <a:xfrm>
            <a:off x="693299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89E2143B-374B-0741-A792-5EA785FF3B34}"/>
              </a:ext>
            </a:extLst>
          </p:cNvPr>
          <p:cNvSpPr/>
          <p:nvPr/>
        </p:nvSpPr>
        <p:spPr>
          <a:xfrm>
            <a:off x="745115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1C2CDFAA-3071-B240-BCAF-38F5E97807D6}"/>
              </a:ext>
            </a:extLst>
          </p:cNvPr>
          <p:cNvSpPr/>
          <p:nvPr/>
        </p:nvSpPr>
        <p:spPr>
          <a:xfrm>
            <a:off x="796931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D99690D4-2A33-5547-83CD-105B4712CDA3}"/>
              </a:ext>
            </a:extLst>
          </p:cNvPr>
          <p:cNvSpPr/>
          <p:nvPr/>
        </p:nvSpPr>
        <p:spPr>
          <a:xfrm>
            <a:off x="848747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2DF0FF2-8BD5-1442-9FA7-2DB24E188A30}"/>
              </a:ext>
            </a:extLst>
          </p:cNvPr>
          <p:cNvSpPr/>
          <p:nvPr/>
        </p:nvSpPr>
        <p:spPr>
          <a:xfrm>
            <a:off x="641483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4D461EEF-C8B7-BC44-B8C4-A08394B7A522}"/>
              </a:ext>
            </a:extLst>
          </p:cNvPr>
          <p:cNvSpPr/>
          <p:nvPr/>
        </p:nvSpPr>
        <p:spPr>
          <a:xfrm>
            <a:off x="8486430" y="2688434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D6A7C8AB-E9B1-F148-A12D-9BBEE49486D6}"/>
              </a:ext>
            </a:extLst>
          </p:cNvPr>
          <p:cNvSpPr/>
          <p:nvPr/>
        </p:nvSpPr>
        <p:spPr>
          <a:xfrm>
            <a:off x="7451150" y="2688434"/>
            <a:ext cx="144000" cy="144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982455C-25B9-1F4B-8FD9-A1317896EBE4}"/>
              </a:ext>
            </a:extLst>
          </p:cNvPr>
          <p:cNvSpPr/>
          <p:nvPr/>
        </p:nvSpPr>
        <p:spPr>
          <a:xfrm>
            <a:off x="6932990" y="2686456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/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/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環状矢印 26">
            <a:extLst>
              <a:ext uri="{FF2B5EF4-FFF2-40B4-BE49-F238E27FC236}">
                <a16:creationId xmlns:a16="http://schemas.microsoft.com/office/drawing/2014/main" id="{811456BE-47B6-7C41-9B11-56B506CDE50C}"/>
              </a:ext>
            </a:extLst>
          </p:cNvPr>
          <p:cNvSpPr/>
          <p:nvPr/>
        </p:nvSpPr>
        <p:spPr>
          <a:xfrm rot="890366" flipH="1">
            <a:off x="7462534" y="2002740"/>
            <a:ext cx="1227195" cy="1170908"/>
          </a:xfrm>
          <a:prstGeom prst="circularArrow">
            <a:avLst>
              <a:gd name="adj1" fmla="val 5698"/>
              <a:gd name="adj2" fmla="val 1991677"/>
              <a:gd name="adj3" fmla="val 20516853"/>
              <a:gd name="adj4" fmla="val 11763195"/>
              <a:gd name="adj5" fmla="val 12500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59D005B8-2783-524B-937B-D087D4F89376}"/>
              </a:ext>
            </a:extLst>
          </p:cNvPr>
          <p:cNvSpPr/>
          <p:nvPr/>
        </p:nvSpPr>
        <p:spPr>
          <a:xfrm>
            <a:off x="6414830" y="4996338"/>
            <a:ext cx="262093" cy="738540"/>
          </a:xfrm>
          <a:prstGeom prst="rightBrace">
            <a:avLst>
              <a:gd name="adj1" fmla="val 4552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776B06D-C2E5-454F-A2BD-565D7E79403D}"/>
              </a:ext>
            </a:extLst>
          </p:cNvPr>
          <p:cNvSpPr txBox="1"/>
          <p:nvPr/>
        </p:nvSpPr>
        <p:spPr>
          <a:xfrm>
            <a:off x="6787880" y="4950109"/>
            <a:ext cx="2031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TAR</a:t>
            </a:r>
            <a:r>
              <a:rPr kumimoji="1" lang="ja-JP" altLang="en-US" sz="2400"/>
              <a:t>列も</a:t>
            </a:r>
            <a:endParaRPr kumimoji="1" lang="en-US" altLang="ja-JP" sz="2400" dirty="0"/>
          </a:p>
          <a:p>
            <a:pPr algn="ctr"/>
            <a:r>
              <a:rPr kumimoji="1" lang="ja-JP" altLang="en-US" sz="2400"/>
              <a:t>うまく出来る</a:t>
            </a:r>
            <a:endParaRPr kumimoji="1" lang="en-US" altLang="ja-JP" sz="2000" dirty="0"/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E31634A1-6D0F-834D-AC28-AF82C0B5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608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パスは簡単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(</a:t>
                </a:r>
                <a:r>
                  <a:rPr lang="en-US" altLang="ja-JP" sz="2000" dirty="0" err="1"/>
                  <a:t>i</a:t>
                </a:r>
                <a:r>
                  <a:rPr lang="en-US" altLang="ja-JP" sz="2000" dirty="0"/>
                  <a:t>)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の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トークンの対応付けが自明に分かる</a:t>
                </a:r>
                <a:r>
                  <a:rPr lang="en-US" altLang="ja-JP" sz="20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(ii)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は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それぞれ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-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パス頂点被覆である</a:t>
                </a:r>
                <a:endParaRPr lang="en-US" altLang="ja-JP" sz="200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  <a:p>
                <a:pPr marL="0" indent="0">
                  <a:buNone/>
                </a:pPr>
                <a:r>
                  <a:rPr lang="en-US" altLang="ja-JP" sz="2000" dirty="0"/>
                  <a:t> (</a:t>
                </a:r>
                <a:r>
                  <a:rPr lang="ja-JP" altLang="en-US" sz="2000"/>
                  <a:t>例</a:t>
                </a:r>
                <a:r>
                  <a:rPr lang="en-US" altLang="ja-JP" sz="2000" dirty="0"/>
                  <a:t>) Token Jump </a:t>
                </a:r>
                <a:r>
                  <a:rPr lang="ja-JP" altLang="en-US" sz="2000"/>
                  <a:t>のアルゴリズム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1.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の一番右のトークン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を考える</a:t>
                </a:r>
                <a:endParaRPr lang="en-US" altLang="ja-JP" sz="2000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ja-JP" sz="2000" dirty="0"/>
                  <a:t>2.  </a:t>
                </a:r>
                <a:r>
                  <a:rPr lang="ja-JP" altLang="en-US" sz="2000" dirty="0"/>
                  <a:t>もし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/>
                  <a:t>のトークンならば</a:t>
                </a:r>
                <a:r>
                  <a:rPr lang="en-US" altLang="ja-JP" sz="2000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:r>
                  <a:rPr lang="ja-JP" altLang="en-US" sz="2000"/>
                  <a:t>最も</a:t>
                </a:r>
                <a:r>
                  <a:rPr lang="ja-JP" altLang="en-US" sz="2000" dirty="0"/>
                  <a:t>右の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のトークン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を見つけ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と動かす</a:t>
                </a:r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ja-JP" sz="2000" dirty="0"/>
                  <a:t>) .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/>
                  <a:t>のトークンの場合</a:t>
                </a:r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と動かす</a:t>
                </a:r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</a:t>
                </a:r>
                <a:r>
                  <a:rPr lang="en-US" altLang="ja-JP" sz="2000" dirty="0"/>
                  <a:t>) .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:r>
                  <a:rPr lang="ja-JP" altLang="en-US" sz="2000"/>
                  <a:t>これを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が無くなるまで行う</a:t>
                </a:r>
                <a:r>
                  <a:rPr lang="en-US" altLang="ja-JP" sz="2000" dirty="0"/>
                  <a:t>.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ja-JP" sz="2000" dirty="0"/>
                  <a:t>3.  “2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(A)</a:t>
                </a:r>
                <a:r>
                  <a:rPr lang="ja-JP" altLang="en-US" sz="2000"/>
                  <a:t>で得られた列</a:t>
                </a:r>
                <a:r>
                  <a:rPr lang="en-US" altLang="ja-JP" sz="2000" dirty="0"/>
                  <a:t>”  +  “(B) </a:t>
                </a:r>
                <a:r>
                  <a:rPr lang="ja-JP" altLang="en-US" sz="2000"/>
                  <a:t>の列の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逆順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を出力</a:t>
                </a:r>
                <a:endParaRPr lang="en-US" altLang="ja-JP" sz="20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長さ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b="1" dirty="0"/>
                  <a:t>TJ - </a:t>
                </a:r>
                <a:r>
                  <a:rPr lang="ja-JP" altLang="en-US" sz="2000" b="1"/>
                  <a:t>遷移列</a:t>
                </a:r>
                <a:r>
                  <a:rPr lang="ja-JP" altLang="en-US" sz="2000"/>
                  <a:t>がある</a:t>
                </a:r>
                <a:endParaRPr lang="en-US" altLang="ja-JP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 b="1"/>
                  <a:t>⇔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長さ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2ℓ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b="1" dirty="0"/>
                  <a:t>TAR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ja-JP" sz="2000" b="1" dirty="0"/>
                  <a:t> - </a:t>
                </a:r>
                <a:r>
                  <a:rPr lang="ja-JP" altLang="en-US" sz="2000" b="1" dirty="0"/>
                  <a:t>遷移列</a:t>
                </a:r>
                <a:r>
                  <a:rPr lang="ja-JP" altLang="en-US" sz="2000" dirty="0"/>
                  <a:t>がある</a:t>
                </a:r>
                <a:endParaRPr lang="en-US" altLang="ja-JP" sz="2000" dirty="0"/>
              </a:p>
              <a:p>
                <a:pPr>
                  <a:lnSpc>
                    <a:spcPct val="100000"/>
                  </a:lnSpc>
                </a:pPr>
                <a:r>
                  <a:rPr lang="en-US" altLang="ja-JP" sz="2000" dirty="0"/>
                  <a:t>TS: </a:t>
                </a:r>
                <a:r>
                  <a:rPr lang="ja-JP" altLang="en-US" sz="2000"/>
                  <a:t>ジャンプできないので隣接トークンをまとめて動かす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 t="-1519" b="-2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2E244ED-17A9-9343-870C-2E0C02BC5AC4}"/>
              </a:ext>
            </a:extLst>
          </p:cNvPr>
          <p:cNvCxnSpPr>
            <a:stCxn id="8" idx="6"/>
            <a:endCxn id="4" idx="2"/>
          </p:cNvCxnSpPr>
          <p:nvPr/>
        </p:nvCxnSpPr>
        <p:spPr>
          <a:xfrm>
            <a:off x="655883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003F8C8-A067-A748-A886-37182B6E6291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604067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46E17CA-C6DE-2046-B546-97733A94243A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59515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D3050B4-4403-3946-AFAA-E9C7A957306E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7076990" y="3032914"/>
            <a:ext cx="37416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61ED747-4557-2048-B824-B210F38BE91D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811331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87049AB5-8817-E541-A535-984E1A8E9B1B}"/>
              </a:ext>
            </a:extLst>
          </p:cNvPr>
          <p:cNvSpPr/>
          <p:nvPr/>
        </p:nvSpPr>
        <p:spPr>
          <a:xfrm>
            <a:off x="693299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89E2143B-374B-0741-A792-5EA785FF3B34}"/>
              </a:ext>
            </a:extLst>
          </p:cNvPr>
          <p:cNvSpPr/>
          <p:nvPr/>
        </p:nvSpPr>
        <p:spPr>
          <a:xfrm>
            <a:off x="745115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1C2CDFAA-3071-B240-BCAF-38F5E97807D6}"/>
              </a:ext>
            </a:extLst>
          </p:cNvPr>
          <p:cNvSpPr/>
          <p:nvPr/>
        </p:nvSpPr>
        <p:spPr>
          <a:xfrm>
            <a:off x="796931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D99690D4-2A33-5547-83CD-105B4712CDA3}"/>
              </a:ext>
            </a:extLst>
          </p:cNvPr>
          <p:cNvSpPr/>
          <p:nvPr/>
        </p:nvSpPr>
        <p:spPr>
          <a:xfrm>
            <a:off x="848747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2DF0FF2-8BD5-1442-9FA7-2DB24E188A30}"/>
              </a:ext>
            </a:extLst>
          </p:cNvPr>
          <p:cNvSpPr/>
          <p:nvPr/>
        </p:nvSpPr>
        <p:spPr>
          <a:xfrm>
            <a:off x="641483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4D461EEF-C8B7-BC44-B8C4-A08394B7A522}"/>
              </a:ext>
            </a:extLst>
          </p:cNvPr>
          <p:cNvSpPr/>
          <p:nvPr/>
        </p:nvSpPr>
        <p:spPr>
          <a:xfrm>
            <a:off x="8486430" y="2688434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D6A7C8AB-E9B1-F148-A12D-9BBEE49486D6}"/>
              </a:ext>
            </a:extLst>
          </p:cNvPr>
          <p:cNvSpPr/>
          <p:nvPr/>
        </p:nvSpPr>
        <p:spPr>
          <a:xfrm>
            <a:off x="7451150" y="2688434"/>
            <a:ext cx="144000" cy="144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982455C-25B9-1F4B-8FD9-A1317896EBE4}"/>
              </a:ext>
            </a:extLst>
          </p:cNvPr>
          <p:cNvSpPr/>
          <p:nvPr/>
        </p:nvSpPr>
        <p:spPr>
          <a:xfrm>
            <a:off x="6932990" y="2686456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/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/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環状矢印 26">
            <a:extLst>
              <a:ext uri="{FF2B5EF4-FFF2-40B4-BE49-F238E27FC236}">
                <a16:creationId xmlns:a16="http://schemas.microsoft.com/office/drawing/2014/main" id="{811456BE-47B6-7C41-9B11-56B506CDE50C}"/>
              </a:ext>
            </a:extLst>
          </p:cNvPr>
          <p:cNvSpPr/>
          <p:nvPr/>
        </p:nvSpPr>
        <p:spPr>
          <a:xfrm rot="890366" flipH="1">
            <a:off x="7462534" y="2002740"/>
            <a:ext cx="1227195" cy="1170908"/>
          </a:xfrm>
          <a:prstGeom prst="circularArrow">
            <a:avLst>
              <a:gd name="adj1" fmla="val 5698"/>
              <a:gd name="adj2" fmla="val 1991677"/>
              <a:gd name="adj3" fmla="val 20516853"/>
              <a:gd name="adj4" fmla="val 11763195"/>
              <a:gd name="adj5" fmla="val 12500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59D005B8-2783-524B-937B-D087D4F89376}"/>
              </a:ext>
            </a:extLst>
          </p:cNvPr>
          <p:cNvSpPr/>
          <p:nvPr/>
        </p:nvSpPr>
        <p:spPr>
          <a:xfrm>
            <a:off x="6414830" y="4996338"/>
            <a:ext cx="262093" cy="738540"/>
          </a:xfrm>
          <a:prstGeom prst="rightBrace">
            <a:avLst>
              <a:gd name="adj1" fmla="val 4552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20D2DA8-D6B5-3F42-8613-5E566D47D59C}"/>
              </a:ext>
            </a:extLst>
          </p:cNvPr>
          <p:cNvSpPr txBox="1"/>
          <p:nvPr/>
        </p:nvSpPr>
        <p:spPr>
          <a:xfrm>
            <a:off x="6787880" y="4950109"/>
            <a:ext cx="2031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TAR</a:t>
            </a:r>
            <a:r>
              <a:rPr kumimoji="1" lang="ja-JP" altLang="en-US" sz="2400"/>
              <a:t>列も</a:t>
            </a:r>
            <a:endParaRPr kumimoji="1" lang="en-US" altLang="ja-JP" sz="2400" dirty="0"/>
          </a:p>
          <a:p>
            <a:pPr algn="ctr"/>
            <a:r>
              <a:rPr kumimoji="1" lang="ja-JP" altLang="en-US" sz="2400"/>
              <a:t>うまく出来る</a:t>
            </a:r>
            <a:endParaRPr kumimoji="1" lang="en-US" altLang="ja-JP" sz="2000" dirty="0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383E5E13-DAC5-674E-8377-6A54FFB5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9101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パス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　　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TJ, TAR, TS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各ルールで最短の遷移列が多項式時間で求まる</a:t>
                </a:r>
                <a:endParaRPr lang="en-US" altLang="ja-JP" sz="20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>
                    <a:solidFill>
                      <a:srgbClr val="FF0000"/>
                    </a:solidFill>
                  </a:rPr>
                  <a:t>サイクル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で解ける</a:t>
                </a:r>
                <a:r>
                  <a:rPr lang="en-US" altLang="ja-JP" sz="2000" dirty="0"/>
                  <a:t> (= no </a:t>
                </a:r>
                <a:r>
                  <a:rPr lang="ja-JP" altLang="en-US" sz="2000"/>
                  <a:t>もあるので</a:t>
                </a:r>
                <a:r>
                  <a:rPr lang="en-US" altLang="ja-JP" sz="2000" dirty="0"/>
                  <a:t>, no</a:t>
                </a:r>
                <a:r>
                  <a:rPr lang="ja-JP" altLang="en-US" sz="2000"/>
                  <a:t>の判定も出来る</a:t>
                </a:r>
                <a:r>
                  <a:rPr lang="en-US" altLang="ja-JP" sz="2000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木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　　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TJ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は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ならば必ず遷移可能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,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かつ線形時間で求まる</a:t>
                </a:r>
                <a:endParaRPr lang="en-US" altLang="ja-JP" sz="20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　　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TAR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は多項式時間で解ける　　</a:t>
                </a:r>
                <a:endParaRPr lang="en-US" altLang="ja-JP" sz="2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EFCA98-B2CC-E743-9338-1FE6D558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2197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000" dirty="0">
              <a:latin typeface="+mn-ea"/>
            </a:endParaRPr>
          </a:p>
          <a:p>
            <a:pPr marL="0" indent="0">
              <a:lnSpc>
                <a:spcPts val="800"/>
              </a:lnSpc>
              <a:buNone/>
            </a:pPr>
            <a:endParaRPr lang="en-US" altLang="ja-JP" sz="2000" dirty="0">
              <a:latin typeface="+mn-ea"/>
            </a:endParaRPr>
          </a:p>
          <a:p>
            <a:r>
              <a:rPr lang="ja-JP" altLang="en-US" sz="2000">
                <a:latin typeface="+mn-ea"/>
              </a:rPr>
              <a:t>サイクルでは</a:t>
            </a:r>
            <a:r>
              <a:rPr lang="en-US" altLang="ja-JP" sz="2000" dirty="0">
                <a:latin typeface="+mn-ea"/>
              </a:rPr>
              <a:t> </a:t>
            </a:r>
            <a:r>
              <a:rPr lang="en-US" altLang="ja-JP" sz="2000" dirty="0"/>
              <a:t>no-instance </a:t>
            </a:r>
            <a:r>
              <a:rPr lang="ja-JP" altLang="en-US" sz="2000"/>
              <a:t>も存在する</a:t>
            </a:r>
            <a:r>
              <a:rPr lang="en-US" altLang="ja-JP" sz="2000" dirty="0"/>
              <a:t>: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EFC2DF-1E65-A74A-8C5F-FD372449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881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000" dirty="0">
              <a:latin typeface="+mn-ea"/>
            </a:endParaRPr>
          </a:p>
          <a:p>
            <a:pPr marL="0" indent="0">
              <a:lnSpc>
                <a:spcPts val="800"/>
              </a:lnSpc>
              <a:buNone/>
            </a:pPr>
            <a:endParaRPr lang="en-US" altLang="ja-JP" sz="2000" dirty="0">
              <a:latin typeface="+mn-ea"/>
            </a:endParaRPr>
          </a:p>
          <a:p>
            <a:r>
              <a:rPr lang="ja-JP" altLang="en-US" sz="2000">
                <a:latin typeface="+mn-ea"/>
              </a:rPr>
              <a:t>サイクルでは</a:t>
            </a:r>
            <a:r>
              <a:rPr lang="en-US" altLang="ja-JP" sz="2000" dirty="0">
                <a:latin typeface="+mn-ea"/>
              </a:rPr>
              <a:t> </a:t>
            </a:r>
            <a:r>
              <a:rPr lang="en-US" altLang="ja-JP" sz="2000" dirty="0"/>
              <a:t>no-instance </a:t>
            </a:r>
            <a:r>
              <a:rPr lang="ja-JP" altLang="en-US" sz="2000"/>
              <a:t>も存在する</a:t>
            </a:r>
            <a:r>
              <a:rPr lang="en-US" altLang="ja-JP" sz="2000" dirty="0"/>
              <a:t>: </a:t>
            </a:r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6D403DA5-3E88-F947-A55B-591515A8369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B842D95-EAEB-494E-B2E7-4A970DFF65F8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A0C1A2CD-8DF3-5140-9D33-403CB0BA3FA3}"/>
              </a:ext>
            </a:extLst>
          </p:cNvPr>
          <p:cNvCxnSpPr>
            <a:cxnSpLocks/>
            <a:stCxn id="48" idx="7"/>
            <a:endCxn id="11" idx="7"/>
          </p:cNvCxnSpPr>
          <p:nvPr/>
        </p:nvCxnSpPr>
        <p:spPr>
          <a:xfrm flipV="1">
            <a:off x="6241714" y="1144976"/>
            <a:ext cx="565447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1EF9008-1142-0B4C-B83A-07DCF8C8DA1D}"/>
              </a:ext>
            </a:extLst>
          </p:cNvPr>
          <p:cNvCxnSpPr>
            <a:cxnSpLocks/>
            <a:stCxn id="11" idx="1"/>
            <a:endCxn id="50" idx="1"/>
          </p:cNvCxnSpPr>
          <p:nvPr/>
        </p:nvCxnSpPr>
        <p:spPr>
          <a:xfrm>
            <a:off x="6679881" y="1144976"/>
            <a:ext cx="562110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8AE99A3-C757-1845-ADDC-0A714AD2C389}"/>
              </a:ext>
            </a:extLst>
          </p:cNvPr>
          <p:cNvCxnSpPr>
            <a:cxnSpLocks/>
            <a:stCxn id="50" idx="5"/>
            <a:endCxn id="53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A5C13AC-0A28-9F4E-8434-D86C286C9E88}"/>
              </a:ext>
            </a:extLst>
          </p:cNvPr>
          <p:cNvCxnSpPr>
            <a:cxnSpLocks/>
            <a:stCxn id="55" idx="4"/>
            <a:endCxn id="53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0EC86BE-6101-B34C-8170-DFC3B242B358}"/>
              </a:ext>
            </a:extLst>
          </p:cNvPr>
          <p:cNvCxnSpPr>
            <a:cxnSpLocks/>
            <a:stCxn id="51" idx="3"/>
            <a:endCxn id="48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F3AF1FEA-231E-B343-881C-8EF155F00BE3}"/>
              </a:ext>
            </a:extLst>
          </p:cNvPr>
          <p:cNvCxnSpPr>
            <a:cxnSpLocks/>
            <a:stCxn id="54" idx="4"/>
            <a:endCxn id="51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715D1B3-035E-C843-A09D-CBE97EFDD29F}"/>
              </a:ext>
            </a:extLst>
          </p:cNvPr>
          <p:cNvCxnSpPr>
            <a:cxnSpLocks/>
            <a:stCxn id="57" idx="1"/>
            <a:endCxn id="54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843A261-6B97-DC4A-B227-5080E096B804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C4E60A31-C73D-3243-B9C6-EA9CD816099E}"/>
              </a:ext>
            </a:extLst>
          </p:cNvPr>
          <p:cNvCxnSpPr>
            <a:cxnSpLocks/>
            <a:stCxn id="59" idx="7"/>
            <a:endCxn id="55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>
            <a:extLst>
              <a:ext uri="{FF2B5EF4-FFF2-40B4-BE49-F238E27FC236}">
                <a16:creationId xmlns:a16="http://schemas.microsoft.com/office/drawing/2014/main" id="{BBDEF362-60CB-BF42-816A-6900D8B170AF}"/>
              </a:ext>
            </a:extLst>
          </p:cNvPr>
          <p:cNvSpPr/>
          <p:nvPr/>
        </p:nvSpPr>
        <p:spPr>
          <a:xfrm>
            <a:off x="6653521" y="111861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2DFE8890-DF74-4C45-99B2-49F6C84547D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F5D6A7A-CE14-0341-B525-A9702B466EC1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B3597C43-6BA7-4F4D-A24C-32D4199BB040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8D64B4D1-895D-A343-9E47-34ACB3E897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603098CB-044E-E847-B6B4-1262D9D1270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F253E9A5-2E0B-AD4C-9348-352498BB32B1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847C92D-7FB2-D348-85CE-32E4C23B5E35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D396542A-AA4D-BF42-B356-CF88AC1F9F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1F4D22-AF26-5741-B037-03B2C9BE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8506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>
            <a:extLst>
              <a:ext uri="{FF2B5EF4-FFF2-40B4-BE49-F238E27FC236}">
                <a16:creationId xmlns:a16="http://schemas.microsoft.com/office/drawing/2014/main" id="{6D403DA5-3E88-F947-A55B-591515A8369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B842D95-EAEB-494E-B2E7-4A970DFF65F8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A0C1A2CD-8DF3-5140-9D33-403CB0BA3FA3}"/>
              </a:ext>
            </a:extLst>
          </p:cNvPr>
          <p:cNvCxnSpPr>
            <a:cxnSpLocks/>
            <a:stCxn id="48" idx="7"/>
            <a:endCxn id="11" idx="7"/>
          </p:cNvCxnSpPr>
          <p:nvPr/>
        </p:nvCxnSpPr>
        <p:spPr>
          <a:xfrm flipV="1">
            <a:off x="6241714" y="1144976"/>
            <a:ext cx="565447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1EF9008-1142-0B4C-B83A-07DCF8C8DA1D}"/>
              </a:ext>
            </a:extLst>
          </p:cNvPr>
          <p:cNvCxnSpPr>
            <a:cxnSpLocks/>
            <a:stCxn id="11" idx="1"/>
            <a:endCxn id="50" idx="1"/>
          </p:cNvCxnSpPr>
          <p:nvPr/>
        </p:nvCxnSpPr>
        <p:spPr>
          <a:xfrm>
            <a:off x="6679881" y="1144976"/>
            <a:ext cx="562110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8AE99A3-C757-1845-ADDC-0A714AD2C389}"/>
              </a:ext>
            </a:extLst>
          </p:cNvPr>
          <p:cNvCxnSpPr>
            <a:cxnSpLocks/>
            <a:stCxn id="50" idx="5"/>
            <a:endCxn id="53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A5C13AC-0A28-9F4E-8434-D86C286C9E88}"/>
              </a:ext>
            </a:extLst>
          </p:cNvPr>
          <p:cNvCxnSpPr>
            <a:cxnSpLocks/>
            <a:stCxn id="55" idx="4"/>
            <a:endCxn id="53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0EC86BE-6101-B34C-8170-DFC3B242B358}"/>
              </a:ext>
            </a:extLst>
          </p:cNvPr>
          <p:cNvCxnSpPr>
            <a:cxnSpLocks/>
            <a:stCxn id="51" idx="3"/>
            <a:endCxn id="48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F3AF1FEA-231E-B343-881C-8EF155F00BE3}"/>
              </a:ext>
            </a:extLst>
          </p:cNvPr>
          <p:cNvCxnSpPr>
            <a:cxnSpLocks/>
            <a:stCxn id="54" idx="4"/>
            <a:endCxn id="51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715D1B3-035E-C843-A09D-CBE97EFDD29F}"/>
              </a:ext>
            </a:extLst>
          </p:cNvPr>
          <p:cNvCxnSpPr>
            <a:cxnSpLocks/>
            <a:stCxn id="57" idx="1"/>
            <a:endCxn id="54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843A261-6B97-DC4A-B227-5080E096B804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C4E60A31-C73D-3243-B9C6-EA9CD816099E}"/>
              </a:ext>
            </a:extLst>
          </p:cNvPr>
          <p:cNvCxnSpPr>
            <a:cxnSpLocks/>
            <a:stCxn id="59" idx="7"/>
            <a:endCxn id="55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>
            <a:extLst>
              <a:ext uri="{FF2B5EF4-FFF2-40B4-BE49-F238E27FC236}">
                <a16:creationId xmlns:a16="http://schemas.microsoft.com/office/drawing/2014/main" id="{BBDEF362-60CB-BF42-816A-6900D8B170AF}"/>
              </a:ext>
            </a:extLst>
          </p:cNvPr>
          <p:cNvSpPr/>
          <p:nvPr/>
        </p:nvSpPr>
        <p:spPr>
          <a:xfrm>
            <a:off x="6653521" y="111861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2DFE8890-DF74-4C45-99B2-49F6C84547D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F5D6A7A-CE14-0341-B525-A9702B466EC1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B3597C43-6BA7-4F4D-A24C-32D4199BB040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8D64B4D1-895D-A343-9E47-34ACB3E897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603098CB-044E-E847-B6B4-1262D9D1270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F253E9A5-2E0B-AD4C-9348-352498BB32B1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847C92D-7FB2-D348-85CE-32E4C23B5E35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D396542A-AA4D-BF42-B356-CF88AC1F9F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F650EA-08BD-A245-BEFD-FABF2361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0508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>
            <a:extLst>
              <a:ext uri="{FF2B5EF4-FFF2-40B4-BE49-F238E27FC236}">
                <a16:creationId xmlns:a16="http://schemas.microsoft.com/office/drawing/2014/main" id="{6D403DA5-3E88-F947-A55B-591515A8369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B842D95-EAEB-494E-B2E7-4A970DFF65F8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A0C1A2CD-8DF3-5140-9D33-403CB0BA3FA3}"/>
              </a:ext>
            </a:extLst>
          </p:cNvPr>
          <p:cNvCxnSpPr>
            <a:cxnSpLocks/>
            <a:stCxn id="48" idx="7"/>
            <a:endCxn id="11" idx="7"/>
          </p:cNvCxnSpPr>
          <p:nvPr/>
        </p:nvCxnSpPr>
        <p:spPr>
          <a:xfrm flipV="1">
            <a:off x="6241714" y="1144976"/>
            <a:ext cx="565447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1EF9008-1142-0B4C-B83A-07DCF8C8DA1D}"/>
              </a:ext>
            </a:extLst>
          </p:cNvPr>
          <p:cNvCxnSpPr>
            <a:cxnSpLocks/>
            <a:stCxn id="11" idx="1"/>
            <a:endCxn id="50" idx="1"/>
          </p:cNvCxnSpPr>
          <p:nvPr/>
        </p:nvCxnSpPr>
        <p:spPr>
          <a:xfrm>
            <a:off x="6679881" y="1144976"/>
            <a:ext cx="562110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8AE99A3-C757-1845-ADDC-0A714AD2C389}"/>
              </a:ext>
            </a:extLst>
          </p:cNvPr>
          <p:cNvCxnSpPr>
            <a:cxnSpLocks/>
            <a:stCxn id="50" idx="5"/>
            <a:endCxn id="53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A5C13AC-0A28-9F4E-8434-D86C286C9E88}"/>
              </a:ext>
            </a:extLst>
          </p:cNvPr>
          <p:cNvCxnSpPr>
            <a:cxnSpLocks/>
            <a:stCxn id="55" idx="4"/>
            <a:endCxn id="53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0EC86BE-6101-B34C-8170-DFC3B242B358}"/>
              </a:ext>
            </a:extLst>
          </p:cNvPr>
          <p:cNvCxnSpPr>
            <a:cxnSpLocks/>
            <a:stCxn id="51" idx="3"/>
            <a:endCxn id="48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F3AF1FEA-231E-B343-881C-8EF155F00BE3}"/>
              </a:ext>
            </a:extLst>
          </p:cNvPr>
          <p:cNvCxnSpPr>
            <a:cxnSpLocks/>
            <a:stCxn id="54" idx="4"/>
            <a:endCxn id="51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715D1B3-035E-C843-A09D-CBE97EFDD29F}"/>
              </a:ext>
            </a:extLst>
          </p:cNvPr>
          <p:cNvCxnSpPr>
            <a:cxnSpLocks/>
            <a:stCxn id="57" idx="1"/>
            <a:endCxn id="54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843A261-6B97-DC4A-B227-5080E096B804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C4E60A31-C73D-3243-B9C6-EA9CD816099E}"/>
              </a:ext>
            </a:extLst>
          </p:cNvPr>
          <p:cNvCxnSpPr>
            <a:cxnSpLocks/>
            <a:stCxn id="59" idx="7"/>
            <a:endCxn id="55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>
            <a:extLst>
              <a:ext uri="{FF2B5EF4-FFF2-40B4-BE49-F238E27FC236}">
                <a16:creationId xmlns:a16="http://schemas.microsoft.com/office/drawing/2014/main" id="{BBDEF362-60CB-BF42-816A-6900D8B170AF}"/>
              </a:ext>
            </a:extLst>
          </p:cNvPr>
          <p:cNvSpPr/>
          <p:nvPr/>
        </p:nvSpPr>
        <p:spPr>
          <a:xfrm>
            <a:off x="6653521" y="111861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2DFE8890-DF74-4C45-99B2-49F6C84547D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F5D6A7A-CE14-0341-B525-A9702B466EC1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B3597C43-6BA7-4F4D-A24C-32D4199BB040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8D64B4D1-895D-A343-9E47-34ACB3E897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603098CB-044E-E847-B6B4-1262D9D1270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F253E9A5-2E0B-AD4C-9348-352498BB32B1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847C92D-7FB2-D348-85CE-32E4C23B5E35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D396542A-AA4D-BF42-B356-CF88AC1F9F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7DA75A-81F3-B043-BB31-A89DC4B2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35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-path vertex cover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Vertex cover </a:t>
                </a:r>
                <a:r>
                  <a:rPr lang="ja-JP" altLang="en-US" sz="2400"/>
                  <a:t>問題の一般化問題</a:t>
                </a:r>
                <a:endParaRPr lang="en-US" altLang="ja-JP" sz="2400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VC: </a:t>
                </a:r>
                <a:r>
                  <a:rPr lang="ja-JP" altLang="en-US" sz="2000"/>
                  <a:t>全ての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辺</a:t>
                </a:r>
                <a:r>
                  <a:rPr lang="ja-JP" altLang="en-US" sz="2000"/>
                  <a:t>をカバーする頂点集合</a:t>
                </a:r>
                <a:endParaRPr lang="en-US" altLang="ja-JP" sz="2000" dirty="0"/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VC: </a:t>
                </a:r>
                <a:r>
                  <a:rPr lang="ja-JP" altLang="en-US" sz="2000"/>
                  <a:t>全ての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sz="2000">
                    <a:solidFill>
                      <a:srgbClr val="FF0000"/>
                    </a:solidFill>
                  </a:rPr>
                  <a:t>頂点パス</a:t>
                </a:r>
                <a:r>
                  <a:rPr lang="ja-JP" altLang="en-US" sz="2000"/>
                  <a:t>をカバーする頂点集合</a:t>
                </a:r>
                <a:r>
                  <a:rPr lang="en-US" altLang="ja-JP" sz="20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= 2: VC)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4"/>
                <a:stretch>
                  <a:fillRect l="-965" t="-1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808A0B6-0727-6948-A618-C6300AAD57AD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H="1">
            <a:off x="5752951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7AA9EEB-3518-8F49-8456-AC02A9C8277E}"/>
              </a:ext>
            </a:extLst>
          </p:cNvPr>
          <p:cNvCxnSpPr>
            <a:cxnSpLocks/>
            <a:stCxn id="9" idx="4"/>
            <a:endCxn id="6" idx="4"/>
          </p:cNvCxnSpPr>
          <p:nvPr/>
        </p:nvCxnSpPr>
        <p:spPr>
          <a:xfrm flipH="1" flipV="1">
            <a:off x="5805293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DA17569-FC1F-EF48-B1B3-1043F31947F9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6129625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9587466-3446-114C-AF41-8CCC68720002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6649874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FC2F6AA-E3B0-FA4D-AD58-77B2AA0F8AB7}"/>
              </a:ext>
            </a:extLst>
          </p:cNvPr>
          <p:cNvCxnSpPr>
            <a:cxnSpLocks/>
            <a:stCxn id="8" idx="5"/>
            <a:endCxn id="5" idx="1"/>
          </p:cNvCxnSpPr>
          <p:nvPr/>
        </p:nvCxnSpPr>
        <p:spPr>
          <a:xfrm flipH="1" flipV="1">
            <a:off x="6300399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5A156FF-CE10-4E4C-9E00-CA414C7C2171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H="1">
            <a:off x="7459003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3722E0-CFE9-9543-A258-A259C879E86B}"/>
              </a:ext>
            </a:extLst>
          </p:cNvPr>
          <p:cNvCxnSpPr>
            <a:cxnSpLocks/>
            <a:stCxn id="27" idx="4"/>
            <a:endCxn id="25" idx="4"/>
          </p:cNvCxnSpPr>
          <p:nvPr/>
        </p:nvCxnSpPr>
        <p:spPr>
          <a:xfrm flipH="1" flipV="1">
            <a:off x="7511345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8CFF13A-1AB3-5D44-BDFF-13740642A469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>
            <a:off x="7835677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A5266C0-DDA7-6343-94BD-DACEEC555B84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8355926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051FAB4-F33D-2F43-A990-2A23FE6B66A9}"/>
              </a:ext>
            </a:extLst>
          </p:cNvPr>
          <p:cNvCxnSpPr>
            <a:cxnSpLocks/>
            <a:stCxn id="26" idx="5"/>
            <a:endCxn id="24" idx="1"/>
          </p:cNvCxnSpPr>
          <p:nvPr/>
        </p:nvCxnSpPr>
        <p:spPr>
          <a:xfrm flipH="1" flipV="1">
            <a:off x="8006451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>
            <a:extLst>
              <a:ext uri="{FF2B5EF4-FFF2-40B4-BE49-F238E27FC236}">
                <a16:creationId xmlns:a16="http://schemas.microsoft.com/office/drawing/2014/main" id="{5F46557A-310B-F446-B7DD-7DFC997297C8}"/>
              </a:ext>
            </a:extLst>
          </p:cNvPr>
          <p:cNvSpPr/>
          <p:nvPr/>
        </p:nvSpPr>
        <p:spPr>
          <a:xfrm>
            <a:off x="6278718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FB2EF31-4F42-624C-A56F-376D2329C926}"/>
              </a:ext>
            </a:extLst>
          </p:cNvPr>
          <p:cNvSpPr/>
          <p:nvPr/>
        </p:nvSpPr>
        <p:spPr>
          <a:xfrm>
            <a:off x="5731270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BE7E8F2-3D1B-E24E-AF74-7E0C8C63F9EE}"/>
              </a:ext>
            </a:extLst>
          </p:cNvPr>
          <p:cNvSpPr/>
          <p:nvPr/>
        </p:nvSpPr>
        <p:spPr>
          <a:xfrm>
            <a:off x="6826164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BF1FE00-24F6-2747-8A85-5B50AB9CE73A}"/>
              </a:ext>
            </a:extLst>
          </p:cNvPr>
          <p:cNvSpPr/>
          <p:nvPr/>
        </p:nvSpPr>
        <p:spPr>
          <a:xfrm>
            <a:off x="5981580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84D3BD0F-3277-B74E-991B-1F59704DC150}"/>
              </a:ext>
            </a:extLst>
          </p:cNvPr>
          <p:cNvSpPr/>
          <p:nvPr/>
        </p:nvSpPr>
        <p:spPr>
          <a:xfrm>
            <a:off x="657585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7A806DA5-D0B1-3447-8C61-7D31CE42B790}"/>
              </a:ext>
            </a:extLst>
          </p:cNvPr>
          <p:cNvSpPr/>
          <p:nvPr/>
        </p:nvSpPr>
        <p:spPr>
          <a:xfrm>
            <a:off x="7984770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C47AC6F2-4B7A-7641-B43B-943E349ED5D8}"/>
              </a:ext>
            </a:extLst>
          </p:cNvPr>
          <p:cNvSpPr/>
          <p:nvPr/>
        </p:nvSpPr>
        <p:spPr>
          <a:xfrm>
            <a:off x="7437322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0527E18F-90D6-B749-BC92-FE9D25E420A3}"/>
              </a:ext>
            </a:extLst>
          </p:cNvPr>
          <p:cNvSpPr/>
          <p:nvPr/>
        </p:nvSpPr>
        <p:spPr>
          <a:xfrm>
            <a:off x="8532216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F6F02978-FFA6-7442-AC1F-8CEEF41F559E}"/>
              </a:ext>
            </a:extLst>
          </p:cNvPr>
          <p:cNvSpPr/>
          <p:nvPr/>
        </p:nvSpPr>
        <p:spPr>
          <a:xfrm>
            <a:off x="768763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3DFB2121-CB78-F34F-B1E5-D6F4861A479A}"/>
              </a:ext>
            </a:extLst>
          </p:cNvPr>
          <p:cNvSpPr/>
          <p:nvPr/>
        </p:nvSpPr>
        <p:spPr>
          <a:xfrm>
            <a:off x="8281904" y="1330989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B736DD2-C82B-3B47-845D-61E07AC95D4E}"/>
              </a:ext>
            </a:extLst>
          </p:cNvPr>
          <p:cNvSpPr txBox="1"/>
          <p:nvPr/>
        </p:nvSpPr>
        <p:spPr>
          <a:xfrm>
            <a:off x="6100104" y="16033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VC</a:t>
            </a:r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C59DBC-2684-0C4F-B77C-731777A87B9D}"/>
              </a:ext>
            </a:extLst>
          </p:cNvPr>
          <p:cNvSpPr txBox="1"/>
          <p:nvPr/>
        </p:nvSpPr>
        <p:spPr>
          <a:xfrm>
            <a:off x="7484434" y="1609850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3-path VC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DA2D5A-CCE2-FE4F-A1A7-03743989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3710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上の条件以外では左右どちらかに動けるトークンが必ず存在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>
            <a:extLst>
              <a:ext uri="{FF2B5EF4-FFF2-40B4-BE49-F238E27FC236}">
                <a16:creationId xmlns:a16="http://schemas.microsoft.com/office/drawing/2014/main" id="{6D403DA5-3E88-F947-A55B-591515A8369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B842D95-EAEB-494E-B2E7-4A970DFF65F8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A0C1A2CD-8DF3-5140-9D33-403CB0BA3FA3}"/>
              </a:ext>
            </a:extLst>
          </p:cNvPr>
          <p:cNvCxnSpPr>
            <a:cxnSpLocks/>
            <a:stCxn id="48" idx="7"/>
            <a:endCxn id="11" idx="7"/>
          </p:cNvCxnSpPr>
          <p:nvPr/>
        </p:nvCxnSpPr>
        <p:spPr>
          <a:xfrm flipV="1">
            <a:off x="6241714" y="1144976"/>
            <a:ext cx="565447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1EF9008-1142-0B4C-B83A-07DCF8C8DA1D}"/>
              </a:ext>
            </a:extLst>
          </p:cNvPr>
          <p:cNvCxnSpPr>
            <a:cxnSpLocks/>
            <a:stCxn id="11" idx="1"/>
            <a:endCxn id="50" idx="1"/>
          </p:cNvCxnSpPr>
          <p:nvPr/>
        </p:nvCxnSpPr>
        <p:spPr>
          <a:xfrm>
            <a:off x="6679881" y="1144976"/>
            <a:ext cx="562110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8AE99A3-C757-1845-ADDC-0A714AD2C389}"/>
              </a:ext>
            </a:extLst>
          </p:cNvPr>
          <p:cNvCxnSpPr>
            <a:cxnSpLocks/>
            <a:stCxn id="50" idx="5"/>
            <a:endCxn id="53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A5C13AC-0A28-9F4E-8434-D86C286C9E88}"/>
              </a:ext>
            </a:extLst>
          </p:cNvPr>
          <p:cNvCxnSpPr>
            <a:cxnSpLocks/>
            <a:stCxn id="55" idx="4"/>
            <a:endCxn id="53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0EC86BE-6101-B34C-8170-DFC3B242B358}"/>
              </a:ext>
            </a:extLst>
          </p:cNvPr>
          <p:cNvCxnSpPr>
            <a:cxnSpLocks/>
            <a:stCxn id="51" idx="3"/>
            <a:endCxn id="48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F3AF1FEA-231E-B343-881C-8EF155F00BE3}"/>
              </a:ext>
            </a:extLst>
          </p:cNvPr>
          <p:cNvCxnSpPr>
            <a:cxnSpLocks/>
            <a:stCxn id="54" idx="4"/>
            <a:endCxn id="51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715D1B3-035E-C843-A09D-CBE97EFDD29F}"/>
              </a:ext>
            </a:extLst>
          </p:cNvPr>
          <p:cNvCxnSpPr>
            <a:cxnSpLocks/>
            <a:stCxn id="57" idx="1"/>
            <a:endCxn id="54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843A261-6B97-DC4A-B227-5080E096B804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C4E60A31-C73D-3243-B9C6-EA9CD816099E}"/>
              </a:ext>
            </a:extLst>
          </p:cNvPr>
          <p:cNvCxnSpPr>
            <a:cxnSpLocks/>
            <a:stCxn id="59" idx="7"/>
            <a:endCxn id="55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>
            <a:extLst>
              <a:ext uri="{FF2B5EF4-FFF2-40B4-BE49-F238E27FC236}">
                <a16:creationId xmlns:a16="http://schemas.microsoft.com/office/drawing/2014/main" id="{BBDEF362-60CB-BF42-816A-6900D8B170AF}"/>
              </a:ext>
            </a:extLst>
          </p:cNvPr>
          <p:cNvSpPr/>
          <p:nvPr/>
        </p:nvSpPr>
        <p:spPr>
          <a:xfrm>
            <a:off x="6653521" y="111861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2DFE8890-DF74-4C45-99B2-49F6C84547D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F5D6A7A-CE14-0341-B525-A9702B466EC1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B3597C43-6BA7-4F4D-A24C-32D4199BB040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8D64B4D1-895D-A343-9E47-34ACB3E897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603098CB-044E-E847-B6B4-1262D9D1270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F253E9A5-2E0B-AD4C-9348-352498BB32B1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847C92D-7FB2-D348-85CE-32E4C23B5E35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D396542A-AA4D-BF42-B356-CF88AC1F9F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21C15D-6891-184E-91DB-D6A0D032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6187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上の条件以外では左右どちらかに動けるトークンが必ず存在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>
            <a:extLst>
              <a:ext uri="{FF2B5EF4-FFF2-40B4-BE49-F238E27FC236}">
                <a16:creationId xmlns:a16="http://schemas.microsoft.com/office/drawing/2014/main" id="{6D403DA5-3E88-F947-A55B-591515A8369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B842D95-EAEB-494E-B2E7-4A970DFF65F8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8AE99A3-C757-1845-ADDC-0A714AD2C389}"/>
              </a:ext>
            </a:extLst>
          </p:cNvPr>
          <p:cNvCxnSpPr>
            <a:cxnSpLocks/>
            <a:stCxn id="50" idx="5"/>
            <a:endCxn id="53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A5C13AC-0A28-9F4E-8434-D86C286C9E88}"/>
              </a:ext>
            </a:extLst>
          </p:cNvPr>
          <p:cNvCxnSpPr>
            <a:cxnSpLocks/>
            <a:stCxn id="55" idx="4"/>
            <a:endCxn id="53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0EC86BE-6101-B34C-8170-DFC3B242B358}"/>
              </a:ext>
            </a:extLst>
          </p:cNvPr>
          <p:cNvCxnSpPr>
            <a:cxnSpLocks/>
            <a:stCxn id="51" idx="3"/>
            <a:endCxn id="48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F3AF1FEA-231E-B343-881C-8EF155F00BE3}"/>
              </a:ext>
            </a:extLst>
          </p:cNvPr>
          <p:cNvCxnSpPr>
            <a:cxnSpLocks/>
            <a:stCxn id="54" idx="4"/>
            <a:endCxn id="51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715D1B3-035E-C843-A09D-CBE97EFDD29F}"/>
              </a:ext>
            </a:extLst>
          </p:cNvPr>
          <p:cNvCxnSpPr>
            <a:cxnSpLocks/>
            <a:stCxn id="57" idx="1"/>
            <a:endCxn id="54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843A261-6B97-DC4A-B227-5080E096B804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C4E60A31-C73D-3243-B9C6-EA9CD816099E}"/>
              </a:ext>
            </a:extLst>
          </p:cNvPr>
          <p:cNvCxnSpPr>
            <a:cxnSpLocks/>
            <a:stCxn id="59" idx="7"/>
            <a:endCxn id="55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>
            <a:extLst>
              <a:ext uri="{FF2B5EF4-FFF2-40B4-BE49-F238E27FC236}">
                <a16:creationId xmlns:a16="http://schemas.microsoft.com/office/drawing/2014/main" id="{2DFE8890-DF74-4C45-99B2-49F6C84547D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F5D6A7A-CE14-0341-B525-A9702B466EC1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B3597C43-6BA7-4F4D-A24C-32D4199BB040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8D64B4D1-895D-A343-9E47-34ACB3E897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603098CB-044E-E847-B6B4-1262D9D1270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F253E9A5-2E0B-AD4C-9348-352498BB32B1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847C92D-7FB2-D348-85CE-32E4C23B5E35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D396542A-AA4D-BF42-B356-CF88AC1F9F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32AEA0F-841A-7C42-868A-5C73ED3CFA62}"/>
              </a:ext>
            </a:extLst>
          </p:cNvPr>
          <p:cNvCxnSpPr>
            <a:cxnSpLocks/>
            <a:stCxn id="48" idx="6"/>
            <a:endCxn id="50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B09E4D-3537-5246-B465-41857EF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94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動けるトークン</a:t>
                </a:r>
                <a:r>
                  <a:rPr lang="ja-JP" altLang="en-US" sz="2000"/>
                  <a:t>が必ず存在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>
            <a:extLst>
              <a:ext uri="{FF2B5EF4-FFF2-40B4-BE49-F238E27FC236}">
                <a16:creationId xmlns:a16="http://schemas.microsoft.com/office/drawing/2014/main" id="{6D403DA5-3E88-F947-A55B-591515A8369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B842D95-EAEB-494E-B2E7-4A970DFF65F8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8AE99A3-C757-1845-ADDC-0A714AD2C389}"/>
              </a:ext>
            </a:extLst>
          </p:cNvPr>
          <p:cNvCxnSpPr>
            <a:cxnSpLocks/>
            <a:stCxn id="50" idx="5"/>
            <a:endCxn id="53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A5C13AC-0A28-9F4E-8434-D86C286C9E88}"/>
              </a:ext>
            </a:extLst>
          </p:cNvPr>
          <p:cNvCxnSpPr>
            <a:cxnSpLocks/>
            <a:stCxn id="55" idx="4"/>
            <a:endCxn id="53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0EC86BE-6101-B34C-8170-DFC3B242B358}"/>
              </a:ext>
            </a:extLst>
          </p:cNvPr>
          <p:cNvCxnSpPr>
            <a:cxnSpLocks/>
            <a:stCxn id="51" idx="3"/>
            <a:endCxn id="48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F3AF1FEA-231E-B343-881C-8EF155F00BE3}"/>
              </a:ext>
            </a:extLst>
          </p:cNvPr>
          <p:cNvCxnSpPr>
            <a:cxnSpLocks/>
            <a:stCxn id="54" idx="4"/>
            <a:endCxn id="51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715D1B3-035E-C843-A09D-CBE97EFDD29F}"/>
              </a:ext>
            </a:extLst>
          </p:cNvPr>
          <p:cNvCxnSpPr>
            <a:cxnSpLocks/>
            <a:stCxn id="57" idx="1"/>
            <a:endCxn id="54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843A261-6B97-DC4A-B227-5080E096B804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C4E60A31-C73D-3243-B9C6-EA9CD816099E}"/>
              </a:ext>
            </a:extLst>
          </p:cNvPr>
          <p:cNvCxnSpPr>
            <a:cxnSpLocks/>
            <a:stCxn id="59" idx="7"/>
            <a:endCxn id="55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>
            <a:extLst>
              <a:ext uri="{FF2B5EF4-FFF2-40B4-BE49-F238E27FC236}">
                <a16:creationId xmlns:a16="http://schemas.microsoft.com/office/drawing/2014/main" id="{2DFE8890-DF74-4C45-99B2-49F6C84547D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F5D6A7A-CE14-0341-B525-A9702B466EC1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B3597C43-6BA7-4F4D-A24C-32D4199BB040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8D64B4D1-895D-A343-9E47-34ACB3E897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603098CB-044E-E847-B6B4-1262D9D1270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F253E9A5-2E0B-AD4C-9348-352498BB32B1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847C92D-7FB2-D348-85CE-32E4C23B5E35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D396542A-AA4D-BF42-B356-CF88AC1F9F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32AEA0F-841A-7C42-868A-5C73ED3CFA62}"/>
              </a:ext>
            </a:extLst>
          </p:cNvPr>
          <p:cNvCxnSpPr>
            <a:cxnSpLocks/>
            <a:stCxn id="48" idx="6"/>
            <a:endCxn id="50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653E7B02-46F3-C64D-8984-4705A6C9327D}"/>
              </a:ext>
            </a:extLst>
          </p:cNvPr>
          <p:cNvCxnSpPr>
            <a:cxnSpLocks/>
          </p:cNvCxnSpPr>
          <p:nvPr/>
        </p:nvCxnSpPr>
        <p:spPr>
          <a:xfrm flipH="1" flipV="1">
            <a:off x="5829581" y="2176272"/>
            <a:ext cx="143703" cy="1362456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C316CB-185A-B149-9883-C89F423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487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上の条件以外では左右どちらかに動けるトークンが必ず存在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>
            <a:extLst>
              <a:ext uri="{FF2B5EF4-FFF2-40B4-BE49-F238E27FC236}">
                <a16:creationId xmlns:a16="http://schemas.microsoft.com/office/drawing/2014/main" id="{6D403DA5-3E88-F947-A55B-591515A8369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B842D95-EAEB-494E-B2E7-4A970DFF65F8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8AE99A3-C757-1845-ADDC-0A714AD2C389}"/>
              </a:ext>
            </a:extLst>
          </p:cNvPr>
          <p:cNvCxnSpPr>
            <a:cxnSpLocks/>
            <a:stCxn id="50" idx="5"/>
            <a:endCxn id="53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A5C13AC-0A28-9F4E-8434-D86C286C9E88}"/>
              </a:ext>
            </a:extLst>
          </p:cNvPr>
          <p:cNvCxnSpPr>
            <a:cxnSpLocks/>
            <a:stCxn id="55" idx="4"/>
            <a:endCxn id="53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0EC86BE-6101-B34C-8170-DFC3B242B358}"/>
              </a:ext>
            </a:extLst>
          </p:cNvPr>
          <p:cNvCxnSpPr>
            <a:cxnSpLocks/>
            <a:stCxn id="51" idx="3"/>
            <a:endCxn id="48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F3AF1FEA-231E-B343-881C-8EF155F00BE3}"/>
              </a:ext>
            </a:extLst>
          </p:cNvPr>
          <p:cNvCxnSpPr>
            <a:cxnSpLocks/>
            <a:stCxn id="54" idx="4"/>
            <a:endCxn id="51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715D1B3-035E-C843-A09D-CBE97EFDD29F}"/>
              </a:ext>
            </a:extLst>
          </p:cNvPr>
          <p:cNvCxnSpPr>
            <a:cxnSpLocks/>
            <a:stCxn id="57" idx="1"/>
            <a:endCxn id="54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843A261-6B97-DC4A-B227-5080E096B804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C4E60A31-C73D-3243-B9C6-EA9CD816099E}"/>
              </a:ext>
            </a:extLst>
          </p:cNvPr>
          <p:cNvCxnSpPr>
            <a:cxnSpLocks/>
            <a:stCxn id="59" idx="7"/>
            <a:endCxn id="55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>
            <a:extLst>
              <a:ext uri="{FF2B5EF4-FFF2-40B4-BE49-F238E27FC236}">
                <a16:creationId xmlns:a16="http://schemas.microsoft.com/office/drawing/2014/main" id="{2DFE8890-DF74-4C45-99B2-49F6C84547D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F5D6A7A-CE14-0341-B525-A9702B466EC1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B3597C43-6BA7-4F4D-A24C-32D4199BB040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8D64B4D1-895D-A343-9E47-34ACB3E897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603098CB-044E-E847-B6B4-1262D9D1270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F253E9A5-2E0B-AD4C-9348-352498BB32B1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847C92D-7FB2-D348-85CE-32E4C23B5E35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D396542A-AA4D-BF42-B356-CF88AC1F9F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32AEA0F-841A-7C42-868A-5C73ED3CFA62}"/>
              </a:ext>
            </a:extLst>
          </p:cNvPr>
          <p:cNvCxnSpPr>
            <a:cxnSpLocks/>
            <a:stCxn id="48" idx="6"/>
            <a:endCxn id="50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右矢印 5">
            <a:extLst>
              <a:ext uri="{FF2B5EF4-FFF2-40B4-BE49-F238E27FC236}">
                <a16:creationId xmlns:a16="http://schemas.microsoft.com/office/drawing/2014/main" id="{FF6FD4A1-C252-3942-9529-03F4DDBF4D7F}"/>
              </a:ext>
            </a:extLst>
          </p:cNvPr>
          <p:cNvSpPr/>
          <p:nvPr/>
        </p:nvSpPr>
        <p:spPr>
          <a:xfrm rot="4281006">
            <a:off x="5496128" y="2248661"/>
            <a:ext cx="557713" cy="168831"/>
          </a:xfrm>
          <a:prstGeom prst="rightArrow">
            <a:avLst>
              <a:gd name="adj1" fmla="val 34749"/>
              <a:gd name="adj2" fmla="val 8050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DD6F53-1E89-A443-9B8E-35FCF50B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73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9583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上の条件以外では左右どちらかに動けるトークンが必ず存在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→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動かした方向に全て</a:t>
                </a:r>
                <a:r>
                  <a:rPr lang="en-US" altLang="ja-JP" sz="2000" dirty="0"/>
                  <a:t> 1 </a:t>
                </a:r>
                <a:r>
                  <a:rPr lang="ja-JP" altLang="en-US" sz="2000"/>
                  <a:t>つずつ回転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円/楕円 63">
            <a:extLst>
              <a:ext uri="{FF2B5EF4-FFF2-40B4-BE49-F238E27FC236}">
                <a16:creationId xmlns:a16="http://schemas.microsoft.com/office/drawing/2014/main" id="{4F2EAF46-9392-9342-8BCC-01331FBCFE0F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>
            <a:extLst>
              <a:ext uri="{FF2B5EF4-FFF2-40B4-BE49-F238E27FC236}">
                <a16:creationId xmlns:a16="http://schemas.microsoft.com/office/drawing/2014/main" id="{5ABD266B-BB4E-6540-B998-07C2101F1033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D5AC39C2-E03C-2946-90BB-718781F27988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D5AC39C2-E03C-2946-90BB-718781F27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E724DC91-F510-EB4E-9C23-A23069AE720F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E724DC91-F510-EB4E-9C23-A23069AE7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D990A533-B2B5-8A44-AE9E-093BE5029377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D990A533-B2B5-8A44-AE9E-093BE502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1A0C5E41-52B8-0E4C-86F5-B1A643DC49E2}"/>
              </a:ext>
            </a:extLst>
          </p:cNvPr>
          <p:cNvCxnSpPr>
            <a:cxnSpLocks/>
            <a:stCxn id="82" idx="5"/>
            <a:endCxn id="85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C51AAEDC-5B2E-CA44-B269-5605E0F088DA}"/>
              </a:ext>
            </a:extLst>
          </p:cNvPr>
          <p:cNvCxnSpPr>
            <a:cxnSpLocks/>
            <a:stCxn id="88" idx="4"/>
            <a:endCxn id="85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325E8837-9858-E748-B0AC-2412DE99C53C}"/>
              </a:ext>
            </a:extLst>
          </p:cNvPr>
          <p:cNvCxnSpPr>
            <a:cxnSpLocks/>
            <a:stCxn id="83" idx="3"/>
            <a:endCxn id="81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CF54B9EC-C8B7-5642-849F-8E8F0532BD30}"/>
              </a:ext>
            </a:extLst>
          </p:cNvPr>
          <p:cNvCxnSpPr>
            <a:cxnSpLocks/>
            <a:stCxn id="86" idx="4"/>
            <a:endCxn id="83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66813CEB-D4FD-A243-B05B-BCB3F16DC15A}"/>
              </a:ext>
            </a:extLst>
          </p:cNvPr>
          <p:cNvCxnSpPr>
            <a:cxnSpLocks/>
            <a:stCxn id="89" idx="1"/>
            <a:endCxn id="86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F8D68F9D-3EF9-5F41-BC8F-3FA3E5DB00B8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EAA4E1DD-2B81-CC48-B1D0-8BB4C7090C63}"/>
              </a:ext>
            </a:extLst>
          </p:cNvPr>
          <p:cNvCxnSpPr>
            <a:cxnSpLocks/>
            <a:stCxn id="90" idx="7"/>
            <a:endCxn id="88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円/楕円 80">
            <a:extLst>
              <a:ext uri="{FF2B5EF4-FFF2-40B4-BE49-F238E27FC236}">
                <a16:creationId xmlns:a16="http://schemas.microsoft.com/office/drawing/2014/main" id="{979DE819-9EEC-194D-90A7-66ACC75D8C9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>
            <a:extLst>
              <a:ext uri="{FF2B5EF4-FFF2-40B4-BE49-F238E27FC236}">
                <a16:creationId xmlns:a16="http://schemas.microsoft.com/office/drawing/2014/main" id="{45431846-8D29-9B4E-8B9B-8C2412D53ABB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>
            <a:extLst>
              <a:ext uri="{FF2B5EF4-FFF2-40B4-BE49-F238E27FC236}">
                <a16:creationId xmlns:a16="http://schemas.microsoft.com/office/drawing/2014/main" id="{BB62B122-AC94-004C-91DA-782C6BC07854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>
            <a:extLst>
              <a:ext uri="{FF2B5EF4-FFF2-40B4-BE49-F238E27FC236}">
                <a16:creationId xmlns:a16="http://schemas.microsoft.com/office/drawing/2014/main" id="{F00ADF86-EAC8-1149-88DD-6BDB6E2444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>
            <a:extLst>
              <a:ext uri="{FF2B5EF4-FFF2-40B4-BE49-F238E27FC236}">
                <a16:creationId xmlns:a16="http://schemas.microsoft.com/office/drawing/2014/main" id="{57EE16BD-B811-CF4A-B21A-CAC2F63F91CD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>
            <a:extLst>
              <a:ext uri="{FF2B5EF4-FFF2-40B4-BE49-F238E27FC236}">
                <a16:creationId xmlns:a16="http://schemas.microsoft.com/office/drawing/2014/main" id="{C0BD4BDB-97FD-E941-82E8-E2E49609949A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>
            <a:extLst>
              <a:ext uri="{FF2B5EF4-FFF2-40B4-BE49-F238E27FC236}">
                <a16:creationId xmlns:a16="http://schemas.microsoft.com/office/drawing/2014/main" id="{EE94471E-4F96-174D-9A4E-E0C504D5EE1B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>
            <a:extLst>
              <a:ext uri="{FF2B5EF4-FFF2-40B4-BE49-F238E27FC236}">
                <a16:creationId xmlns:a16="http://schemas.microsoft.com/office/drawing/2014/main" id="{6FA2F9FA-B553-9442-A29F-FAF918571650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BFFBDC38-8636-BD40-AA3E-A65EF60E3250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右矢印 91">
            <a:extLst>
              <a:ext uri="{FF2B5EF4-FFF2-40B4-BE49-F238E27FC236}">
                <a16:creationId xmlns:a16="http://schemas.microsoft.com/office/drawing/2014/main" id="{9D2ED1EC-0C8E-FA40-9DD8-ECA8A6EFCFE9}"/>
              </a:ext>
            </a:extLst>
          </p:cNvPr>
          <p:cNvSpPr/>
          <p:nvPr/>
        </p:nvSpPr>
        <p:spPr>
          <a:xfrm rot="10800000">
            <a:off x="6359232" y="1217307"/>
            <a:ext cx="765240" cy="168831"/>
          </a:xfrm>
          <a:prstGeom prst="rightArrow">
            <a:avLst>
              <a:gd name="adj1" fmla="val 34749"/>
              <a:gd name="adj2" fmla="val 8050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>
            <a:extLst>
              <a:ext uri="{FF2B5EF4-FFF2-40B4-BE49-F238E27FC236}">
                <a16:creationId xmlns:a16="http://schemas.microsoft.com/office/drawing/2014/main" id="{8B8205C0-3CDD-4042-A2BA-31AE9CF2D000}"/>
              </a:ext>
            </a:extLst>
          </p:cNvPr>
          <p:cNvSpPr/>
          <p:nvPr/>
        </p:nvSpPr>
        <p:spPr>
          <a:xfrm>
            <a:off x="6088074" y="1127461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右矢印 93">
            <a:extLst>
              <a:ext uri="{FF2B5EF4-FFF2-40B4-BE49-F238E27FC236}">
                <a16:creationId xmlns:a16="http://schemas.microsoft.com/office/drawing/2014/main" id="{D91C8356-DBB2-494F-A25E-C06408F31C82}"/>
              </a:ext>
            </a:extLst>
          </p:cNvPr>
          <p:cNvSpPr/>
          <p:nvPr/>
        </p:nvSpPr>
        <p:spPr>
          <a:xfrm rot="18948867">
            <a:off x="7112867" y="2707413"/>
            <a:ext cx="557713" cy="168831"/>
          </a:xfrm>
          <a:prstGeom prst="rightArrow">
            <a:avLst>
              <a:gd name="adj1" fmla="val 34749"/>
              <a:gd name="adj2" fmla="val 8050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8ABD2C-49A0-304D-8301-34E65429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74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2480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上の条件以外では左右どちらかに動けるトークンが必ず存在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→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動かした方向に全て</a:t>
                </a:r>
                <a:r>
                  <a:rPr lang="en-US" altLang="ja-JP" sz="2000" dirty="0"/>
                  <a:t> 1 </a:t>
                </a:r>
                <a:r>
                  <a:rPr lang="ja-JP" altLang="en-US" sz="2000"/>
                  <a:t>つずつ回転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いつか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dirty="0"/>
                  <a:t>が</a:t>
                </a:r>
                <a:r>
                  <a:rPr lang="ja-JP" altLang="en-US" sz="2000"/>
                  <a:t>現れるので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残りは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上でパスの動作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円/楕円 26">
            <a:extLst>
              <a:ext uri="{FF2B5EF4-FFF2-40B4-BE49-F238E27FC236}">
                <a16:creationId xmlns:a16="http://schemas.microsoft.com/office/drawing/2014/main" id="{D08781D8-258E-F94D-AA5F-035D23F712C0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163D8F92-EEC1-BC41-BD79-74A5C53EA5B0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5E29CB5-A926-F04D-81B3-2AA111E925A2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5E29CB5-A926-F04D-81B3-2AA111E92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84D7DFE-00F6-F94E-9878-EDF7DBE362AE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84D7DFE-00F6-F94E-9878-EDF7DBE36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C3CDC90-0BB0-EC49-8C0D-6D5EBB0788BD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C3CDC90-0BB0-EC49-8C0D-6D5EBB078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65DDB2D0-589E-074B-B6C1-F2C98C99E5B4}"/>
              </a:ext>
            </a:extLst>
          </p:cNvPr>
          <p:cNvCxnSpPr>
            <a:cxnSpLocks/>
            <a:stCxn id="45" idx="5"/>
            <a:endCxn id="47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E08F5092-EA7A-C54C-B845-43639CE92289}"/>
              </a:ext>
            </a:extLst>
          </p:cNvPr>
          <p:cNvCxnSpPr>
            <a:cxnSpLocks/>
            <a:stCxn id="52" idx="4"/>
            <a:endCxn id="47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E1A4B546-10BC-874A-8988-9DF4E9658942}"/>
              </a:ext>
            </a:extLst>
          </p:cNvPr>
          <p:cNvCxnSpPr>
            <a:cxnSpLocks/>
            <a:stCxn id="46" idx="3"/>
            <a:endCxn id="44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702A1DF1-5BA3-D64B-AD01-36CD49301258}"/>
              </a:ext>
            </a:extLst>
          </p:cNvPr>
          <p:cNvCxnSpPr>
            <a:cxnSpLocks/>
            <a:stCxn id="49" idx="4"/>
            <a:endCxn id="46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79A43D6E-479C-5444-8039-134471390ADB}"/>
              </a:ext>
            </a:extLst>
          </p:cNvPr>
          <p:cNvCxnSpPr>
            <a:cxnSpLocks/>
            <a:stCxn id="56" idx="1"/>
            <a:endCxn id="49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1A2E47AC-CC60-9640-8BBB-7EDF58140121}"/>
              </a:ext>
            </a:extLst>
          </p:cNvPr>
          <p:cNvCxnSpPr>
            <a:cxnSpLocks/>
            <a:stCxn id="56" idx="6"/>
            <a:endCxn id="58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0CB0CA1-38B2-2848-9701-A84F0360346E}"/>
              </a:ext>
            </a:extLst>
          </p:cNvPr>
          <p:cNvCxnSpPr>
            <a:cxnSpLocks/>
            <a:stCxn id="58" idx="7"/>
            <a:endCxn id="52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円/楕円 43">
            <a:extLst>
              <a:ext uri="{FF2B5EF4-FFF2-40B4-BE49-F238E27FC236}">
                <a16:creationId xmlns:a16="http://schemas.microsoft.com/office/drawing/2014/main" id="{B1B1AD10-92C9-A44E-A8F9-E63F64067FB8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1FFBC613-6D12-DE4A-AA74-86A999166D06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819A645A-D84D-414E-B591-4BC861C4D435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6F7C0988-5AF5-8B42-90C8-DC44BCA535A1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EB9559C0-E6AA-2746-83C4-63B97C40B13C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92C87C17-E9AF-2342-A4A0-3B192F66BC94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0FDA6BA6-8C81-7642-9DD7-8455A2ED3C56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59DC91AA-4DCA-A34F-96E9-4D2C8901B9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C10C0D81-D700-9F48-A6C5-CB8CCD226BAF}"/>
              </a:ext>
            </a:extLst>
          </p:cNvPr>
          <p:cNvCxnSpPr>
            <a:cxnSpLocks/>
            <a:stCxn id="44" idx="6"/>
            <a:endCxn id="45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/楕円 63">
            <a:extLst>
              <a:ext uri="{FF2B5EF4-FFF2-40B4-BE49-F238E27FC236}">
                <a16:creationId xmlns:a16="http://schemas.microsoft.com/office/drawing/2014/main" id="{A9283D35-41E0-C248-8102-429298A8738C}"/>
              </a:ext>
            </a:extLst>
          </p:cNvPr>
          <p:cNvSpPr/>
          <p:nvPr/>
        </p:nvSpPr>
        <p:spPr>
          <a:xfrm>
            <a:off x="6088074" y="1127461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1F0BF396-9F7D-6141-9ED4-BEE02D59014F}"/>
              </a:ext>
            </a:extLst>
          </p:cNvPr>
          <p:cNvCxnSpPr>
            <a:cxnSpLocks/>
          </p:cNvCxnSpPr>
          <p:nvPr/>
        </p:nvCxnSpPr>
        <p:spPr>
          <a:xfrm flipV="1">
            <a:off x="3021874" y="1393733"/>
            <a:ext cx="2951410" cy="282121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FF7F54-55FC-B449-8226-9F02CC85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75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7301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上の条件以外では左右どちらかに動けるトークンが必ず存在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→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動かした方向に全て</a:t>
                </a:r>
                <a:r>
                  <a:rPr lang="en-US" altLang="ja-JP" sz="2000" dirty="0"/>
                  <a:t> 1 </a:t>
                </a:r>
                <a:r>
                  <a:rPr lang="ja-JP" altLang="en-US" sz="2000"/>
                  <a:t>つずつ回転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いつか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ja-JP" altLang="en-US" sz="2000" dirty="0"/>
                  <a:t>が</a:t>
                </a:r>
                <a:r>
                  <a:rPr lang="ja-JP" altLang="en-US" sz="2000"/>
                  <a:t>現れるので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残りは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上でパスの動作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円/楕円 26">
            <a:extLst>
              <a:ext uri="{FF2B5EF4-FFF2-40B4-BE49-F238E27FC236}">
                <a16:creationId xmlns:a16="http://schemas.microsoft.com/office/drawing/2014/main" id="{D08781D8-258E-F94D-AA5F-035D23F712C0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163D8F92-EEC1-BC41-BD79-74A5C53EA5B0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5E29CB5-A926-F04D-81B3-2AA111E925A2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5E29CB5-A926-F04D-81B3-2AA111E92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84D7DFE-00F6-F94E-9878-EDF7DBE362AE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84D7DFE-00F6-F94E-9878-EDF7DBE36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C3CDC90-0BB0-EC49-8C0D-6D5EBB0788BD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C3CDC90-0BB0-EC49-8C0D-6D5EBB078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65DDB2D0-589E-074B-B6C1-F2C98C99E5B4}"/>
              </a:ext>
            </a:extLst>
          </p:cNvPr>
          <p:cNvCxnSpPr>
            <a:cxnSpLocks/>
            <a:stCxn id="45" idx="5"/>
            <a:endCxn id="47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E08F5092-EA7A-C54C-B845-43639CE92289}"/>
              </a:ext>
            </a:extLst>
          </p:cNvPr>
          <p:cNvCxnSpPr>
            <a:cxnSpLocks/>
            <a:stCxn id="52" idx="4"/>
            <a:endCxn id="47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E1A4B546-10BC-874A-8988-9DF4E9658942}"/>
              </a:ext>
            </a:extLst>
          </p:cNvPr>
          <p:cNvCxnSpPr>
            <a:cxnSpLocks/>
            <a:stCxn id="46" idx="3"/>
            <a:endCxn id="44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702A1DF1-5BA3-D64B-AD01-36CD49301258}"/>
              </a:ext>
            </a:extLst>
          </p:cNvPr>
          <p:cNvCxnSpPr>
            <a:cxnSpLocks/>
            <a:stCxn id="49" idx="4"/>
            <a:endCxn id="46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79A43D6E-479C-5444-8039-134471390ADB}"/>
              </a:ext>
            </a:extLst>
          </p:cNvPr>
          <p:cNvCxnSpPr>
            <a:cxnSpLocks/>
            <a:stCxn id="56" idx="1"/>
            <a:endCxn id="49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1A2E47AC-CC60-9640-8BBB-7EDF58140121}"/>
              </a:ext>
            </a:extLst>
          </p:cNvPr>
          <p:cNvCxnSpPr>
            <a:cxnSpLocks/>
            <a:stCxn id="56" idx="6"/>
            <a:endCxn id="58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0CB0CA1-38B2-2848-9701-A84F0360346E}"/>
              </a:ext>
            </a:extLst>
          </p:cNvPr>
          <p:cNvCxnSpPr>
            <a:cxnSpLocks/>
            <a:stCxn id="58" idx="7"/>
            <a:endCxn id="52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円/楕円 43">
            <a:extLst>
              <a:ext uri="{FF2B5EF4-FFF2-40B4-BE49-F238E27FC236}">
                <a16:creationId xmlns:a16="http://schemas.microsoft.com/office/drawing/2014/main" id="{B1B1AD10-92C9-A44E-A8F9-E63F64067FB8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1FFBC613-6D12-DE4A-AA74-86A999166D06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819A645A-D84D-414E-B591-4BC861C4D435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6F7C0988-5AF5-8B42-90C8-DC44BCA535A1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EB9559C0-E6AA-2746-83C4-63B97C40B13C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92C87C17-E9AF-2342-A4A0-3B192F66BC94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0FDA6BA6-8C81-7642-9DD7-8455A2ED3C56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59DC91AA-4DCA-A34F-96E9-4D2C8901B9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C10C0D81-D700-9F48-A6C5-CB8CCD226BAF}"/>
              </a:ext>
            </a:extLst>
          </p:cNvPr>
          <p:cNvCxnSpPr>
            <a:cxnSpLocks/>
            <a:stCxn id="44" idx="6"/>
            <a:endCxn id="45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/楕円 63">
            <a:extLst>
              <a:ext uri="{FF2B5EF4-FFF2-40B4-BE49-F238E27FC236}">
                <a16:creationId xmlns:a16="http://schemas.microsoft.com/office/drawing/2014/main" id="{A9283D35-41E0-C248-8102-429298A8738C}"/>
              </a:ext>
            </a:extLst>
          </p:cNvPr>
          <p:cNvSpPr/>
          <p:nvPr/>
        </p:nvSpPr>
        <p:spPr>
          <a:xfrm>
            <a:off x="6088074" y="1127461"/>
            <a:ext cx="180000" cy="180000"/>
          </a:xfrm>
          <a:prstGeom prst="ellipse">
            <a:avLst/>
          </a:prstGeom>
          <a:solidFill>
            <a:srgbClr val="000FF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D095AF-4B0D-8C4B-9564-C5493BFF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76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6099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上の条件以外では左右どちらかに動けるトークンが必ず存在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→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動かした方向に全て</a:t>
                </a:r>
                <a:r>
                  <a:rPr lang="en-US" altLang="ja-JP" sz="2000" dirty="0"/>
                  <a:t> 1 </a:t>
                </a:r>
                <a:r>
                  <a:rPr lang="ja-JP" altLang="en-US" sz="2000"/>
                  <a:t>つずつ回転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いつか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ja-JP" altLang="en-US" sz="2000"/>
                  <a:t>現れるので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残りは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上でパスの動作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を見つけるまで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𝑘𝑛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時間なので</a:t>
                </a:r>
                <a:r>
                  <a:rPr lang="en-US" altLang="ja-JP" sz="2000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/>
                  <a:t>計算時間はパスのアルゴリズムに依存する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>
            <a:extLst>
              <a:ext uri="{FF2B5EF4-FFF2-40B4-BE49-F238E27FC236}">
                <a16:creationId xmlns:a16="http://schemas.microsoft.com/office/drawing/2014/main" id="{0F094A93-6CDE-E340-B3AF-88F5DDF1C8F4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EF903426-1289-1842-B8CC-B014D6C3D653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A2ABA5D-FC08-B949-B151-450EB5A670A5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A2ABA5D-FC08-B949-B151-450EB5A67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D18AD8E-18AB-1D49-B221-9D4C4D7CDF75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D18AD8E-18AB-1D49-B221-9D4C4D7CD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D75558-3A99-0441-BDCC-03444B736E7C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D75558-3A99-0441-BDCC-03444B73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BADA7FA-257E-524A-B3E5-8B1018C3D0F5}"/>
              </a:ext>
            </a:extLst>
          </p:cNvPr>
          <p:cNvCxnSpPr>
            <a:cxnSpLocks/>
            <a:stCxn id="62" idx="5"/>
            <a:endCxn id="66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426455EB-413A-5340-8995-A6D992E28825}"/>
              </a:ext>
            </a:extLst>
          </p:cNvPr>
          <p:cNvCxnSpPr>
            <a:cxnSpLocks/>
            <a:stCxn id="68" idx="4"/>
            <a:endCxn id="66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B755ABB5-E6A6-4C49-9F4D-78590DE98F13}"/>
              </a:ext>
            </a:extLst>
          </p:cNvPr>
          <p:cNvCxnSpPr>
            <a:cxnSpLocks/>
            <a:stCxn id="63" idx="3"/>
            <a:endCxn id="59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A11837AE-508A-774E-B11E-19D928843693}"/>
              </a:ext>
            </a:extLst>
          </p:cNvPr>
          <p:cNvCxnSpPr>
            <a:cxnSpLocks/>
            <a:stCxn id="67" idx="4"/>
            <a:endCxn id="63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F74799D-4B27-B94B-8872-A9B393066BCE}"/>
              </a:ext>
            </a:extLst>
          </p:cNvPr>
          <p:cNvCxnSpPr>
            <a:cxnSpLocks/>
            <a:stCxn id="69" idx="1"/>
            <a:endCxn id="67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D33CF811-16D2-9242-898F-F31DE0B49B8A}"/>
              </a:ext>
            </a:extLst>
          </p:cNvPr>
          <p:cNvCxnSpPr>
            <a:cxnSpLocks/>
            <a:stCxn id="69" idx="6"/>
            <a:endCxn id="70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B1DE0A6-8DC9-674C-9B30-69CB9F0C9CAC}"/>
              </a:ext>
            </a:extLst>
          </p:cNvPr>
          <p:cNvCxnSpPr>
            <a:cxnSpLocks/>
            <a:stCxn id="70" idx="7"/>
            <a:endCxn id="68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/楕円 58">
            <a:extLst>
              <a:ext uri="{FF2B5EF4-FFF2-40B4-BE49-F238E27FC236}">
                <a16:creationId xmlns:a16="http://schemas.microsoft.com/office/drawing/2014/main" id="{A04F561E-832A-8242-B803-F581ECA014DE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0FA98A94-4489-264F-9790-B3DFCA92D62E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CD02A46D-DED5-5248-9EF9-47DF090360EB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>
            <a:extLst>
              <a:ext uri="{FF2B5EF4-FFF2-40B4-BE49-F238E27FC236}">
                <a16:creationId xmlns:a16="http://schemas.microsoft.com/office/drawing/2014/main" id="{47A25804-F9B9-944C-B2AA-69F805D7F974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>
            <a:extLst>
              <a:ext uri="{FF2B5EF4-FFF2-40B4-BE49-F238E27FC236}">
                <a16:creationId xmlns:a16="http://schemas.microsoft.com/office/drawing/2014/main" id="{0B32B5C8-9E8E-4147-A789-4C4E2BE559B5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B7A2AB03-CD07-7843-AD5F-FBDB79684CFB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13CE0537-E083-E44E-8018-4AFBD1C4C5C8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87C063A2-D57F-DE45-A59A-0D2713399528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1310F3E9-A921-8444-8ABB-193606CFEEA9}"/>
              </a:ext>
            </a:extLst>
          </p:cNvPr>
          <p:cNvCxnSpPr>
            <a:cxnSpLocks/>
            <a:stCxn id="59" idx="6"/>
            <a:endCxn id="62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円/楕円 71">
            <a:extLst>
              <a:ext uri="{FF2B5EF4-FFF2-40B4-BE49-F238E27FC236}">
                <a16:creationId xmlns:a16="http://schemas.microsoft.com/office/drawing/2014/main" id="{0AB1D37A-7243-E34E-AE9F-4E00F37C966B}"/>
              </a:ext>
            </a:extLst>
          </p:cNvPr>
          <p:cNvSpPr/>
          <p:nvPr/>
        </p:nvSpPr>
        <p:spPr>
          <a:xfrm>
            <a:off x="6088074" y="1127461"/>
            <a:ext cx="180000" cy="180000"/>
          </a:xfrm>
          <a:prstGeom prst="ellipse">
            <a:avLst/>
          </a:prstGeom>
          <a:solidFill>
            <a:srgbClr val="000FF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B83373-061C-964E-AE9D-3AAC2869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77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004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上の条件以外では左右どちらかに動けるトークンが必ず存在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→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動かした方向に全て</a:t>
                </a:r>
                <a:r>
                  <a:rPr lang="en-US" altLang="ja-JP" sz="2000" dirty="0"/>
                  <a:t> 1 </a:t>
                </a:r>
                <a:r>
                  <a:rPr lang="ja-JP" altLang="en-US" sz="2000"/>
                  <a:t>つずつ回転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いつか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ja-JP" altLang="en-US" sz="2000"/>
                  <a:t>現れるので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残りは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上でパスの動作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を見つけるまで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𝑘𝑛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時間なので</a:t>
                </a:r>
                <a:r>
                  <a:rPr lang="en-US" altLang="ja-JP" sz="2000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/>
                  <a:t>計算時間はパスのアルゴリズムに依存する</a:t>
                </a:r>
                <a:endParaRPr lang="en-US" altLang="ja-JP" sz="2000" dirty="0"/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TAR </a:t>
                </a:r>
                <a:r>
                  <a:rPr lang="ja-JP" altLang="en-US" sz="2000"/>
                  <a:t>も同じ要領</a:t>
                </a:r>
                <a:r>
                  <a:rPr lang="en-US" altLang="ja-JP" sz="2000" dirty="0"/>
                  <a:t>, 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TAR </a:t>
                </a:r>
                <a:r>
                  <a:rPr lang="ja-JP" altLang="en-US" sz="2000"/>
                  <a:t>の関係を利用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円/楕円 26">
            <a:extLst>
              <a:ext uri="{FF2B5EF4-FFF2-40B4-BE49-F238E27FC236}">
                <a16:creationId xmlns:a16="http://schemas.microsoft.com/office/drawing/2014/main" id="{3DDA4B88-C19C-BA41-8CC8-0D909C2F44E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88D4E5DA-3FD1-0042-9CDB-B62BEF03D426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C03DF3C-67FC-7647-B2B3-4A5F3B58D5B5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C03DF3C-67FC-7647-B2B3-4A5F3B58D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F12883D-A1CE-814C-B5C9-9DFAB10B8D67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F12883D-A1CE-814C-B5C9-9DFAB10B8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91B171D-6BCC-B442-8C7F-6E63F8459A58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91B171D-6BCC-B442-8C7F-6E63F8459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8E7FA64-5516-AD42-8C6F-D8B2B66B3E61}"/>
              </a:ext>
            </a:extLst>
          </p:cNvPr>
          <p:cNvCxnSpPr>
            <a:cxnSpLocks/>
            <a:stCxn id="45" idx="5"/>
            <a:endCxn id="47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00DF2D8-4C29-0F48-BFBD-96BBA37BF970}"/>
              </a:ext>
            </a:extLst>
          </p:cNvPr>
          <p:cNvCxnSpPr>
            <a:cxnSpLocks/>
            <a:stCxn id="52" idx="4"/>
            <a:endCxn id="47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A123E449-63BB-0943-AF09-1CA2C798725C}"/>
              </a:ext>
            </a:extLst>
          </p:cNvPr>
          <p:cNvCxnSpPr>
            <a:cxnSpLocks/>
            <a:stCxn id="46" idx="3"/>
            <a:endCxn id="44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8272C0D-F8A8-0F43-8F4E-0649E6D81D32}"/>
              </a:ext>
            </a:extLst>
          </p:cNvPr>
          <p:cNvCxnSpPr>
            <a:cxnSpLocks/>
            <a:stCxn id="49" idx="4"/>
            <a:endCxn id="46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B96CFD31-17AD-AC40-81D9-50F870CD1DBB}"/>
              </a:ext>
            </a:extLst>
          </p:cNvPr>
          <p:cNvCxnSpPr>
            <a:cxnSpLocks/>
            <a:stCxn id="56" idx="1"/>
            <a:endCxn id="49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DAEE235E-4AB8-724A-B7FC-E02A2FECE5FF}"/>
              </a:ext>
            </a:extLst>
          </p:cNvPr>
          <p:cNvCxnSpPr>
            <a:cxnSpLocks/>
            <a:stCxn id="56" idx="6"/>
            <a:endCxn id="58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07C9E5A-2C3A-8B4B-A728-FE5F748D0211}"/>
              </a:ext>
            </a:extLst>
          </p:cNvPr>
          <p:cNvCxnSpPr>
            <a:cxnSpLocks/>
            <a:stCxn id="58" idx="7"/>
            <a:endCxn id="52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円/楕円 43">
            <a:extLst>
              <a:ext uri="{FF2B5EF4-FFF2-40B4-BE49-F238E27FC236}">
                <a16:creationId xmlns:a16="http://schemas.microsoft.com/office/drawing/2014/main" id="{80809284-3C07-D441-8E35-DCF4614BEC77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8A3BD4C4-DF08-A743-B7CC-56254BFB99E2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666FE8AA-68BB-D24D-A4D0-A5726F681BC4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CDE88F19-AA8B-EC4F-A399-C7BBD2DB43A7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B430831A-EA85-A043-B335-DF526ECC9C27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677ED93F-410D-B54A-8C4F-92B0930C959F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69ACC977-D6B5-7C4C-A888-7007DDE83C1C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A9A6E764-61E1-384E-9820-A10D7CB87545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A0CB8CE1-BD50-1345-AD0B-0DB475D9C669}"/>
              </a:ext>
            </a:extLst>
          </p:cNvPr>
          <p:cNvCxnSpPr>
            <a:cxnSpLocks/>
            <a:stCxn id="44" idx="6"/>
            <a:endCxn id="45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円/楕円 60">
            <a:extLst>
              <a:ext uri="{FF2B5EF4-FFF2-40B4-BE49-F238E27FC236}">
                <a16:creationId xmlns:a16="http://schemas.microsoft.com/office/drawing/2014/main" id="{0FD36FE9-CDBB-444B-A902-713D7FB8A14C}"/>
              </a:ext>
            </a:extLst>
          </p:cNvPr>
          <p:cNvSpPr/>
          <p:nvPr/>
        </p:nvSpPr>
        <p:spPr>
          <a:xfrm>
            <a:off x="6088074" y="1127461"/>
            <a:ext cx="180000" cy="180000"/>
          </a:xfrm>
          <a:prstGeom prst="ellipse">
            <a:avLst/>
          </a:prstGeom>
          <a:solidFill>
            <a:srgbClr val="000FF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7FB21A-82C0-8A43-8736-62B8DC89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78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9232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パス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　　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TJ, TAR, TS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各ルールで最短の遷移列が多項式時間で求まる</a:t>
                </a:r>
                <a:endParaRPr lang="en-US" altLang="ja-JP" sz="20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サイクル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　　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TJ, TAR, TS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で解ける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 (= no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もあるので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, no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の判定も出来る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>
                    <a:solidFill>
                      <a:srgbClr val="FF0000"/>
                    </a:solidFill>
                  </a:rPr>
                  <a:t>木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ならば必ず遷移可能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かつ線形時間で求まる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TAR </a:t>
                </a:r>
                <a:r>
                  <a:rPr lang="ja-JP" altLang="en-US" sz="2000"/>
                  <a:t>は多項式時間で解ける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273C8C-B2A4-E649-B802-920AF6EAC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79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22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-path vertex cover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Vertex cover </a:t>
                </a:r>
                <a:r>
                  <a:rPr lang="ja-JP" altLang="en-US" sz="2400"/>
                  <a:t>問題の一般化問題</a:t>
                </a:r>
                <a:endParaRPr lang="en-US" altLang="ja-JP" sz="2400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VC: </a:t>
                </a:r>
                <a:r>
                  <a:rPr lang="ja-JP" altLang="en-US" sz="2000"/>
                  <a:t>全ての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辺</a:t>
                </a:r>
                <a:r>
                  <a:rPr lang="ja-JP" altLang="en-US" sz="2000"/>
                  <a:t>をカバーする頂点集合</a:t>
                </a:r>
                <a:endParaRPr lang="en-US" altLang="ja-JP" sz="2000" dirty="0"/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VC: </a:t>
                </a:r>
                <a:r>
                  <a:rPr lang="ja-JP" altLang="en-US" sz="2000"/>
                  <a:t>全ての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sz="2000">
                    <a:solidFill>
                      <a:srgbClr val="FF0000"/>
                    </a:solidFill>
                  </a:rPr>
                  <a:t>頂点パス</a:t>
                </a:r>
                <a:r>
                  <a:rPr lang="ja-JP" altLang="en-US" sz="2000"/>
                  <a:t>をカバーする頂点集合</a:t>
                </a:r>
                <a:r>
                  <a:rPr lang="en-US" altLang="ja-JP" sz="20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= 2: VC)</a:t>
                </a:r>
              </a:p>
              <a:p>
                <a:r>
                  <a:rPr lang="ja-JP" altLang="en-US" sz="2400"/>
                  <a:t>豊富なバリエーションが揃う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4"/>
                <a:stretch>
                  <a:fillRect l="-965" t="-1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808A0B6-0727-6948-A618-C6300AAD57AD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H="1">
            <a:off x="5752951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7AA9EEB-3518-8F49-8456-AC02A9C8277E}"/>
              </a:ext>
            </a:extLst>
          </p:cNvPr>
          <p:cNvCxnSpPr>
            <a:cxnSpLocks/>
            <a:stCxn id="9" idx="4"/>
            <a:endCxn id="6" idx="4"/>
          </p:cNvCxnSpPr>
          <p:nvPr/>
        </p:nvCxnSpPr>
        <p:spPr>
          <a:xfrm flipH="1" flipV="1">
            <a:off x="5805293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DA17569-FC1F-EF48-B1B3-1043F31947F9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6129625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9587466-3446-114C-AF41-8CCC68720002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6649874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FC2F6AA-E3B0-FA4D-AD58-77B2AA0F8AB7}"/>
              </a:ext>
            </a:extLst>
          </p:cNvPr>
          <p:cNvCxnSpPr>
            <a:cxnSpLocks/>
            <a:stCxn id="8" idx="5"/>
            <a:endCxn id="5" idx="1"/>
          </p:cNvCxnSpPr>
          <p:nvPr/>
        </p:nvCxnSpPr>
        <p:spPr>
          <a:xfrm flipH="1" flipV="1">
            <a:off x="6300399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5A156FF-CE10-4E4C-9E00-CA414C7C2171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H="1">
            <a:off x="7459003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3722E0-CFE9-9543-A258-A259C879E86B}"/>
              </a:ext>
            </a:extLst>
          </p:cNvPr>
          <p:cNvCxnSpPr>
            <a:cxnSpLocks/>
            <a:stCxn id="27" idx="4"/>
            <a:endCxn id="25" idx="4"/>
          </p:cNvCxnSpPr>
          <p:nvPr/>
        </p:nvCxnSpPr>
        <p:spPr>
          <a:xfrm flipH="1" flipV="1">
            <a:off x="7511345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8CFF13A-1AB3-5D44-BDFF-13740642A469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>
            <a:off x="7835677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A5266C0-DDA7-6343-94BD-DACEEC555B84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8355926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051FAB4-F33D-2F43-A990-2A23FE6B66A9}"/>
              </a:ext>
            </a:extLst>
          </p:cNvPr>
          <p:cNvCxnSpPr>
            <a:cxnSpLocks/>
            <a:stCxn id="26" idx="5"/>
            <a:endCxn id="24" idx="1"/>
          </p:cNvCxnSpPr>
          <p:nvPr/>
        </p:nvCxnSpPr>
        <p:spPr>
          <a:xfrm flipH="1" flipV="1">
            <a:off x="8006451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>
            <a:extLst>
              <a:ext uri="{FF2B5EF4-FFF2-40B4-BE49-F238E27FC236}">
                <a16:creationId xmlns:a16="http://schemas.microsoft.com/office/drawing/2014/main" id="{5F46557A-310B-F446-B7DD-7DFC997297C8}"/>
              </a:ext>
            </a:extLst>
          </p:cNvPr>
          <p:cNvSpPr/>
          <p:nvPr/>
        </p:nvSpPr>
        <p:spPr>
          <a:xfrm>
            <a:off x="6278718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FB2EF31-4F42-624C-A56F-376D2329C926}"/>
              </a:ext>
            </a:extLst>
          </p:cNvPr>
          <p:cNvSpPr/>
          <p:nvPr/>
        </p:nvSpPr>
        <p:spPr>
          <a:xfrm>
            <a:off x="5731270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BE7E8F2-3D1B-E24E-AF74-7E0C8C63F9EE}"/>
              </a:ext>
            </a:extLst>
          </p:cNvPr>
          <p:cNvSpPr/>
          <p:nvPr/>
        </p:nvSpPr>
        <p:spPr>
          <a:xfrm>
            <a:off x="6826164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BF1FE00-24F6-2747-8A85-5B50AB9CE73A}"/>
              </a:ext>
            </a:extLst>
          </p:cNvPr>
          <p:cNvSpPr/>
          <p:nvPr/>
        </p:nvSpPr>
        <p:spPr>
          <a:xfrm>
            <a:off x="5981580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84D3BD0F-3277-B74E-991B-1F59704DC150}"/>
              </a:ext>
            </a:extLst>
          </p:cNvPr>
          <p:cNvSpPr/>
          <p:nvPr/>
        </p:nvSpPr>
        <p:spPr>
          <a:xfrm>
            <a:off x="657585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7A806DA5-D0B1-3447-8C61-7D31CE42B790}"/>
              </a:ext>
            </a:extLst>
          </p:cNvPr>
          <p:cNvSpPr/>
          <p:nvPr/>
        </p:nvSpPr>
        <p:spPr>
          <a:xfrm>
            <a:off x="7984770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C47AC6F2-4B7A-7641-B43B-943E349ED5D8}"/>
              </a:ext>
            </a:extLst>
          </p:cNvPr>
          <p:cNvSpPr/>
          <p:nvPr/>
        </p:nvSpPr>
        <p:spPr>
          <a:xfrm>
            <a:off x="7437322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0527E18F-90D6-B749-BC92-FE9D25E420A3}"/>
              </a:ext>
            </a:extLst>
          </p:cNvPr>
          <p:cNvSpPr/>
          <p:nvPr/>
        </p:nvSpPr>
        <p:spPr>
          <a:xfrm>
            <a:off x="8532216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F6F02978-FFA6-7442-AC1F-8CEEF41F559E}"/>
              </a:ext>
            </a:extLst>
          </p:cNvPr>
          <p:cNvSpPr/>
          <p:nvPr/>
        </p:nvSpPr>
        <p:spPr>
          <a:xfrm>
            <a:off x="768763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3DFB2121-CB78-F34F-B1E5-D6F4861A479A}"/>
              </a:ext>
            </a:extLst>
          </p:cNvPr>
          <p:cNvSpPr/>
          <p:nvPr/>
        </p:nvSpPr>
        <p:spPr>
          <a:xfrm>
            <a:off x="8281904" y="1330989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B736DD2-C82B-3B47-845D-61E07AC95D4E}"/>
              </a:ext>
            </a:extLst>
          </p:cNvPr>
          <p:cNvSpPr txBox="1"/>
          <p:nvPr/>
        </p:nvSpPr>
        <p:spPr>
          <a:xfrm>
            <a:off x="6100104" y="16033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VC</a:t>
            </a:r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C59DBC-2684-0C4F-B77C-731777A87B9D}"/>
              </a:ext>
            </a:extLst>
          </p:cNvPr>
          <p:cNvSpPr txBox="1"/>
          <p:nvPr/>
        </p:nvSpPr>
        <p:spPr>
          <a:xfrm>
            <a:off x="7484434" y="1609850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3-path VC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699EA0-4D0B-674D-99CC-DF20BF31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1947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木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TJ: </a:t>
            </a:r>
          </a:p>
          <a:p>
            <a:pPr marL="457200" lvl="1" indent="0">
              <a:buNone/>
            </a:pPr>
            <a:endParaRPr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9340E6-54CB-F248-98D9-CF9194E4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80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5188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木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の根を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としたとき</a:t>
                </a:r>
                <a:r>
                  <a:rPr lang="en-US" altLang="ja-JP" sz="2000" dirty="0"/>
                  <a:t>,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“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いい感じ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”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の分割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を作る</a:t>
                </a: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※</a:t>
                </a:r>
                <a:r>
                  <a:rPr kumimoji="1" lang="ja-JP" altLang="en-US"/>
                  <a:t>いい感じ</a:t>
                </a:r>
                <a:r>
                  <a:rPr kumimoji="1" lang="en-US" altLang="ja-JP" dirty="0"/>
                  <a:t>: </a:t>
                </a:r>
              </a:p>
              <a:p>
                <a:r>
                  <a:rPr kumimoji="1" lang="ja-JP" altLang="en-US"/>
                  <a:t>　それぞれの木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が</a:t>
                </a:r>
                <a:r>
                  <a:rPr kumimoji="1" lang="en-US" altLang="ja-JP" dirty="0"/>
                  <a:t>, 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を根</a:t>
                </a:r>
                <a:r>
                  <a:rPr kumimoji="1" lang="ja-JP" altLang="en-US"/>
                  <a:t>とする木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パスを含んでおり</a:t>
                </a:r>
                <a:r>
                  <a:rPr kumimoji="1" lang="en-US" altLang="ja-JP" dirty="0"/>
                  <a:t>,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には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パスが含まれない</a:t>
                </a:r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とその子孫による木</a:t>
                </a:r>
                <a:endParaRPr kumimoji="1" lang="en-US" altLang="ja-JP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/>
                  <a:t>※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dirty="0"/>
                  <a:t>の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パス頂点被覆の最小サイズ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blipFill>
                <a:blip r:embed="rId5"/>
                <a:stretch>
                  <a:fillRect l="-828" t="-2362" b="-23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DD6E5CC-DC06-214E-AD1B-CE471588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81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104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木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の根を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としたとき</a:t>
                </a:r>
                <a:r>
                  <a:rPr lang="en-US" altLang="ja-JP" sz="2000" dirty="0"/>
                  <a:t>,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“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いい感じ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”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の分割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を作る</a:t>
                </a: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をもとに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</a:t>
                </a:r>
                <a:r>
                  <a:rPr lang="ja-JP" altLang="en-US" sz="2000" dirty="0"/>
                  <a:t>パス</a:t>
                </a:r>
                <a:r>
                  <a:rPr lang="ja-JP" altLang="en-US" sz="2000"/>
                  <a:t>頂点被覆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をつくる</a:t>
                </a:r>
                <a:r>
                  <a:rPr lang="en-US" altLang="ja-JP" sz="2000" dirty="0"/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※</a:t>
                </a:r>
                <a:r>
                  <a:rPr kumimoji="1" lang="ja-JP" altLang="en-US"/>
                  <a:t>いい感じ</a:t>
                </a:r>
                <a:r>
                  <a:rPr kumimoji="1" lang="en-US" altLang="ja-JP" dirty="0"/>
                  <a:t>: </a:t>
                </a:r>
              </a:p>
              <a:p>
                <a:r>
                  <a:rPr kumimoji="1" lang="ja-JP" altLang="en-US"/>
                  <a:t>　それぞれの木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が</a:t>
                </a:r>
                <a:r>
                  <a:rPr kumimoji="1" lang="en-US" altLang="ja-JP" dirty="0"/>
                  <a:t>, 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を根</a:t>
                </a:r>
                <a:r>
                  <a:rPr kumimoji="1" lang="ja-JP" altLang="en-US"/>
                  <a:t>とする木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パスを含んでおり</a:t>
                </a:r>
                <a:r>
                  <a:rPr kumimoji="1" lang="en-US" altLang="ja-JP" dirty="0"/>
                  <a:t>,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には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パスが含まれない</a:t>
                </a:r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とその子孫による木</a:t>
                </a:r>
                <a:endParaRPr kumimoji="1" lang="en-US" altLang="ja-JP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/>
                  <a:t>※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dirty="0"/>
                  <a:t>の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パス頂点被覆の最小サイズ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blipFill>
                <a:blip r:embed="rId5"/>
                <a:stretch>
                  <a:fillRect l="-828" t="-2362" b="-23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/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/>
                  <a:t>このとき</a:t>
                </a:r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に遷移可能</a:t>
                </a:r>
                <a:r>
                  <a:rPr lang="ja-JP" altLang="en-US" sz="2000"/>
                  <a:t>であることが言える</a:t>
                </a:r>
                <a:endParaRPr kumimoji="1" lang="ja-JP" altLang="en-US" sz="20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blipFill>
                <a:blip r:embed="rId6"/>
                <a:stretch>
                  <a:fillRect l="-823" t="-6250" r="-206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912C7B-DD9B-0E46-8C79-7E0A25CD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82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2218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木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の根を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としたとき</a:t>
                </a:r>
                <a:r>
                  <a:rPr lang="en-US" altLang="ja-JP" sz="2000" dirty="0"/>
                  <a:t>,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“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いい感じ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”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の分割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を作る</a:t>
                </a: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をもとに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</a:t>
                </a:r>
                <a:r>
                  <a:rPr lang="ja-JP" altLang="en-US" sz="2000" dirty="0"/>
                  <a:t>パス</a:t>
                </a:r>
                <a:r>
                  <a:rPr lang="ja-JP" altLang="en-US" sz="2000"/>
                  <a:t>頂点被覆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をつくる</a:t>
                </a:r>
                <a:r>
                  <a:rPr lang="en-US" altLang="ja-JP" sz="2000" dirty="0"/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※</a:t>
                </a:r>
                <a:r>
                  <a:rPr kumimoji="1" lang="ja-JP" altLang="en-US"/>
                  <a:t>いい感じ</a:t>
                </a:r>
                <a:r>
                  <a:rPr kumimoji="1" lang="en-US" altLang="ja-JP" dirty="0"/>
                  <a:t>: </a:t>
                </a:r>
              </a:p>
              <a:p>
                <a:r>
                  <a:rPr kumimoji="1" lang="ja-JP" altLang="en-US"/>
                  <a:t>　それぞれの木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が</a:t>
                </a:r>
                <a:r>
                  <a:rPr kumimoji="1" lang="en-US" altLang="ja-JP" dirty="0"/>
                  <a:t>, 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を根</a:t>
                </a:r>
                <a:r>
                  <a:rPr kumimoji="1" lang="ja-JP" altLang="en-US"/>
                  <a:t>とする木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パスを含んでおり</a:t>
                </a:r>
                <a:r>
                  <a:rPr kumimoji="1" lang="en-US" altLang="ja-JP" dirty="0"/>
                  <a:t>,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には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パスが含まれない</a:t>
                </a:r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とその子孫による木</a:t>
                </a:r>
                <a:endParaRPr kumimoji="1" lang="en-US" altLang="ja-JP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/>
                  <a:t>※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dirty="0"/>
                  <a:t>の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パス頂点被覆の最小サイズ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blipFill>
                <a:blip r:embed="rId5"/>
                <a:stretch>
                  <a:fillRect l="-828" t="-2362" b="-23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/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/>
                  <a:t>このとき</a:t>
                </a:r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に遷移可能</a:t>
                </a:r>
                <a:r>
                  <a:rPr lang="ja-JP" altLang="en-US" sz="2000"/>
                  <a:t>であることが言える</a:t>
                </a:r>
                <a:endParaRPr kumimoji="1" lang="ja-JP" altLang="en-US" sz="20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blipFill>
                <a:blip r:embed="rId6"/>
                <a:stretch>
                  <a:fillRect l="-823" t="-6250" r="-206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CB1B8FE-3203-0148-AB97-93BDF9C6EC30}"/>
                  </a:ext>
                </a:extLst>
              </p:cNvPr>
              <p:cNvSpPr txBox="1"/>
              <p:nvPr/>
            </p:nvSpPr>
            <p:spPr>
              <a:xfrm>
                <a:off x="4135329" y="166000"/>
                <a:ext cx="1190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(</a:t>
                </a:r>
                <a:r>
                  <a:rPr kumimoji="1" lang="ja-JP" altLang="en-US"/>
                  <a:t>例</a:t>
                </a:r>
                <a:r>
                  <a:rPr kumimoji="1" lang="en-US" altLang="ja-JP" dirty="0"/>
                  <a:t>)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CB1B8FE-3203-0148-AB97-93BDF9C6E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29" y="166000"/>
                <a:ext cx="1190069" cy="369332"/>
              </a:xfrm>
              <a:prstGeom prst="rect">
                <a:avLst/>
              </a:prstGeom>
              <a:blipFill>
                <a:blip r:embed="rId7"/>
                <a:stretch>
                  <a:fillRect l="-4255" t="-6667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/楕円 30">
            <a:extLst>
              <a:ext uri="{FF2B5EF4-FFF2-40B4-BE49-F238E27FC236}">
                <a16:creationId xmlns:a16="http://schemas.microsoft.com/office/drawing/2014/main" id="{02C6D7CB-7B80-2340-BD3A-C29898CAB0DD}"/>
              </a:ext>
            </a:extLst>
          </p:cNvPr>
          <p:cNvSpPr/>
          <p:nvPr/>
        </p:nvSpPr>
        <p:spPr>
          <a:xfrm>
            <a:off x="6655570" y="486755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3301AE2A-9332-BF49-AADD-2E94E4BD8EEB}"/>
              </a:ext>
            </a:extLst>
          </p:cNvPr>
          <p:cNvSpPr/>
          <p:nvPr/>
        </p:nvSpPr>
        <p:spPr>
          <a:xfrm>
            <a:off x="6655570" y="1005459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B2A9BD92-2530-AB44-B733-7BB9F9855D6D}"/>
              </a:ext>
            </a:extLst>
          </p:cNvPr>
          <p:cNvSpPr/>
          <p:nvPr/>
        </p:nvSpPr>
        <p:spPr>
          <a:xfrm>
            <a:off x="6178956" y="1419212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BD2ABEBD-DEB1-C94A-BF89-7407423B4E60}"/>
              </a:ext>
            </a:extLst>
          </p:cNvPr>
          <p:cNvSpPr/>
          <p:nvPr/>
        </p:nvSpPr>
        <p:spPr>
          <a:xfrm>
            <a:off x="7132184" y="1415450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EDDAAF7-829D-FC4F-B17B-309D5D3D8B7A}"/>
              </a:ext>
            </a:extLst>
          </p:cNvPr>
          <p:cNvCxnSpPr>
            <a:cxnSpLocks/>
            <a:stCxn id="31" idx="4"/>
            <a:endCxn id="32" idx="0"/>
          </p:cNvCxnSpPr>
          <p:nvPr/>
        </p:nvCxnSpPr>
        <p:spPr>
          <a:xfrm>
            <a:off x="6727570" y="630916"/>
            <a:ext cx="0" cy="374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A88127E-E44D-3F49-B9D9-903E70E7FEA0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6301868" y="1128508"/>
            <a:ext cx="374790" cy="311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2AEDDD43-6C4C-9146-BD10-7D9974CCAB5E}"/>
              </a:ext>
            </a:extLst>
          </p:cNvPr>
          <p:cNvCxnSpPr>
            <a:cxnSpLocks/>
            <a:stCxn id="32" idx="5"/>
            <a:endCxn id="34" idx="1"/>
          </p:cNvCxnSpPr>
          <p:nvPr/>
        </p:nvCxnSpPr>
        <p:spPr>
          <a:xfrm>
            <a:off x="6778482" y="1128508"/>
            <a:ext cx="374790" cy="308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スライド番号プレースホルダー 37">
            <a:extLst>
              <a:ext uri="{FF2B5EF4-FFF2-40B4-BE49-F238E27FC236}">
                <a16:creationId xmlns:a16="http://schemas.microsoft.com/office/drawing/2014/main" id="{0EB3B942-9F1E-714C-955A-8461CBA7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83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9694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木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の根を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としたとき</a:t>
                </a:r>
                <a:r>
                  <a:rPr lang="en-US" altLang="ja-JP" sz="2000" dirty="0"/>
                  <a:t>,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“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いい感じ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”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の分割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を作る</a:t>
                </a: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をもとに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</a:t>
                </a:r>
                <a:r>
                  <a:rPr lang="ja-JP" altLang="en-US" sz="2000" dirty="0"/>
                  <a:t>パス</a:t>
                </a:r>
                <a:r>
                  <a:rPr lang="ja-JP" altLang="en-US" sz="2000"/>
                  <a:t>頂点被覆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をつくる</a:t>
                </a:r>
                <a:r>
                  <a:rPr lang="en-US" altLang="ja-JP" sz="2000" dirty="0"/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※</a:t>
                </a:r>
                <a:r>
                  <a:rPr kumimoji="1" lang="ja-JP" altLang="en-US"/>
                  <a:t>いい感じ</a:t>
                </a:r>
                <a:r>
                  <a:rPr kumimoji="1" lang="en-US" altLang="ja-JP" dirty="0"/>
                  <a:t>: </a:t>
                </a:r>
              </a:p>
              <a:p>
                <a:r>
                  <a:rPr kumimoji="1" lang="ja-JP" altLang="en-US"/>
                  <a:t>　それぞれの木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が</a:t>
                </a:r>
                <a:r>
                  <a:rPr kumimoji="1" lang="en-US" altLang="ja-JP" dirty="0"/>
                  <a:t>, 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を根</a:t>
                </a:r>
                <a:r>
                  <a:rPr kumimoji="1" lang="ja-JP" altLang="en-US"/>
                  <a:t>とする木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パスを含んでおり</a:t>
                </a:r>
                <a:r>
                  <a:rPr kumimoji="1" lang="en-US" altLang="ja-JP" dirty="0"/>
                  <a:t>,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には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パスが含まれない</a:t>
                </a:r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とその子孫による木</a:t>
                </a:r>
                <a:endParaRPr kumimoji="1" lang="en-US" altLang="ja-JP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/>
                  <a:t>※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dirty="0"/>
                  <a:t>の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パス頂点被覆の最小サイズ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blipFill>
                <a:blip r:embed="rId5"/>
                <a:stretch>
                  <a:fillRect l="-828" t="-2362" b="-23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/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/>
                  <a:t>このとき</a:t>
                </a:r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に遷移可能</a:t>
                </a:r>
                <a:r>
                  <a:rPr lang="ja-JP" altLang="en-US" sz="2000"/>
                  <a:t>であることが言える</a:t>
                </a:r>
                <a:endParaRPr kumimoji="1" lang="ja-JP" altLang="en-US" sz="20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blipFill>
                <a:blip r:embed="rId6"/>
                <a:stretch>
                  <a:fillRect l="-823" t="-6250" r="-206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/楕円 13">
            <a:extLst>
              <a:ext uri="{FF2B5EF4-FFF2-40B4-BE49-F238E27FC236}">
                <a16:creationId xmlns:a16="http://schemas.microsoft.com/office/drawing/2014/main" id="{E1B89FCF-2642-934D-82A1-294E9155B76F}"/>
              </a:ext>
            </a:extLst>
          </p:cNvPr>
          <p:cNvSpPr/>
          <p:nvPr/>
        </p:nvSpPr>
        <p:spPr>
          <a:xfrm>
            <a:off x="6655570" y="486755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48FD891B-196A-5542-8AFA-96D373724B13}"/>
              </a:ext>
            </a:extLst>
          </p:cNvPr>
          <p:cNvSpPr/>
          <p:nvPr/>
        </p:nvSpPr>
        <p:spPr>
          <a:xfrm>
            <a:off x="6655570" y="1005459"/>
            <a:ext cx="144000" cy="14416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4125EBB4-1828-E047-8FC2-31DC7E4CD609}"/>
              </a:ext>
            </a:extLst>
          </p:cNvPr>
          <p:cNvSpPr/>
          <p:nvPr/>
        </p:nvSpPr>
        <p:spPr>
          <a:xfrm>
            <a:off x="6178956" y="1419212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2E9241AF-60F7-8D46-8E50-DCF99C431807}"/>
              </a:ext>
            </a:extLst>
          </p:cNvPr>
          <p:cNvSpPr/>
          <p:nvPr/>
        </p:nvSpPr>
        <p:spPr>
          <a:xfrm>
            <a:off x="7132184" y="1415450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12A4309-FAD2-674B-AB3D-57F190B4780D}"/>
                  </a:ext>
                </a:extLst>
              </p:cNvPr>
              <p:cNvSpPr txBox="1"/>
              <p:nvPr/>
            </p:nvSpPr>
            <p:spPr>
              <a:xfrm>
                <a:off x="4135329" y="166000"/>
                <a:ext cx="1190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(</a:t>
                </a:r>
                <a:r>
                  <a:rPr kumimoji="1" lang="ja-JP" altLang="en-US"/>
                  <a:t>例</a:t>
                </a:r>
                <a:r>
                  <a:rPr kumimoji="1" lang="en-US" altLang="ja-JP" dirty="0"/>
                  <a:t>)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12A4309-FAD2-674B-AB3D-57F190B47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29" y="166000"/>
                <a:ext cx="1190069" cy="369332"/>
              </a:xfrm>
              <a:prstGeom prst="rect">
                <a:avLst/>
              </a:prstGeom>
              <a:blipFill>
                <a:blip r:embed="rId7"/>
                <a:stretch>
                  <a:fillRect l="-4255" t="-6667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9E31500-A9B1-8840-A5D5-64E973D8FBD7}"/>
              </a:ext>
            </a:extLst>
          </p:cNvPr>
          <p:cNvCxnSpPr>
            <a:cxnSpLocks/>
            <a:stCxn id="14" idx="4"/>
            <a:endCxn id="15" idx="0"/>
          </p:cNvCxnSpPr>
          <p:nvPr/>
        </p:nvCxnSpPr>
        <p:spPr>
          <a:xfrm>
            <a:off x="6727570" y="630916"/>
            <a:ext cx="0" cy="374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082255A-9DFE-A44F-9907-791A5561F6D9}"/>
              </a:ext>
            </a:extLst>
          </p:cNvPr>
          <p:cNvCxnSpPr>
            <a:cxnSpLocks/>
            <a:stCxn id="15" idx="3"/>
            <a:endCxn id="17" idx="7"/>
          </p:cNvCxnSpPr>
          <p:nvPr/>
        </p:nvCxnSpPr>
        <p:spPr>
          <a:xfrm flipH="1">
            <a:off x="6301868" y="1128508"/>
            <a:ext cx="374790" cy="311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4C6F07A-A531-5C43-92CF-0CD469B1EF86}"/>
              </a:ext>
            </a:extLst>
          </p:cNvPr>
          <p:cNvCxnSpPr>
            <a:cxnSpLocks/>
            <a:stCxn id="15" idx="5"/>
            <a:endCxn id="18" idx="1"/>
          </p:cNvCxnSpPr>
          <p:nvPr/>
        </p:nvCxnSpPr>
        <p:spPr>
          <a:xfrm>
            <a:off x="6778482" y="1128508"/>
            <a:ext cx="374790" cy="308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1A79FC-4735-1F4A-A750-61FE5D6509FC}"/>
                  </a:ext>
                </a:extLst>
              </p:cNvPr>
              <p:cNvSpPr txBox="1"/>
              <p:nvPr/>
            </p:nvSpPr>
            <p:spPr>
              <a:xfrm>
                <a:off x="6513164" y="1574126"/>
                <a:ext cx="510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1A79FC-4735-1F4A-A750-61FE5D650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164" y="1574126"/>
                <a:ext cx="5101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617932-F2B3-0E45-8068-8F3BB5B2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84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6956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木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の根を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としたとき</a:t>
                </a:r>
                <a:r>
                  <a:rPr lang="en-US" altLang="ja-JP" sz="2000" dirty="0"/>
                  <a:t>,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“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いい感じ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”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の分割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を作る</a:t>
                </a: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をもとに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</a:t>
                </a:r>
                <a:r>
                  <a:rPr lang="ja-JP" altLang="en-US" sz="2000" dirty="0"/>
                  <a:t>パス</a:t>
                </a:r>
                <a:r>
                  <a:rPr lang="ja-JP" altLang="en-US" sz="2000"/>
                  <a:t>頂点被覆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をつくる</a:t>
                </a:r>
                <a:r>
                  <a:rPr lang="en-US" altLang="ja-JP" sz="2000" dirty="0"/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※</a:t>
                </a:r>
                <a:r>
                  <a:rPr kumimoji="1" lang="ja-JP" altLang="en-US"/>
                  <a:t>いい感じ</a:t>
                </a:r>
                <a:r>
                  <a:rPr kumimoji="1" lang="en-US" altLang="ja-JP" dirty="0"/>
                  <a:t>: </a:t>
                </a:r>
              </a:p>
              <a:p>
                <a:r>
                  <a:rPr kumimoji="1" lang="ja-JP" altLang="en-US"/>
                  <a:t>　それぞれの木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が</a:t>
                </a:r>
                <a:r>
                  <a:rPr kumimoji="1" lang="en-US" altLang="ja-JP" dirty="0"/>
                  <a:t>, 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を根</a:t>
                </a:r>
                <a:r>
                  <a:rPr kumimoji="1" lang="ja-JP" altLang="en-US"/>
                  <a:t>とする木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パスを含んでおり</a:t>
                </a:r>
                <a:r>
                  <a:rPr kumimoji="1" lang="en-US" altLang="ja-JP" dirty="0"/>
                  <a:t>,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には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パスが含まれない</a:t>
                </a:r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とその子孫による木</a:t>
                </a:r>
                <a:endParaRPr kumimoji="1" lang="en-US" altLang="ja-JP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/>
                  <a:t>※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dirty="0"/>
                  <a:t>の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パス頂点被覆の最小サイズ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blipFill>
                <a:blip r:embed="rId5"/>
                <a:stretch>
                  <a:fillRect l="-828" t="-2362" b="-23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/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/>
                  <a:t>このとき</a:t>
                </a:r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に遷移可能</a:t>
                </a:r>
                <a:r>
                  <a:rPr lang="ja-JP" altLang="en-US" sz="2000"/>
                  <a:t>であることが言える</a:t>
                </a:r>
                <a:endParaRPr kumimoji="1" lang="ja-JP" altLang="en-US" sz="20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blipFill>
                <a:blip r:embed="rId6"/>
                <a:stretch>
                  <a:fillRect l="-823" t="-6250" r="-206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/楕円 13">
            <a:extLst>
              <a:ext uri="{FF2B5EF4-FFF2-40B4-BE49-F238E27FC236}">
                <a16:creationId xmlns:a16="http://schemas.microsoft.com/office/drawing/2014/main" id="{E1B89FCF-2642-934D-82A1-294E9155B76F}"/>
              </a:ext>
            </a:extLst>
          </p:cNvPr>
          <p:cNvSpPr/>
          <p:nvPr/>
        </p:nvSpPr>
        <p:spPr>
          <a:xfrm>
            <a:off x="6655570" y="486755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48FD891B-196A-5542-8AFA-96D373724B13}"/>
              </a:ext>
            </a:extLst>
          </p:cNvPr>
          <p:cNvSpPr/>
          <p:nvPr/>
        </p:nvSpPr>
        <p:spPr>
          <a:xfrm>
            <a:off x="6655570" y="1005459"/>
            <a:ext cx="144000" cy="14416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4125EBB4-1828-E047-8FC2-31DC7E4CD609}"/>
              </a:ext>
            </a:extLst>
          </p:cNvPr>
          <p:cNvSpPr/>
          <p:nvPr/>
        </p:nvSpPr>
        <p:spPr>
          <a:xfrm>
            <a:off x="6178956" y="1419212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2E9241AF-60F7-8D46-8E50-DCF99C431807}"/>
              </a:ext>
            </a:extLst>
          </p:cNvPr>
          <p:cNvSpPr/>
          <p:nvPr/>
        </p:nvSpPr>
        <p:spPr>
          <a:xfrm>
            <a:off x="7132184" y="1415450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12A4309-FAD2-674B-AB3D-57F190B4780D}"/>
                  </a:ext>
                </a:extLst>
              </p:cNvPr>
              <p:cNvSpPr txBox="1"/>
              <p:nvPr/>
            </p:nvSpPr>
            <p:spPr>
              <a:xfrm>
                <a:off x="4135329" y="166000"/>
                <a:ext cx="1190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(</a:t>
                </a:r>
                <a:r>
                  <a:rPr kumimoji="1" lang="ja-JP" altLang="en-US"/>
                  <a:t>例</a:t>
                </a:r>
                <a:r>
                  <a:rPr kumimoji="1" lang="en-US" altLang="ja-JP" dirty="0"/>
                  <a:t>)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12A4309-FAD2-674B-AB3D-57F190B47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29" y="166000"/>
                <a:ext cx="1190069" cy="369332"/>
              </a:xfrm>
              <a:prstGeom prst="rect">
                <a:avLst/>
              </a:prstGeom>
              <a:blipFill>
                <a:blip r:embed="rId7"/>
                <a:stretch>
                  <a:fillRect l="-4255" t="-6667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9E31500-A9B1-8840-A5D5-64E973D8FBD7}"/>
              </a:ext>
            </a:extLst>
          </p:cNvPr>
          <p:cNvCxnSpPr>
            <a:cxnSpLocks/>
            <a:stCxn id="14" idx="4"/>
            <a:endCxn id="15" idx="0"/>
          </p:cNvCxnSpPr>
          <p:nvPr/>
        </p:nvCxnSpPr>
        <p:spPr>
          <a:xfrm>
            <a:off x="6727570" y="630916"/>
            <a:ext cx="0" cy="374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082255A-9DFE-A44F-9907-791A5561F6D9}"/>
              </a:ext>
            </a:extLst>
          </p:cNvPr>
          <p:cNvCxnSpPr>
            <a:cxnSpLocks/>
            <a:stCxn id="15" idx="3"/>
            <a:endCxn id="17" idx="7"/>
          </p:cNvCxnSpPr>
          <p:nvPr/>
        </p:nvCxnSpPr>
        <p:spPr>
          <a:xfrm flipH="1">
            <a:off x="6301868" y="1128508"/>
            <a:ext cx="374790" cy="311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4C6F07A-A531-5C43-92CF-0CD469B1EF86}"/>
              </a:ext>
            </a:extLst>
          </p:cNvPr>
          <p:cNvCxnSpPr>
            <a:cxnSpLocks/>
            <a:stCxn id="15" idx="5"/>
            <a:endCxn id="18" idx="1"/>
          </p:cNvCxnSpPr>
          <p:nvPr/>
        </p:nvCxnSpPr>
        <p:spPr>
          <a:xfrm>
            <a:off x="6778482" y="1128508"/>
            <a:ext cx="374790" cy="308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1A79FC-4735-1F4A-A750-61FE5D6509FC}"/>
                  </a:ext>
                </a:extLst>
              </p:cNvPr>
              <p:cNvSpPr txBox="1"/>
              <p:nvPr/>
            </p:nvSpPr>
            <p:spPr>
              <a:xfrm>
                <a:off x="6513164" y="1574126"/>
                <a:ext cx="510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1A79FC-4735-1F4A-A750-61FE5D650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164" y="1574126"/>
                <a:ext cx="5101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円/楕円 15">
                <a:extLst>
                  <a:ext uri="{FF2B5EF4-FFF2-40B4-BE49-F238E27FC236}">
                    <a16:creationId xmlns:a16="http://schemas.microsoft.com/office/drawing/2014/main" id="{49473EC6-F1F2-9844-B672-E5A295191424}"/>
                  </a:ext>
                </a:extLst>
              </p:cNvPr>
              <p:cNvSpPr/>
              <p:nvPr/>
            </p:nvSpPr>
            <p:spPr>
              <a:xfrm>
                <a:off x="4412644" y="535332"/>
                <a:ext cx="821094" cy="13258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en-US" altLang="ja-JP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2000">
                    <a:solidFill>
                      <a:schemeClr val="tx1"/>
                    </a:solidFill>
                  </a:rPr>
                  <a:t>の配置</a:t>
                </a:r>
              </a:p>
            </p:txBody>
          </p:sp>
        </mc:Choice>
        <mc:Fallback xmlns="">
          <p:sp>
            <p:nvSpPr>
              <p:cNvPr id="16" name="円/楕円 15">
                <a:extLst>
                  <a:ext uri="{FF2B5EF4-FFF2-40B4-BE49-F238E27FC236}">
                    <a16:creationId xmlns:a16="http://schemas.microsoft.com/office/drawing/2014/main" id="{49473EC6-F1F2-9844-B672-E5A295191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644" y="535332"/>
                <a:ext cx="821094" cy="1325832"/>
              </a:xfrm>
              <a:prstGeom prst="ellipse">
                <a:avLst/>
              </a:prstGeom>
              <a:blipFill>
                <a:blip r:embed="rId9"/>
                <a:stretch>
                  <a:fillRect b="-458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円/楕円 21">
                <a:extLst>
                  <a:ext uri="{FF2B5EF4-FFF2-40B4-BE49-F238E27FC236}">
                    <a16:creationId xmlns:a16="http://schemas.microsoft.com/office/drawing/2014/main" id="{0852AB3F-4710-534B-B801-B75AD3C828C0}"/>
                  </a:ext>
                </a:extLst>
              </p:cNvPr>
              <p:cNvSpPr/>
              <p:nvPr/>
            </p:nvSpPr>
            <p:spPr>
              <a:xfrm>
                <a:off x="8143674" y="535332"/>
                <a:ext cx="821094" cy="13258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5E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en-US" altLang="ja-JP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2000">
                    <a:solidFill>
                      <a:schemeClr val="tx1"/>
                    </a:solidFill>
                  </a:rPr>
                  <a:t>の配置</a:t>
                </a:r>
              </a:p>
            </p:txBody>
          </p:sp>
        </mc:Choice>
        <mc:Fallback xmlns="">
          <p:sp>
            <p:nvSpPr>
              <p:cNvPr id="22" name="円/楕円 21">
                <a:extLst>
                  <a:ext uri="{FF2B5EF4-FFF2-40B4-BE49-F238E27FC236}">
                    <a16:creationId xmlns:a16="http://schemas.microsoft.com/office/drawing/2014/main" id="{0852AB3F-4710-534B-B801-B75AD3C82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674" y="535332"/>
                <a:ext cx="821094" cy="1325832"/>
              </a:xfrm>
              <a:prstGeom prst="ellipse">
                <a:avLst/>
              </a:prstGeom>
              <a:blipFill>
                <a:blip r:embed="rId10"/>
                <a:stretch>
                  <a:fillRect b="-4587"/>
                </a:stretch>
              </a:blipFill>
              <a:ln w="38100">
                <a:solidFill>
                  <a:srgbClr val="005EE8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右矢印 22">
            <a:extLst>
              <a:ext uri="{FF2B5EF4-FFF2-40B4-BE49-F238E27FC236}">
                <a16:creationId xmlns:a16="http://schemas.microsoft.com/office/drawing/2014/main" id="{67FF6E8B-A116-E74A-9F4C-F235CC5A1CC7}"/>
              </a:ext>
            </a:extLst>
          </p:cNvPr>
          <p:cNvSpPr/>
          <p:nvPr/>
        </p:nvSpPr>
        <p:spPr>
          <a:xfrm>
            <a:off x="5452716" y="1026486"/>
            <a:ext cx="691433" cy="374544"/>
          </a:xfrm>
          <a:prstGeom prst="rightArrow">
            <a:avLst>
              <a:gd name="adj1" fmla="val 50000"/>
              <a:gd name="adj2" fmla="val 99824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>
            <a:extLst>
              <a:ext uri="{FF2B5EF4-FFF2-40B4-BE49-F238E27FC236}">
                <a16:creationId xmlns:a16="http://schemas.microsoft.com/office/drawing/2014/main" id="{E59B08BD-B327-6D47-9D55-6E8BADEB8407}"/>
              </a:ext>
            </a:extLst>
          </p:cNvPr>
          <p:cNvSpPr/>
          <p:nvPr/>
        </p:nvSpPr>
        <p:spPr>
          <a:xfrm flipH="1">
            <a:off x="7326713" y="1023104"/>
            <a:ext cx="691433" cy="374544"/>
          </a:xfrm>
          <a:prstGeom prst="rightArrow">
            <a:avLst>
              <a:gd name="adj1" fmla="val 50000"/>
              <a:gd name="adj2" fmla="val 99824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CA4F69D-38AC-684E-A230-6DD42CBDF5BD}"/>
              </a:ext>
            </a:extLst>
          </p:cNvPr>
          <p:cNvSpPr txBox="1"/>
          <p:nvPr/>
        </p:nvSpPr>
        <p:spPr>
          <a:xfrm>
            <a:off x="5327261" y="61699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遷移</a:t>
            </a:r>
            <a:r>
              <a:rPr kumimoji="1" lang="en-US" altLang="ja-JP" dirty="0"/>
              <a:t> </a:t>
            </a:r>
            <a:r>
              <a:rPr kumimoji="1" lang="ja-JP" altLang="en-US"/>
              <a:t>◎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2539A6E-0163-7741-B1D4-BBC933117160}"/>
              </a:ext>
            </a:extLst>
          </p:cNvPr>
          <p:cNvSpPr txBox="1"/>
          <p:nvPr/>
        </p:nvSpPr>
        <p:spPr>
          <a:xfrm>
            <a:off x="7232123" y="61899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遷移</a:t>
            </a:r>
            <a:r>
              <a:rPr kumimoji="1" lang="en-US" altLang="ja-JP" dirty="0"/>
              <a:t> </a:t>
            </a:r>
            <a:r>
              <a:rPr kumimoji="1" lang="ja-JP" altLang="en-US"/>
              <a:t>◎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243160-AC14-CA4C-9250-4BB33304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85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9759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木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の根を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としたとき</a:t>
                </a:r>
                <a:r>
                  <a:rPr lang="en-US" altLang="ja-JP" sz="2000" dirty="0"/>
                  <a:t>,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“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いい感じ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”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の分割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を作る</a:t>
                </a: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をもとに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</a:t>
                </a:r>
                <a:r>
                  <a:rPr lang="ja-JP" altLang="en-US" sz="2000" dirty="0"/>
                  <a:t>パス</a:t>
                </a:r>
                <a:r>
                  <a:rPr lang="ja-JP" altLang="en-US" sz="2000"/>
                  <a:t>頂点被覆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をつくる</a:t>
                </a:r>
                <a:r>
                  <a:rPr lang="en-US" altLang="ja-JP" sz="2000" dirty="0"/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※</a:t>
                </a:r>
                <a:r>
                  <a:rPr kumimoji="1" lang="ja-JP" altLang="en-US"/>
                  <a:t>いい感じ</a:t>
                </a:r>
                <a:r>
                  <a:rPr kumimoji="1" lang="en-US" altLang="ja-JP" dirty="0"/>
                  <a:t>: </a:t>
                </a:r>
              </a:p>
              <a:p>
                <a:r>
                  <a:rPr kumimoji="1" lang="ja-JP" altLang="en-US"/>
                  <a:t>　それぞれの木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が</a:t>
                </a:r>
                <a:r>
                  <a:rPr kumimoji="1" lang="en-US" altLang="ja-JP" dirty="0"/>
                  <a:t>, 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を根</a:t>
                </a:r>
                <a:r>
                  <a:rPr kumimoji="1" lang="ja-JP" altLang="en-US"/>
                  <a:t>とする木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パスを含んでおり</a:t>
                </a:r>
                <a:r>
                  <a:rPr kumimoji="1" lang="en-US" altLang="ja-JP" dirty="0"/>
                  <a:t>,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には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パスが含まれない</a:t>
                </a:r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とその子孫による木</a:t>
                </a:r>
                <a:endParaRPr kumimoji="1" lang="en-US" altLang="ja-JP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/>
                  <a:t>※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dirty="0"/>
                  <a:t>の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パス頂点被覆の最小サイズ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blipFill>
                <a:blip r:embed="rId5"/>
                <a:stretch>
                  <a:fillRect l="-828" t="-2362" b="-23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/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/>
                  <a:t>このとき</a:t>
                </a:r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に遷移可能</a:t>
                </a:r>
                <a:r>
                  <a:rPr lang="ja-JP" altLang="en-US" sz="2000"/>
                  <a:t>であることが言える</a:t>
                </a:r>
                <a:endParaRPr kumimoji="1" lang="ja-JP" altLang="en-US" sz="20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blipFill>
                <a:blip r:embed="rId6"/>
                <a:stretch>
                  <a:fillRect l="-823" t="-6250" r="-206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/楕円 13">
            <a:extLst>
              <a:ext uri="{FF2B5EF4-FFF2-40B4-BE49-F238E27FC236}">
                <a16:creationId xmlns:a16="http://schemas.microsoft.com/office/drawing/2014/main" id="{E1B89FCF-2642-934D-82A1-294E9155B76F}"/>
              </a:ext>
            </a:extLst>
          </p:cNvPr>
          <p:cNvSpPr/>
          <p:nvPr/>
        </p:nvSpPr>
        <p:spPr>
          <a:xfrm>
            <a:off x="6655570" y="486755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48FD891B-196A-5542-8AFA-96D373724B13}"/>
              </a:ext>
            </a:extLst>
          </p:cNvPr>
          <p:cNvSpPr/>
          <p:nvPr/>
        </p:nvSpPr>
        <p:spPr>
          <a:xfrm>
            <a:off x="6655570" y="1005459"/>
            <a:ext cx="144000" cy="14416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4125EBB4-1828-E047-8FC2-31DC7E4CD609}"/>
              </a:ext>
            </a:extLst>
          </p:cNvPr>
          <p:cNvSpPr/>
          <p:nvPr/>
        </p:nvSpPr>
        <p:spPr>
          <a:xfrm>
            <a:off x="6178956" y="1419212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2E9241AF-60F7-8D46-8E50-DCF99C431807}"/>
              </a:ext>
            </a:extLst>
          </p:cNvPr>
          <p:cNvSpPr/>
          <p:nvPr/>
        </p:nvSpPr>
        <p:spPr>
          <a:xfrm>
            <a:off x="7132184" y="1415450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12A4309-FAD2-674B-AB3D-57F190B4780D}"/>
                  </a:ext>
                </a:extLst>
              </p:cNvPr>
              <p:cNvSpPr txBox="1"/>
              <p:nvPr/>
            </p:nvSpPr>
            <p:spPr>
              <a:xfrm>
                <a:off x="4135329" y="166000"/>
                <a:ext cx="1190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(</a:t>
                </a:r>
                <a:r>
                  <a:rPr kumimoji="1" lang="ja-JP" altLang="en-US"/>
                  <a:t>例</a:t>
                </a:r>
                <a:r>
                  <a:rPr kumimoji="1" lang="en-US" altLang="ja-JP" dirty="0"/>
                  <a:t>)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12A4309-FAD2-674B-AB3D-57F190B47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29" y="166000"/>
                <a:ext cx="1190069" cy="369332"/>
              </a:xfrm>
              <a:prstGeom prst="rect">
                <a:avLst/>
              </a:prstGeom>
              <a:blipFill>
                <a:blip r:embed="rId7"/>
                <a:stretch>
                  <a:fillRect l="-4255" t="-6667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9E31500-A9B1-8840-A5D5-64E973D8FBD7}"/>
              </a:ext>
            </a:extLst>
          </p:cNvPr>
          <p:cNvCxnSpPr>
            <a:cxnSpLocks/>
            <a:stCxn id="14" idx="4"/>
            <a:endCxn id="15" idx="0"/>
          </p:cNvCxnSpPr>
          <p:nvPr/>
        </p:nvCxnSpPr>
        <p:spPr>
          <a:xfrm>
            <a:off x="6727570" y="630916"/>
            <a:ext cx="0" cy="374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082255A-9DFE-A44F-9907-791A5561F6D9}"/>
              </a:ext>
            </a:extLst>
          </p:cNvPr>
          <p:cNvCxnSpPr>
            <a:cxnSpLocks/>
            <a:stCxn id="15" idx="3"/>
            <a:endCxn id="17" idx="7"/>
          </p:cNvCxnSpPr>
          <p:nvPr/>
        </p:nvCxnSpPr>
        <p:spPr>
          <a:xfrm flipH="1">
            <a:off x="6301868" y="1128508"/>
            <a:ext cx="374790" cy="311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4C6F07A-A531-5C43-92CF-0CD469B1EF86}"/>
              </a:ext>
            </a:extLst>
          </p:cNvPr>
          <p:cNvCxnSpPr>
            <a:cxnSpLocks/>
            <a:stCxn id="15" idx="5"/>
            <a:endCxn id="18" idx="1"/>
          </p:cNvCxnSpPr>
          <p:nvPr/>
        </p:nvCxnSpPr>
        <p:spPr>
          <a:xfrm>
            <a:off x="6778482" y="1128508"/>
            <a:ext cx="374790" cy="308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1A79FC-4735-1F4A-A750-61FE5D6509FC}"/>
                  </a:ext>
                </a:extLst>
              </p:cNvPr>
              <p:cNvSpPr txBox="1"/>
              <p:nvPr/>
            </p:nvSpPr>
            <p:spPr>
              <a:xfrm>
                <a:off x="6513164" y="1574126"/>
                <a:ext cx="510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1A79FC-4735-1F4A-A750-61FE5D650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164" y="1574126"/>
                <a:ext cx="5101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円/楕円 15">
                <a:extLst>
                  <a:ext uri="{FF2B5EF4-FFF2-40B4-BE49-F238E27FC236}">
                    <a16:creationId xmlns:a16="http://schemas.microsoft.com/office/drawing/2014/main" id="{49473EC6-F1F2-9844-B672-E5A295191424}"/>
                  </a:ext>
                </a:extLst>
              </p:cNvPr>
              <p:cNvSpPr/>
              <p:nvPr/>
            </p:nvSpPr>
            <p:spPr>
              <a:xfrm>
                <a:off x="4412644" y="535332"/>
                <a:ext cx="821094" cy="13258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en-US" altLang="ja-JP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2000">
                    <a:solidFill>
                      <a:schemeClr val="tx1"/>
                    </a:solidFill>
                  </a:rPr>
                  <a:t>の配置</a:t>
                </a:r>
              </a:p>
            </p:txBody>
          </p:sp>
        </mc:Choice>
        <mc:Fallback xmlns="">
          <p:sp>
            <p:nvSpPr>
              <p:cNvPr id="16" name="円/楕円 15">
                <a:extLst>
                  <a:ext uri="{FF2B5EF4-FFF2-40B4-BE49-F238E27FC236}">
                    <a16:creationId xmlns:a16="http://schemas.microsoft.com/office/drawing/2014/main" id="{49473EC6-F1F2-9844-B672-E5A295191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644" y="535332"/>
                <a:ext cx="821094" cy="1325832"/>
              </a:xfrm>
              <a:prstGeom prst="ellipse">
                <a:avLst/>
              </a:prstGeom>
              <a:blipFill>
                <a:blip r:embed="rId9"/>
                <a:stretch>
                  <a:fillRect b="-458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円/楕円 21">
                <a:extLst>
                  <a:ext uri="{FF2B5EF4-FFF2-40B4-BE49-F238E27FC236}">
                    <a16:creationId xmlns:a16="http://schemas.microsoft.com/office/drawing/2014/main" id="{0852AB3F-4710-534B-B801-B75AD3C828C0}"/>
                  </a:ext>
                </a:extLst>
              </p:cNvPr>
              <p:cNvSpPr/>
              <p:nvPr/>
            </p:nvSpPr>
            <p:spPr>
              <a:xfrm>
                <a:off x="8143674" y="535332"/>
                <a:ext cx="821094" cy="13258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5E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en-US" altLang="ja-JP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2000">
                    <a:solidFill>
                      <a:schemeClr val="tx1"/>
                    </a:solidFill>
                  </a:rPr>
                  <a:t>の配置</a:t>
                </a:r>
              </a:p>
            </p:txBody>
          </p:sp>
        </mc:Choice>
        <mc:Fallback xmlns="">
          <p:sp>
            <p:nvSpPr>
              <p:cNvPr id="22" name="円/楕円 21">
                <a:extLst>
                  <a:ext uri="{FF2B5EF4-FFF2-40B4-BE49-F238E27FC236}">
                    <a16:creationId xmlns:a16="http://schemas.microsoft.com/office/drawing/2014/main" id="{0852AB3F-4710-534B-B801-B75AD3C82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674" y="535332"/>
                <a:ext cx="821094" cy="1325832"/>
              </a:xfrm>
              <a:prstGeom prst="ellipse">
                <a:avLst/>
              </a:prstGeom>
              <a:blipFill>
                <a:blip r:embed="rId10"/>
                <a:stretch>
                  <a:fillRect b="-4587"/>
                </a:stretch>
              </a:blipFill>
              <a:ln w="38100">
                <a:solidFill>
                  <a:srgbClr val="005EE8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右矢印 22">
            <a:extLst>
              <a:ext uri="{FF2B5EF4-FFF2-40B4-BE49-F238E27FC236}">
                <a16:creationId xmlns:a16="http://schemas.microsoft.com/office/drawing/2014/main" id="{67FF6E8B-A116-E74A-9F4C-F235CC5A1CC7}"/>
              </a:ext>
            </a:extLst>
          </p:cNvPr>
          <p:cNvSpPr/>
          <p:nvPr/>
        </p:nvSpPr>
        <p:spPr>
          <a:xfrm>
            <a:off x="5452716" y="1026486"/>
            <a:ext cx="691433" cy="374544"/>
          </a:xfrm>
          <a:prstGeom prst="rightArrow">
            <a:avLst>
              <a:gd name="adj1" fmla="val 50000"/>
              <a:gd name="adj2" fmla="val 99824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>
            <a:extLst>
              <a:ext uri="{FF2B5EF4-FFF2-40B4-BE49-F238E27FC236}">
                <a16:creationId xmlns:a16="http://schemas.microsoft.com/office/drawing/2014/main" id="{E59B08BD-B327-6D47-9D55-6E8BADEB8407}"/>
              </a:ext>
            </a:extLst>
          </p:cNvPr>
          <p:cNvSpPr/>
          <p:nvPr/>
        </p:nvSpPr>
        <p:spPr>
          <a:xfrm>
            <a:off x="7326713" y="1023104"/>
            <a:ext cx="691433" cy="374544"/>
          </a:xfrm>
          <a:prstGeom prst="rightArrow">
            <a:avLst>
              <a:gd name="adj1" fmla="val 50000"/>
              <a:gd name="adj2" fmla="val 99824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CA4F69D-38AC-684E-A230-6DD42CBDF5BD}"/>
              </a:ext>
            </a:extLst>
          </p:cNvPr>
          <p:cNvSpPr txBox="1"/>
          <p:nvPr/>
        </p:nvSpPr>
        <p:spPr>
          <a:xfrm>
            <a:off x="5327261" y="61699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遷移</a:t>
            </a:r>
            <a:r>
              <a:rPr kumimoji="1" lang="en-US" altLang="ja-JP" dirty="0"/>
              <a:t> </a:t>
            </a:r>
            <a:r>
              <a:rPr kumimoji="1" lang="ja-JP" altLang="en-US"/>
              <a:t>◎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2539A6E-0163-7741-B1D4-BBC933117160}"/>
              </a:ext>
            </a:extLst>
          </p:cNvPr>
          <p:cNvSpPr txBox="1"/>
          <p:nvPr/>
        </p:nvSpPr>
        <p:spPr>
          <a:xfrm>
            <a:off x="7232123" y="61899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遷移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ja-JP" altLang="en-US">
                <a:solidFill>
                  <a:srgbClr val="FF0000"/>
                </a:solidFill>
              </a:rPr>
              <a:t>◎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FC2035-F68A-5C48-81B7-4C17A73F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86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4314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木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の根を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としたとき</a:t>
                </a:r>
                <a:r>
                  <a:rPr lang="en-US" altLang="ja-JP" sz="2000" dirty="0"/>
                  <a:t>,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“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いい感じ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”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の分割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を作る</a:t>
                </a: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をもとに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</a:t>
                </a:r>
                <a:r>
                  <a:rPr lang="ja-JP" altLang="en-US" sz="2000" dirty="0"/>
                  <a:t>パス</a:t>
                </a:r>
                <a:r>
                  <a:rPr lang="ja-JP" altLang="en-US" sz="2000"/>
                  <a:t>頂点被覆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をつくる</a:t>
                </a:r>
                <a:r>
                  <a:rPr lang="en-US" altLang="ja-JP" sz="2000" dirty="0"/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の</a:t>
                </a:r>
                <a:r>
                  <a:rPr lang="ja-JP" altLang="en-US" sz="2000"/>
                  <a:t>遷移列を出力する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※</a:t>
                </a:r>
                <a:r>
                  <a:rPr kumimoji="1" lang="ja-JP" altLang="en-US"/>
                  <a:t>いい感じ</a:t>
                </a:r>
                <a:r>
                  <a:rPr kumimoji="1" lang="en-US" altLang="ja-JP" dirty="0"/>
                  <a:t>: </a:t>
                </a:r>
              </a:p>
              <a:p>
                <a:r>
                  <a:rPr kumimoji="1" lang="ja-JP" altLang="en-US"/>
                  <a:t>　それぞれの木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が</a:t>
                </a:r>
                <a:r>
                  <a:rPr kumimoji="1" lang="en-US" altLang="ja-JP" dirty="0"/>
                  <a:t>, 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を根</a:t>
                </a:r>
                <a:r>
                  <a:rPr kumimoji="1" lang="ja-JP" altLang="en-US"/>
                  <a:t>とする木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パスを含んでおり</a:t>
                </a:r>
                <a:r>
                  <a:rPr kumimoji="1" lang="en-US" altLang="ja-JP" dirty="0"/>
                  <a:t>,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には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パスが含まれない</a:t>
                </a:r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とその子孫による木</a:t>
                </a:r>
                <a:endParaRPr kumimoji="1" lang="en-US" altLang="ja-JP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/>
                  <a:t>※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dirty="0"/>
                  <a:t>の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パス頂点被覆の最小サイズ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blipFill>
                <a:blip r:embed="rId5"/>
                <a:stretch>
                  <a:fillRect l="-828" t="-2362" b="-23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/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/>
                  <a:t>このとき</a:t>
                </a:r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に遷移可能</a:t>
                </a:r>
                <a:r>
                  <a:rPr lang="ja-JP" altLang="en-US" sz="2000"/>
                  <a:t>であることが言える</a:t>
                </a:r>
                <a:endParaRPr kumimoji="1" lang="ja-JP" altLang="en-US" sz="20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blipFill>
                <a:blip r:embed="rId6"/>
                <a:stretch>
                  <a:fillRect l="-823" t="-6250" r="-412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円/楕円 5">
            <a:extLst>
              <a:ext uri="{FF2B5EF4-FFF2-40B4-BE49-F238E27FC236}">
                <a16:creationId xmlns:a16="http://schemas.microsoft.com/office/drawing/2014/main" id="{C324385F-8DD1-2847-A68D-4DCB19987215}"/>
              </a:ext>
            </a:extLst>
          </p:cNvPr>
          <p:cNvSpPr/>
          <p:nvPr/>
        </p:nvSpPr>
        <p:spPr>
          <a:xfrm>
            <a:off x="6655570" y="486755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3A9F991A-445D-B44C-B3AE-0610C7FE1D44}"/>
              </a:ext>
            </a:extLst>
          </p:cNvPr>
          <p:cNvSpPr/>
          <p:nvPr/>
        </p:nvSpPr>
        <p:spPr>
          <a:xfrm>
            <a:off x="6655570" y="1005459"/>
            <a:ext cx="144000" cy="14416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19A7A237-D49F-7146-8621-B9FC409B9C99}"/>
              </a:ext>
            </a:extLst>
          </p:cNvPr>
          <p:cNvSpPr/>
          <p:nvPr/>
        </p:nvSpPr>
        <p:spPr>
          <a:xfrm>
            <a:off x="6178956" y="1419212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AA8A9E3B-EA46-BC48-A122-69CAE5A1FBEE}"/>
              </a:ext>
            </a:extLst>
          </p:cNvPr>
          <p:cNvSpPr/>
          <p:nvPr/>
        </p:nvSpPr>
        <p:spPr>
          <a:xfrm>
            <a:off x="7132184" y="1415450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3446F74-A57D-C54D-B72B-BF9410E82775}"/>
                  </a:ext>
                </a:extLst>
              </p:cNvPr>
              <p:cNvSpPr txBox="1"/>
              <p:nvPr/>
            </p:nvSpPr>
            <p:spPr>
              <a:xfrm>
                <a:off x="4135329" y="166000"/>
                <a:ext cx="1190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(</a:t>
                </a:r>
                <a:r>
                  <a:rPr kumimoji="1" lang="ja-JP" altLang="en-US"/>
                  <a:t>例</a:t>
                </a:r>
                <a:r>
                  <a:rPr kumimoji="1" lang="en-US" altLang="ja-JP" dirty="0"/>
                  <a:t>)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3446F74-A57D-C54D-B72B-BF9410E82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29" y="166000"/>
                <a:ext cx="1190069" cy="369332"/>
              </a:xfrm>
              <a:prstGeom prst="rect">
                <a:avLst/>
              </a:prstGeom>
              <a:blipFill>
                <a:blip r:embed="rId4"/>
                <a:stretch>
                  <a:fillRect l="-4255" t="-6667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1FC2B89-E4CA-D14B-89E6-57D5EC42C96A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6727570" y="630916"/>
            <a:ext cx="0" cy="374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E1A9EDC-DA74-6F4A-9713-8D565F1A367B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301868" y="1128508"/>
            <a:ext cx="374790" cy="311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A8ADF5F-C8B5-8544-95BB-94677DAD1AEA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6778482" y="1128508"/>
            <a:ext cx="374790" cy="308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BAC911D-5A4D-714C-9857-DBD23635169E}"/>
                  </a:ext>
                </a:extLst>
              </p:cNvPr>
              <p:cNvSpPr txBox="1"/>
              <p:nvPr/>
            </p:nvSpPr>
            <p:spPr>
              <a:xfrm>
                <a:off x="6513164" y="1574126"/>
                <a:ext cx="510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BAC911D-5A4D-714C-9857-DBD236351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164" y="1574126"/>
                <a:ext cx="5101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円/楕円 14">
                <a:extLst>
                  <a:ext uri="{FF2B5EF4-FFF2-40B4-BE49-F238E27FC236}">
                    <a16:creationId xmlns:a16="http://schemas.microsoft.com/office/drawing/2014/main" id="{0EEC55ED-B344-EE41-BF90-516E431004CF}"/>
                  </a:ext>
                </a:extLst>
              </p:cNvPr>
              <p:cNvSpPr/>
              <p:nvPr/>
            </p:nvSpPr>
            <p:spPr>
              <a:xfrm>
                <a:off x="4412644" y="535332"/>
                <a:ext cx="821094" cy="13258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en-US" altLang="ja-JP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2000">
                    <a:solidFill>
                      <a:schemeClr val="tx1"/>
                    </a:solidFill>
                  </a:rPr>
                  <a:t>の配置</a:t>
                </a:r>
              </a:p>
            </p:txBody>
          </p:sp>
        </mc:Choice>
        <mc:Fallback xmlns="">
          <p:sp>
            <p:nvSpPr>
              <p:cNvPr id="15" name="円/楕円 14">
                <a:extLst>
                  <a:ext uri="{FF2B5EF4-FFF2-40B4-BE49-F238E27FC236}">
                    <a16:creationId xmlns:a16="http://schemas.microsoft.com/office/drawing/2014/main" id="{0EEC55ED-B344-EE41-BF90-516E43100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644" y="535332"/>
                <a:ext cx="821094" cy="1325832"/>
              </a:xfrm>
              <a:prstGeom prst="ellipse">
                <a:avLst/>
              </a:prstGeom>
              <a:blipFill>
                <a:blip r:embed="rId7"/>
                <a:stretch>
                  <a:fillRect b="-458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円/楕円 15">
                <a:extLst>
                  <a:ext uri="{FF2B5EF4-FFF2-40B4-BE49-F238E27FC236}">
                    <a16:creationId xmlns:a16="http://schemas.microsoft.com/office/drawing/2014/main" id="{29237DCF-468E-6449-A2B0-6587C991C308}"/>
                  </a:ext>
                </a:extLst>
              </p:cNvPr>
              <p:cNvSpPr/>
              <p:nvPr/>
            </p:nvSpPr>
            <p:spPr>
              <a:xfrm>
                <a:off x="8143674" y="535332"/>
                <a:ext cx="821094" cy="13258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5E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en-US" altLang="ja-JP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2000">
                    <a:solidFill>
                      <a:schemeClr val="tx1"/>
                    </a:solidFill>
                  </a:rPr>
                  <a:t>の配置</a:t>
                </a:r>
              </a:p>
            </p:txBody>
          </p:sp>
        </mc:Choice>
        <mc:Fallback xmlns="">
          <p:sp>
            <p:nvSpPr>
              <p:cNvPr id="16" name="円/楕円 15">
                <a:extLst>
                  <a:ext uri="{FF2B5EF4-FFF2-40B4-BE49-F238E27FC236}">
                    <a16:creationId xmlns:a16="http://schemas.microsoft.com/office/drawing/2014/main" id="{29237DCF-468E-6449-A2B0-6587C991C3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674" y="535332"/>
                <a:ext cx="821094" cy="1325832"/>
              </a:xfrm>
              <a:prstGeom prst="ellipse">
                <a:avLst/>
              </a:prstGeom>
              <a:blipFill>
                <a:blip r:embed="rId8"/>
                <a:stretch>
                  <a:fillRect b="-4587"/>
                </a:stretch>
              </a:blipFill>
              <a:ln w="38100">
                <a:solidFill>
                  <a:srgbClr val="005EE8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右矢印 16">
            <a:extLst>
              <a:ext uri="{FF2B5EF4-FFF2-40B4-BE49-F238E27FC236}">
                <a16:creationId xmlns:a16="http://schemas.microsoft.com/office/drawing/2014/main" id="{B96E141D-4FEC-8048-A414-E7F3618B41A8}"/>
              </a:ext>
            </a:extLst>
          </p:cNvPr>
          <p:cNvSpPr/>
          <p:nvPr/>
        </p:nvSpPr>
        <p:spPr>
          <a:xfrm>
            <a:off x="5452716" y="1026486"/>
            <a:ext cx="691433" cy="374544"/>
          </a:xfrm>
          <a:prstGeom prst="rightArrow">
            <a:avLst>
              <a:gd name="adj1" fmla="val 50000"/>
              <a:gd name="adj2" fmla="val 99824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>
            <a:extLst>
              <a:ext uri="{FF2B5EF4-FFF2-40B4-BE49-F238E27FC236}">
                <a16:creationId xmlns:a16="http://schemas.microsoft.com/office/drawing/2014/main" id="{D33A43A4-711A-E74B-9D96-E2B45CBD24E3}"/>
              </a:ext>
            </a:extLst>
          </p:cNvPr>
          <p:cNvSpPr/>
          <p:nvPr/>
        </p:nvSpPr>
        <p:spPr>
          <a:xfrm>
            <a:off x="7326713" y="1023104"/>
            <a:ext cx="691433" cy="374544"/>
          </a:xfrm>
          <a:prstGeom prst="rightArrow">
            <a:avLst>
              <a:gd name="adj1" fmla="val 50000"/>
              <a:gd name="adj2" fmla="val 99824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B67201F-2EC7-E349-AC3D-C6B38E8DD6EF}"/>
              </a:ext>
            </a:extLst>
          </p:cNvPr>
          <p:cNvSpPr txBox="1"/>
          <p:nvPr/>
        </p:nvSpPr>
        <p:spPr>
          <a:xfrm>
            <a:off x="5327261" y="61699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遷移</a:t>
            </a:r>
            <a:r>
              <a:rPr kumimoji="1" lang="en-US" altLang="ja-JP" dirty="0"/>
              <a:t> </a:t>
            </a:r>
            <a:r>
              <a:rPr kumimoji="1" lang="ja-JP" altLang="en-US"/>
              <a:t>◎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1CD3B1E-EFF5-7640-A67F-A4BA2A624CCB}"/>
              </a:ext>
            </a:extLst>
          </p:cNvPr>
          <p:cNvSpPr txBox="1"/>
          <p:nvPr/>
        </p:nvSpPr>
        <p:spPr>
          <a:xfrm>
            <a:off x="7232123" y="61899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遷移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ja-JP" altLang="en-US">
                <a:solidFill>
                  <a:srgbClr val="FF0000"/>
                </a:solidFill>
              </a:rPr>
              <a:t>◎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10F571C6-D195-1E4C-9997-2ACD8C10F5A3}"/>
              </a:ext>
            </a:extLst>
          </p:cNvPr>
          <p:cNvCxnSpPr>
            <a:cxnSpLocks/>
          </p:cNvCxnSpPr>
          <p:nvPr/>
        </p:nvCxnSpPr>
        <p:spPr>
          <a:xfrm flipV="1">
            <a:off x="2015412" y="1559611"/>
            <a:ext cx="3704253" cy="3348292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38979B1-8DCC-194B-AEC0-0F8622D9B0CC}"/>
              </a:ext>
            </a:extLst>
          </p:cNvPr>
          <p:cNvCxnSpPr>
            <a:cxnSpLocks/>
          </p:cNvCxnSpPr>
          <p:nvPr/>
        </p:nvCxnSpPr>
        <p:spPr>
          <a:xfrm flipV="1">
            <a:off x="2771192" y="1559611"/>
            <a:ext cx="4803812" cy="3268808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スライド番号プレースホルダー 27">
            <a:extLst>
              <a:ext uri="{FF2B5EF4-FFF2-40B4-BE49-F238E27FC236}">
                <a16:creationId xmlns:a16="http://schemas.microsoft.com/office/drawing/2014/main" id="{93A62CBA-D028-124E-B191-CEE6E1D8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87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5004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木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の根を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としたとき</a:t>
                </a:r>
                <a:r>
                  <a:rPr lang="en-US" altLang="ja-JP" sz="2000" dirty="0"/>
                  <a:t>,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“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いい感じ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”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の分割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を作る</a:t>
                </a: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をもとに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</a:t>
                </a:r>
                <a:r>
                  <a:rPr lang="ja-JP" altLang="en-US" sz="2000" dirty="0"/>
                  <a:t>パス</a:t>
                </a:r>
                <a:r>
                  <a:rPr lang="ja-JP" altLang="en-US" sz="2000"/>
                  <a:t>頂点被覆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をつくる</a:t>
                </a:r>
                <a:r>
                  <a:rPr lang="en-US" altLang="ja-JP" sz="2000" dirty="0"/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の</a:t>
                </a:r>
                <a:r>
                  <a:rPr lang="ja-JP" altLang="en-US" sz="2000"/>
                  <a:t>遷移列を出力する</a:t>
                </a:r>
                <a:endParaRPr lang="en-US" altLang="ja-JP" sz="2000" dirty="0"/>
              </a:p>
              <a:p>
                <a:r>
                  <a:rPr lang="en-US" altLang="ja-JP" sz="2000" dirty="0"/>
                  <a:t>TAR: </a:t>
                </a:r>
                <a:r>
                  <a:rPr lang="ja-JP" altLang="en-US" sz="2000"/>
                  <a:t>今までと同じ要領で遷移可能か決定できる</a:t>
                </a:r>
                <a:endParaRPr lang="en-US" altLang="ja-JP" sz="2000" dirty="0"/>
              </a:p>
              <a:p>
                <a:r>
                  <a:rPr lang="en-US" altLang="ja-JP" sz="2000" dirty="0"/>
                  <a:t>TS: TJ </a:t>
                </a:r>
                <a:r>
                  <a:rPr lang="ja-JP" altLang="en-US" sz="2000"/>
                  <a:t>と異なりジャンプできないので煩雑化</a:t>
                </a:r>
                <a:r>
                  <a:rPr lang="en-US" altLang="ja-JP" sz="2000" dirty="0"/>
                  <a:t> (</a:t>
                </a:r>
                <a:r>
                  <a:rPr lang="ja-JP" altLang="en-US" sz="2000"/>
                  <a:t>今後の課題</a:t>
                </a:r>
                <a:r>
                  <a:rPr lang="en-US" altLang="ja-JP" sz="2000" dirty="0"/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※</a:t>
                </a:r>
                <a:r>
                  <a:rPr kumimoji="1" lang="ja-JP" altLang="en-US"/>
                  <a:t>いい感じ</a:t>
                </a:r>
                <a:r>
                  <a:rPr kumimoji="1" lang="en-US" altLang="ja-JP" dirty="0"/>
                  <a:t>: </a:t>
                </a:r>
              </a:p>
              <a:p>
                <a:r>
                  <a:rPr kumimoji="1" lang="ja-JP" altLang="en-US"/>
                  <a:t>　それぞれの木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が</a:t>
                </a:r>
                <a:r>
                  <a:rPr kumimoji="1" lang="en-US" altLang="ja-JP" dirty="0"/>
                  <a:t>, 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を根</a:t>
                </a:r>
                <a:r>
                  <a:rPr kumimoji="1" lang="ja-JP" altLang="en-US"/>
                  <a:t>とする木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パスを含んでおり</a:t>
                </a:r>
                <a:r>
                  <a:rPr kumimoji="1" lang="en-US" altLang="ja-JP" dirty="0"/>
                  <a:t>,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には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パスが含まれない</a:t>
                </a:r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とその子孫による木</a:t>
                </a:r>
                <a:endParaRPr kumimoji="1" lang="en-US" altLang="ja-JP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/>
                  <a:t>※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dirty="0"/>
                  <a:t>の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パス頂点被覆の最小サイズ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blipFill>
                <a:blip r:embed="rId5"/>
                <a:stretch>
                  <a:fillRect l="-828" t="-2362" b="-23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/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/>
                  <a:t>このとき</a:t>
                </a:r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に遷移可能</a:t>
                </a:r>
                <a:r>
                  <a:rPr lang="ja-JP" altLang="en-US" sz="2000"/>
                  <a:t>であることが言える</a:t>
                </a:r>
                <a:endParaRPr kumimoji="1" lang="ja-JP" altLang="en-US" sz="20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blipFill>
                <a:blip r:embed="rId6"/>
                <a:stretch>
                  <a:fillRect l="-823" t="-6250" r="-206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円/楕円 5">
            <a:extLst>
              <a:ext uri="{FF2B5EF4-FFF2-40B4-BE49-F238E27FC236}">
                <a16:creationId xmlns:a16="http://schemas.microsoft.com/office/drawing/2014/main" id="{5FFD4E97-4277-864C-A0AC-02C73E300F99}"/>
              </a:ext>
            </a:extLst>
          </p:cNvPr>
          <p:cNvSpPr/>
          <p:nvPr/>
        </p:nvSpPr>
        <p:spPr>
          <a:xfrm>
            <a:off x="6655570" y="486755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CDEE6CA8-BD35-A541-9F9C-F8E2BEC2CD59}"/>
              </a:ext>
            </a:extLst>
          </p:cNvPr>
          <p:cNvSpPr/>
          <p:nvPr/>
        </p:nvSpPr>
        <p:spPr>
          <a:xfrm>
            <a:off x="6655570" y="1005459"/>
            <a:ext cx="144000" cy="14416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3E8D92E6-28E1-CF42-B6E4-95EED6233DE7}"/>
              </a:ext>
            </a:extLst>
          </p:cNvPr>
          <p:cNvSpPr/>
          <p:nvPr/>
        </p:nvSpPr>
        <p:spPr>
          <a:xfrm>
            <a:off x="6178956" y="1419212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92BEEB8C-D907-474F-AE33-12842D426D10}"/>
              </a:ext>
            </a:extLst>
          </p:cNvPr>
          <p:cNvSpPr/>
          <p:nvPr/>
        </p:nvSpPr>
        <p:spPr>
          <a:xfrm>
            <a:off x="7132184" y="1415450"/>
            <a:ext cx="144000" cy="144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7F14139-7E68-5C4A-B08C-DA7AD79E7A0A}"/>
                  </a:ext>
                </a:extLst>
              </p:cNvPr>
              <p:cNvSpPr txBox="1"/>
              <p:nvPr/>
            </p:nvSpPr>
            <p:spPr>
              <a:xfrm>
                <a:off x="4135329" y="166000"/>
                <a:ext cx="1190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(</a:t>
                </a:r>
                <a:r>
                  <a:rPr kumimoji="1" lang="ja-JP" altLang="en-US"/>
                  <a:t>例</a:t>
                </a:r>
                <a:r>
                  <a:rPr kumimoji="1" lang="en-US" altLang="ja-JP" dirty="0"/>
                  <a:t>)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7F14139-7E68-5C4A-B08C-DA7AD79E7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29" y="166000"/>
                <a:ext cx="1190069" cy="369332"/>
              </a:xfrm>
              <a:prstGeom prst="rect">
                <a:avLst/>
              </a:prstGeom>
              <a:blipFill>
                <a:blip r:embed="rId7"/>
                <a:stretch>
                  <a:fillRect l="-4255" t="-6667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45166D0-8A54-EC43-8AFA-FF4E152864DF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6727570" y="630916"/>
            <a:ext cx="0" cy="374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07C9783-CC32-FC4B-90B9-2FAE9D352AD4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301868" y="1128508"/>
            <a:ext cx="374790" cy="311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3F5CCA5-2B47-B841-8A5A-58131508D432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6778482" y="1128508"/>
            <a:ext cx="374790" cy="308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224CD3-49E8-6B4A-AE72-338E1B385D61}"/>
                  </a:ext>
                </a:extLst>
              </p:cNvPr>
              <p:cNvSpPr txBox="1"/>
              <p:nvPr/>
            </p:nvSpPr>
            <p:spPr>
              <a:xfrm>
                <a:off x="6513164" y="1574126"/>
                <a:ext cx="510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224CD3-49E8-6B4A-AE72-338E1B385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164" y="1574126"/>
                <a:ext cx="5101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円/楕円 14">
                <a:extLst>
                  <a:ext uri="{FF2B5EF4-FFF2-40B4-BE49-F238E27FC236}">
                    <a16:creationId xmlns:a16="http://schemas.microsoft.com/office/drawing/2014/main" id="{284C945E-53ED-DE48-9483-DF49F46854D9}"/>
                  </a:ext>
                </a:extLst>
              </p:cNvPr>
              <p:cNvSpPr/>
              <p:nvPr/>
            </p:nvSpPr>
            <p:spPr>
              <a:xfrm>
                <a:off x="4412644" y="535332"/>
                <a:ext cx="821094" cy="13258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en-US" altLang="ja-JP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2000">
                    <a:solidFill>
                      <a:schemeClr val="tx1"/>
                    </a:solidFill>
                  </a:rPr>
                  <a:t>の配置</a:t>
                </a:r>
              </a:p>
            </p:txBody>
          </p:sp>
        </mc:Choice>
        <mc:Fallback xmlns="">
          <p:sp>
            <p:nvSpPr>
              <p:cNvPr id="15" name="円/楕円 14">
                <a:extLst>
                  <a:ext uri="{FF2B5EF4-FFF2-40B4-BE49-F238E27FC236}">
                    <a16:creationId xmlns:a16="http://schemas.microsoft.com/office/drawing/2014/main" id="{284C945E-53ED-DE48-9483-DF49F4685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644" y="535332"/>
                <a:ext cx="821094" cy="1325832"/>
              </a:xfrm>
              <a:prstGeom prst="ellipse">
                <a:avLst/>
              </a:prstGeom>
              <a:blipFill>
                <a:blip r:embed="rId4"/>
                <a:stretch>
                  <a:fillRect b="-458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円/楕円 15">
                <a:extLst>
                  <a:ext uri="{FF2B5EF4-FFF2-40B4-BE49-F238E27FC236}">
                    <a16:creationId xmlns:a16="http://schemas.microsoft.com/office/drawing/2014/main" id="{864A0501-772C-DB4D-9DA1-C790A164EA68}"/>
                  </a:ext>
                </a:extLst>
              </p:cNvPr>
              <p:cNvSpPr/>
              <p:nvPr/>
            </p:nvSpPr>
            <p:spPr>
              <a:xfrm>
                <a:off x="8143674" y="535332"/>
                <a:ext cx="821094" cy="13258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5E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en-US" altLang="ja-JP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2000">
                    <a:solidFill>
                      <a:schemeClr val="tx1"/>
                    </a:solidFill>
                  </a:rPr>
                  <a:t>の配置</a:t>
                </a:r>
              </a:p>
            </p:txBody>
          </p:sp>
        </mc:Choice>
        <mc:Fallback xmlns="">
          <p:sp>
            <p:nvSpPr>
              <p:cNvPr id="16" name="円/楕円 15">
                <a:extLst>
                  <a:ext uri="{FF2B5EF4-FFF2-40B4-BE49-F238E27FC236}">
                    <a16:creationId xmlns:a16="http://schemas.microsoft.com/office/drawing/2014/main" id="{864A0501-772C-DB4D-9DA1-C790A164E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674" y="535332"/>
                <a:ext cx="821094" cy="1325832"/>
              </a:xfrm>
              <a:prstGeom prst="ellipse">
                <a:avLst/>
              </a:prstGeom>
              <a:blipFill>
                <a:blip r:embed="rId9"/>
                <a:stretch>
                  <a:fillRect b="-4587"/>
                </a:stretch>
              </a:blipFill>
              <a:ln w="38100">
                <a:solidFill>
                  <a:srgbClr val="005EE8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右矢印 16">
            <a:extLst>
              <a:ext uri="{FF2B5EF4-FFF2-40B4-BE49-F238E27FC236}">
                <a16:creationId xmlns:a16="http://schemas.microsoft.com/office/drawing/2014/main" id="{BA80710E-0F32-ED46-8BA4-A6642F242AE0}"/>
              </a:ext>
            </a:extLst>
          </p:cNvPr>
          <p:cNvSpPr/>
          <p:nvPr/>
        </p:nvSpPr>
        <p:spPr>
          <a:xfrm>
            <a:off x="5452716" y="1026486"/>
            <a:ext cx="691433" cy="374544"/>
          </a:xfrm>
          <a:prstGeom prst="rightArrow">
            <a:avLst>
              <a:gd name="adj1" fmla="val 50000"/>
              <a:gd name="adj2" fmla="val 99824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>
            <a:extLst>
              <a:ext uri="{FF2B5EF4-FFF2-40B4-BE49-F238E27FC236}">
                <a16:creationId xmlns:a16="http://schemas.microsoft.com/office/drawing/2014/main" id="{4EF21CCE-9590-1545-A312-99BC49FF07BE}"/>
              </a:ext>
            </a:extLst>
          </p:cNvPr>
          <p:cNvSpPr/>
          <p:nvPr/>
        </p:nvSpPr>
        <p:spPr>
          <a:xfrm>
            <a:off x="7326713" y="1023104"/>
            <a:ext cx="691433" cy="374544"/>
          </a:xfrm>
          <a:prstGeom prst="rightArrow">
            <a:avLst>
              <a:gd name="adj1" fmla="val 50000"/>
              <a:gd name="adj2" fmla="val 99824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C0536C7-2009-694B-A0A3-576C8164DDC7}"/>
              </a:ext>
            </a:extLst>
          </p:cNvPr>
          <p:cNvSpPr txBox="1"/>
          <p:nvPr/>
        </p:nvSpPr>
        <p:spPr>
          <a:xfrm>
            <a:off x="5327261" y="61699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遷移</a:t>
            </a:r>
            <a:r>
              <a:rPr kumimoji="1" lang="en-US" altLang="ja-JP" dirty="0"/>
              <a:t> </a:t>
            </a:r>
            <a:r>
              <a:rPr kumimoji="1" lang="ja-JP" altLang="en-US"/>
              <a:t>◎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C6C3670-4B8E-5A49-97CF-1404C8ED7E18}"/>
              </a:ext>
            </a:extLst>
          </p:cNvPr>
          <p:cNvSpPr txBox="1"/>
          <p:nvPr/>
        </p:nvSpPr>
        <p:spPr>
          <a:xfrm>
            <a:off x="7232123" y="61899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遷移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ja-JP" altLang="en-US">
                <a:solidFill>
                  <a:srgbClr val="FF0000"/>
                </a:solidFill>
              </a:rPr>
              <a:t>◎</a:t>
            </a: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BD711E7B-C275-C540-A535-5B810A2D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88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2693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各ルールで最短の遷移列が多項式時間で求まる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サイクル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で解ける</a:t>
                </a:r>
                <a:r>
                  <a:rPr lang="en-US" altLang="ja-JP" sz="2000" dirty="0"/>
                  <a:t> (= no </a:t>
                </a:r>
                <a:r>
                  <a:rPr lang="ja-JP" altLang="en-US" sz="2000"/>
                  <a:t>もあるので</a:t>
                </a:r>
                <a:r>
                  <a:rPr lang="en-US" altLang="ja-JP" sz="2000" dirty="0"/>
                  <a:t>, no</a:t>
                </a:r>
                <a:r>
                  <a:rPr lang="ja-JP" altLang="en-US" sz="2000"/>
                  <a:t>の判定も出来る</a:t>
                </a:r>
                <a:r>
                  <a:rPr lang="en-US" altLang="ja-JP" sz="2000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ならば必ず遷移可能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かつ線形時間で求まる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TAR </a:t>
                </a:r>
                <a:r>
                  <a:rPr lang="ja-JP" altLang="en-US" sz="2000"/>
                  <a:t>は多項式時間で解ける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4C785A-E87D-8F46-8D70-EAB4414A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89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67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-path vertex cover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Vertex cover </a:t>
                </a:r>
                <a:r>
                  <a:rPr lang="ja-JP" altLang="en-US" sz="2400"/>
                  <a:t>問題の一般化問題</a:t>
                </a:r>
                <a:endParaRPr lang="en-US" altLang="ja-JP" sz="2400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VC: </a:t>
                </a:r>
                <a:r>
                  <a:rPr lang="ja-JP" altLang="en-US" sz="2000"/>
                  <a:t>全ての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辺</a:t>
                </a:r>
                <a:r>
                  <a:rPr lang="ja-JP" altLang="en-US" sz="2000"/>
                  <a:t>をカバーする頂点集合</a:t>
                </a:r>
                <a:endParaRPr lang="en-US" altLang="ja-JP" sz="2000" dirty="0"/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VC: </a:t>
                </a:r>
                <a:r>
                  <a:rPr lang="ja-JP" altLang="en-US" sz="2000"/>
                  <a:t>全ての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sz="2000">
                    <a:solidFill>
                      <a:srgbClr val="FF0000"/>
                    </a:solidFill>
                  </a:rPr>
                  <a:t>頂点パス</a:t>
                </a:r>
                <a:r>
                  <a:rPr lang="ja-JP" altLang="en-US" sz="2000"/>
                  <a:t>をカバーする頂点集合</a:t>
                </a:r>
                <a:r>
                  <a:rPr lang="en-US" altLang="ja-JP" sz="20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= 2: VC)</a:t>
                </a:r>
              </a:p>
              <a:p>
                <a:r>
                  <a:rPr lang="ja-JP" altLang="en-US" sz="2400"/>
                  <a:t>豊富なバリエーションが揃う</a:t>
                </a:r>
                <a:endParaRPr lang="en-US" altLang="ja-JP" sz="24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Minimum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Bre</a:t>
                </a:r>
                <a:r>
                  <a:rPr lang="en" altLang="ja-JP" sz="1600" dirty="0"/>
                  <a:t>š</a:t>
                </a:r>
                <a:r>
                  <a:rPr lang="en-US" altLang="ja-JP" sz="1600" dirty="0" err="1"/>
                  <a:t>ar</a:t>
                </a:r>
                <a:r>
                  <a:rPr lang="en-US" altLang="ja-JP" sz="1600" dirty="0"/>
                  <a:t>, et al., 2011]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 </a:t>
                </a:r>
                <a:r>
                  <a:rPr lang="ja-JP" altLang="en-US" sz="1800"/>
                  <a:t>のとき</a:t>
                </a:r>
                <a:r>
                  <a:rPr lang="en-US" altLang="ja-JP" sz="1800" dirty="0"/>
                  <a:t> 2</a:t>
                </a:r>
                <a:r>
                  <a:rPr lang="ja-JP" altLang="en-US" sz="1800"/>
                  <a:t>部グラフ上でも難しい</a:t>
                </a:r>
                <a:r>
                  <a:rPr lang="en-US" altLang="ja-JP" sz="1800" dirty="0"/>
                  <a:t> (cf.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2 </a:t>
                </a:r>
                <a:r>
                  <a:rPr lang="ja-JP" altLang="en-US" sz="1800"/>
                  <a:t>は</a:t>
                </a:r>
                <a:r>
                  <a:rPr lang="en-US" altLang="ja-JP" sz="1800" dirty="0"/>
                  <a:t>2</a:t>
                </a:r>
                <a:r>
                  <a:rPr lang="ja-JP" altLang="en-US" sz="1800"/>
                  <a:t>部で簡単</a:t>
                </a:r>
                <a:r>
                  <a:rPr lang="en-US" altLang="ja-JP" sz="1800" dirty="0"/>
                  <a:t>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近似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乱択</a:t>
                </a:r>
                <a:r>
                  <a:rPr lang="en-US" altLang="ja-JP" sz="1800" dirty="0"/>
                  <a:t>, FPT, Exact-</a:t>
                </a:r>
                <a:r>
                  <a:rPr lang="en-US" altLang="ja-JP" sz="1800" dirty="0" err="1"/>
                  <a:t>algo</a:t>
                </a:r>
                <a:r>
                  <a:rPr lang="en-US" altLang="ja-JP" sz="1800" dirty="0"/>
                  <a:t>.</a:t>
                </a:r>
                <a:r>
                  <a:rPr lang="ja-JP" altLang="en-US" sz="1800"/>
                  <a:t>など多くの研究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4"/>
                <a:stretch>
                  <a:fillRect l="-965" t="-1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808A0B6-0727-6948-A618-C6300AAD57AD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H="1">
            <a:off x="5752951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7AA9EEB-3518-8F49-8456-AC02A9C8277E}"/>
              </a:ext>
            </a:extLst>
          </p:cNvPr>
          <p:cNvCxnSpPr>
            <a:cxnSpLocks/>
            <a:stCxn id="9" idx="4"/>
            <a:endCxn id="6" idx="4"/>
          </p:cNvCxnSpPr>
          <p:nvPr/>
        </p:nvCxnSpPr>
        <p:spPr>
          <a:xfrm flipH="1" flipV="1">
            <a:off x="5805293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DA17569-FC1F-EF48-B1B3-1043F31947F9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6129625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9587466-3446-114C-AF41-8CCC68720002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6649874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FC2F6AA-E3B0-FA4D-AD58-77B2AA0F8AB7}"/>
              </a:ext>
            </a:extLst>
          </p:cNvPr>
          <p:cNvCxnSpPr>
            <a:cxnSpLocks/>
            <a:stCxn id="8" idx="5"/>
            <a:endCxn id="5" idx="1"/>
          </p:cNvCxnSpPr>
          <p:nvPr/>
        </p:nvCxnSpPr>
        <p:spPr>
          <a:xfrm flipH="1" flipV="1">
            <a:off x="6300399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5A156FF-CE10-4E4C-9E00-CA414C7C2171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H="1">
            <a:off x="7459003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3722E0-CFE9-9543-A258-A259C879E86B}"/>
              </a:ext>
            </a:extLst>
          </p:cNvPr>
          <p:cNvCxnSpPr>
            <a:cxnSpLocks/>
            <a:stCxn id="27" idx="4"/>
            <a:endCxn id="25" idx="4"/>
          </p:cNvCxnSpPr>
          <p:nvPr/>
        </p:nvCxnSpPr>
        <p:spPr>
          <a:xfrm flipH="1" flipV="1">
            <a:off x="7511345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8CFF13A-1AB3-5D44-BDFF-13740642A469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>
            <a:off x="7835677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A5266C0-DDA7-6343-94BD-DACEEC555B84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8355926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051FAB4-F33D-2F43-A990-2A23FE6B66A9}"/>
              </a:ext>
            </a:extLst>
          </p:cNvPr>
          <p:cNvCxnSpPr>
            <a:cxnSpLocks/>
            <a:stCxn id="26" idx="5"/>
            <a:endCxn id="24" idx="1"/>
          </p:cNvCxnSpPr>
          <p:nvPr/>
        </p:nvCxnSpPr>
        <p:spPr>
          <a:xfrm flipH="1" flipV="1">
            <a:off x="8006451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>
            <a:extLst>
              <a:ext uri="{FF2B5EF4-FFF2-40B4-BE49-F238E27FC236}">
                <a16:creationId xmlns:a16="http://schemas.microsoft.com/office/drawing/2014/main" id="{5F46557A-310B-F446-B7DD-7DFC997297C8}"/>
              </a:ext>
            </a:extLst>
          </p:cNvPr>
          <p:cNvSpPr/>
          <p:nvPr/>
        </p:nvSpPr>
        <p:spPr>
          <a:xfrm>
            <a:off x="6278718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FB2EF31-4F42-624C-A56F-376D2329C926}"/>
              </a:ext>
            </a:extLst>
          </p:cNvPr>
          <p:cNvSpPr/>
          <p:nvPr/>
        </p:nvSpPr>
        <p:spPr>
          <a:xfrm>
            <a:off x="5731270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BE7E8F2-3D1B-E24E-AF74-7E0C8C63F9EE}"/>
              </a:ext>
            </a:extLst>
          </p:cNvPr>
          <p:cNvSpPr/>
          <p:nvPr/>
        </p:nvSpPr>
        <p:spPr>
          <a:xfrm>
            <a:off x="6826164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BF1FE00-24F6-2747-8A85-5B50AB9CE73A}"/>
              </a:ext>
            </a:extLst>
          </p:cNvPr>
          <p:cNvSpPr/>
          <p:nvPr/>
        </p:nvSpPr>
        <p:spPr>
          <a:xfrm>
            <a:off x="5981580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84D3BD0F-3277-B74E-991B-1F59704DC150}"/>
              </a:ext>
            </a:extLst>
          </p:cNvPr>
          <p:cNvSpPr/>
          <p:nvPr/>
        </p:nvSpPr>
        <p:spPr>
          <a:xfrm>
            <a:off x="657585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7A806DA5-D0B1-3447-8C61-7D31CE42B790}"/>
              </a:ext>
            </a:extLst>
          </p:cNvPr>
          <p:cNvSpPr/>
          <p:nvPr/>
        </p:nvSpPr>
        <p:spPr>
          <a:xfrm>
            <a:off x="7984770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C47AC6F2-4B7A-7641-B43B-943E349ED5D8}"/>
              </a:ext>
            </a:extLst>
          </p:cNvPr>
          <p:cNvSpPr/>
          <p:nvPr/>
        </p:nvSpPr>
        <p:spPr>
          <a:xfrm>
            <a:off x="7437322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0527E18F-90D6-B749-BC92-FE9D25E420A3}"/>
              </a:ext>
            </a:extLst>
          </p:cNvPr>
          <p:cNvSpPr/>
          <p:nvPr/>
        </p:nvSpPr>
        <p:spPr>
          <a:xfrm>
            <a:off x="8532216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F6F02978-FFA6-7442-AC1F-8CEEF41F559E}"/>
              </a:ext>
            </a:extLst>
          </p:cNvPr>
          <p:cNvSpPr/>
          <p:nvPr/>
        </p:nvSpPr>
        <p:spPr>
          <a:xfrm>
            <a:off x="768763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3DFB2121-CB78-F34F-B1E5-D6F4861A479A}"/>
              </a:ext>
            </a:extLst>
          </p:cNvPr>
          <p:cNvSpPr/>
          <p:nvPr/>
        </p:nvSpPr>
        <p:spPr>
          <a:xfrm>
            <a:off x="8281904" y="1330989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B736DD2-C82B-3B47-845D-61E07AC95D4E}"/>
              </a:ext>
            </a:extLst>
          </p:cNvPr>
          <p:cNvSpPr txBox="1"/>
          <p:nvPr/>
        </p:nvSpPr>
        <p:spPr>
          <a:xfrm>
            <a:off x="6100104" y="16033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VC</a:t>
            </a:r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C59DBC-2684-0C4F-B77C-731777A87B9D}"/>
              </a:ext>
            </a:extLst>
          </p:cNvPr>
          <p:cNvSpPr txBox="1"/>
          <p:nvPr/>
        </p:nvSpPr>
        <p:spPr>
          <a:xfrm>
            <a:off x="7484434" y="1609850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3-path VC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E9752C-2081-B04B-A40E-113B200B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7502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各ルールで最短の遷移列が多項式時間で求まる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サイクル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で解ける</a:t>
                </a:r>
                <a:r>
                  <a:rPr lang="en-US" altLang="ja-JP" sz="2000" dirty="0"/>
                  <a:t> (= no </a:t>
                </a:r>
                <a:r>
                  <a:rPr lang="ja-JP" altLang="en-US" sz="2000"/>
                  <a:t>もあるので</a:t>
                </a:r>
                <a:r>
                  <a:rPr lang="en-US" altLang="ja-JP" sz="2000" dirty="0"/>
                  <a:t>, no</a:t>
                </a:r>
                <a:r>
                  <a:rPr lang="ja-JP" altLang="en-US" sz="2000"/>
                  <a:t>の判定も出来る</a:t>
                </a:r>
                <a:r>
                  <a:rPr lang="en-US" altLang="ja-JP" sz="2000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ならば必ず遷移可能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かつ線形時間で求まる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TAR </a:t>
                </a:r>
                <a:r>
                  <a:rPr lang="ja-JP" altLang="en-US" sz="2000"/>
                  <a:t>は多項式時間で解ける</a:t>
                </a:r>
                <a:endParaRPr lang="en-US" altLang="ja-JP" sz="2000" dirty="0"/>
              </a:p>
              <a:p>
                <a:r>
                  <a:rPr lang="ja-JP" altLang="en-US" sz="2000"/>
                  <a:t>副産物として以下を示した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9B5EB-0FA8-F143-B276-469417EF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90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5857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145026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各ルールで最短の遷移列が多項式時間で求まる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サイクル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で解ける</a:t>
                </a:r>
                <a:r>
                  <a:rPr lang="en-US" altLang="ja-JP" sz="2000" dirty="0"/>
                  <a:t> (= no </a:t>
                </a:r>
                <a:r>
                  <a:rPr lang="ja-JP" altLang="en-US" sz="2000"/>
                  <a:t>もあるので</a:t>
                </a:r>
                <a:r>
                  <a:rPr lang="en-US" altLang="ja-JP" sz="2000" dirty="0"/>
                  <a:t>, no</a:t>
                </a:r>
                <a:r>
                  <a:rPr lang="ja-JP" altLang="en-US" sz="2000"/>
                  <a:t>の判定も出来る</a:t>
                </a:r>
                <a:r>
                  <a:rPr lang="en-US" altLang="ja-JP" sz="2000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ならば必ず遷移可能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かつ線形時間で求まる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TAR </a:t>
                </a:r>
                <a:r>
                  <a:rPr lang="ja-JP" altLang="en-US" sz="2000"/>
                  <a:t>は多項式時間で解ける</a:t>
                </a:r>
                <a:endParaRPr lang="en-US" altLang="ja-JP" sz="2000" dirty="0"/>
              </a:p>
              <a:p>
                <a:r>
                  <a:rPr lang="ja-JP" altLang="en-US" sz="2000"/>
                  <a:t>副産物として以下を示した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サイクルの</a:t>
                </a:r>
                <a:r>
                  <a:rPr lang="en-US" altLang="ja-JP" sz="2000" dirty="0"/>
                  <a:t>TJ</a:t>
                </a:r>
                <a:r>
                  <a:rPr lang="ja-JP" altLang="en-US" sz="2000"/>
                  <a:t>に対し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最短の遷移は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回で行けそうだが</a:t>
                </a:r>
                <a:r>
                  <a:rPr lang="en-US" altLang="ja-JP" sz="2000" dirty="0"/>
                  <a:t>,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余分な遷移を挟まないと遷移不可な例が存在し</a:t>
                </a:r>
                <a:r>
                  <a:rPr lang="en-US" altLang="ja-JP" sz="2000" dirty="0"/>
                  <a:t>,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そんなインスタンスをシステマチックに作れる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145026"/>
              </a:xfrm>
              <a:blipFill>
                <a:blip r:embed="rId3"/>
                <a:stretch>
                  <a:fillRect l="-643" t="-9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A64934-2C79-5B4D-A55F-E912A9C9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91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059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145026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各ルールで最短の遷移列が多項式時間で求まる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サイクル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で解ける</a:t>
                </a:r>
                <a:r>
                  <a:rPr lang="en-US" altLang="ja-JP" sz="2000" dirty="0"/>
                  <a:t> (= no </a:t>
                </a:r>
                <a:r>
                  <a:rPr lang="ja-JP" altLang="en-US" sz="2000"/>
                  <a:t>もあるので</a:t>
                </a:r>
                <a:r>
                  <a:rPr lang="en-US" altLang="ja-JP" sz="2000" dirty="0"/>
                  <a:t>, no</a:t>
                </a:r>
                <a:r>
                  <a:rPr lang="ja-JP" altLang="en-US" sz="2000"/>
                  <a:t>の判定も出来る</a:t>
                </a:r>
                <a:r>
                  <a:rPr lang="en-US" altLang="ja-JP" sz="2000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ならば必ず遷移可能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かつ線形時間で求まる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TAR </a:t>
                </a:r>
                <a:r>
                  <a:rPr lang="ja-JP" altLang="en-US" sz="2000"/>
                  <a:t>は多項式時間で解ける</a:t>
                </a:r>
                <a:endParaRPr lang="en-US" altLang="ja-JP" sz="2000" dirty="0"/>
              </a:p>
              <a:p>
                <a:r>
                  <a:rPr lang="ja-JP" altLang="en-US" sz="2000"/>
                  <a:t>副産物として以下を示した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サイクルの</a:t>
                </a:r>
                <a:r>
                  <a:rPr lang="en-US" altLang="ja-JP" sz="2000" dirty="0"/>
                  <a:t>TJ</a:t>
                </a:r>
                <a:r>
                  <a:rPr lang="ja-JP" altLang="en-US" sz="2000"/>
                  <a:t>に対し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最短の遷移は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回で行けそうだが</a:t>
                </a:r>
                <a:r>
                  <a:rPr lang="en-US" altLang="ja-JP" sz="2000" dirty="0"/>
                  <a:t>,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余分な遷移を挟まないと遷移不可な例が存在し</a:t>
                </a:r>
                <a:r>
                  <a:rPr lang="en-US" altLang="ja-JP" sz="2000" dirty="0"/>
                  <a:t>,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そんなインスタンスをシステマチックに作れる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⇒</a:t>
                </a:r>
                <a:r>
                  <a:rPr lang="en-US" altLang="ja-JP" sz="2000" dirty="0"/>
                  <a:t> “</a:t>
                </a:r>
                <a:r>
                  <a:rPr lang="ja-JP" altLang="en-US" sz="2000"/>
                  <a:t>サイクル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ですら最短列は自明に簡単ではなさそう</a:t>
                </a:r>
                <a:r>
                  <a:rPr lang="en-US" altLang="ja-JP" sz="2000" dirty="0"/>
                  <a:t>”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(cf. VCR</a:t>
                </a:r>
                <a:r>
                  <a:rPr lang="ja-JP" altLang="en-US" sz="2000"/>
                  <a:t>のサイクル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回で</a:t>
                </a:r>
                <a:r>
                  <a:rPr lang="en-US" altLang="ja-JP" sz="2000" dirty="0"/>
                  <a:t>OK)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145026"/>
              </a:xfrm>
              <a:blipFill>
                <a:blip r:embed="rId3"/>
                <a:stretch>
                  <a:fillRect l="-643" t="-985" b="-19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FF4AD4-FC8E-D844-BE3A-15C6049B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92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5765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/>
              <a:t>サイクルでも</a:t>
            </a:r>
            <a:r>
              <a:rPr lang="ja-JP" altLang="en-US" sz="4000"/>
              <a:t>最短が面倒（？）</a:t>
            </a:r>
            <a:endParaRPr kumimoji="1" lang="ja-JP" altLang="en-US" sz="400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82251EA-2E9E-6F45-BC21-CF0A702D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93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9233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/>
              <a:t>サイクルでも</a:t>
            </a:r>
            <a:r>
              <a:rPr lang="ja-JP" altLang="en-US" sz="4000"/>
              <a:t>最短が面倒（？）</a:t>
            </a:r>
            <a:endParaRPr kumimoji="1" lang="ja-JP" altLang="en-US" sz="400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5837002-C292-7F40-BE12-C984F064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82535"/>
            <a:ext cx="4212971" cy="3758136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2C86EF9-16C1-674E-9AF0-3351BE17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94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4735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/>
              <a:t>サイクルでも</a:t>
            </a:r>
            <a:r>
              <a:rPr lang="ja-JP" altLang="en-US" sz="4000"/>
              <a:t>最短が面倒（？）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6A0FC20-A395-494B-ADFD-ED9A61FB6E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5197777"/>
                <a:ext cx="7886700" cy="1295097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最短の遷移手順</a:t>
                </a:r>
                <a:r>
                  <a:rPr lang="en-US" altLang="ja-JP" sz="2000" dirty="0"/>
                  <a:t> (</a:t>
                </a:r>
                <a:r>
                  <a:rPr lang="ja-JP" altLang="en-US" sz="2000"/>
                  <a:t>黒を白へ移動</a:t>
                </a:r>
                <a:r>
                  <a:rPr lang="en-US" altLang="ja-JP" sz="2000" dirty="0"/>
                  <a:t>) :</a:t>
                </a:r>
              </a:p>
              <a:p>
                <a:pPr marL="0" indent="0">
                  <a:buNone/>
                </a:pPr>
                <a:r>
                  <a:rPr lang="en-US" altLang="ja-JP" sz="2000" b="0" dirty="0"/>
                  <a:t>(</a:t>
                </a:r>
                <a:r>
                  <a:rPr lang="en-US" altLang="ja-JP" sz="2000" dirty="0"/>
                  <a:t>1</a:t>
                </a:r>
                <a:r>
                  <a:rPr lang="en-US" altLang="ja-JP" sz="2000" b="0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2000" dirty="0"/>
                  <a:t>,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2000" dirty="0"/>
                  <a:t>,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ja-JP" sz="20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(4)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ja-JP" sz="2000" dirty="0"/>
                  <a:t>, (5)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6A0FC20-A395-494B-ADFD-ED9A61FB6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197777"/>
                <a:ext cx="7886700" cy="1295097"/>
              </a:xfrm>
              <a:blipFill>
                <a:blip r:embed="rId3"/>
                <a:stretch>
                  <a:fillRect l="-804" t="-38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51042003-D83A-E641-94CD-511F38CDF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282535"/>
            <a:ext cx="4212971" cy="3758136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FD1C6D-6E33-0442-9E33-EF2C9FDF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95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0764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/>
              <a:t>サイクルでも</a:t>
            </a:r>
            <a:r>
              <a:rPr lang="ja-JP" altLang="en-US" sz="4000"/>
              <a:t>最短が面倒（？）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6A0FC20-A395-494B-ADFD-ED9A61FB6E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5197777"/>
                <a:ext cx="7886700" cy="1295097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最短の遷移手順</a:t>
                </a:r>
                <a:r>
                  <a:rPr lang="en-US" altLang="ja-JP" sz="2000" dirty="0"/>
                  <a:t> (</a:t>
                </a:r>
                <a:r>
                  <a:rPr lang="ja-JP" altLang="en-US" sz="2000"/>
                  <a:t>黒を白へ移動</a:t>
                </a:r>
                <a:r>
                  <a:rPr lang="en-US" altLang="ja-JP" sz="2000" dirty="0"/>
                  <a:t>) :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5</a:t>
                </a:r>
                <a:r>
                  <a:rPr lang="ja-JP" altLang="en-US" sz="2000" b="1">
                    <a:solidFill>
                      <a:srgbClr val="FF0000"/>
                    </a:solidFill>
                  </a:rPr>
                  <a:t>ステップ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/>
                  <a:t>必要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en-US" altLang="ja-JP" sz="2000" b="0" dirty="0"/>
                  <a:t>(</a:t>
                </a:r>
                <a:r>
                  <a:rPr lang="en-US" altLang="ja-JP" sz="2000" dirty="0"/>
                  <a:t>1</a:t>
                </a:r>
                <a:r>
                  <a:rPr lang="en-US" altLang="ja-JP" sz="2000" b="0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2000" dirty="0"/>
                  <a:t>,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2000" dirty="0"/>
                  <a:t>,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ja-JP" sz="20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(4)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ja-JP" sz="2000" dirty="0"/>
                  <a:t>, (5)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6A0FC20-A395-494B-ADFD-ED9A61FB6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197777"/>
                <a:ext cx="7886700" cy="1295097"/>
              </a:xfrm>
              <a:blipFill>
                <a:blip r:embed="rId3"/>
                <a:stretch>
                  <a:fillRect l="-804" t="-38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EA82361D-3839-5C41-9DC8-191835E00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282535"/>
            <a:ext cx="4212971" cy="3758136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CFDEF83-D02B-3D4B-9257-59AF5271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96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7492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/>
              <a:t>サイクルでも</a:t>
            </a:r>
            <a:r>
              <a:rPr lang="ja-JP" altLang="en-US" sz="4000"/>
              <a:t>最短が面倒（？）</a:t>
            </a:r>
            <a:endParaRPr kumimoji="1" lang="ja-JP" altLang="en-US" sz="40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E30DDE-6312-E94E-A6A4-F2C0489C9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82535"/>
            <a:ext cx="4212971" cy="37581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6A0FC20-A395-494B-ADFD-ED9A61FB6E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5197777"/>
                <a:ext cx="7886700" cy="1295097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最短の遷移手順</a:t>
                </a:r>
                <a:r>
                  <a:rPr lang="en-US" altLang="ja-JP" sz="2000" dirty="0"/>
                  <a:t> (</a:t>
                </a:r>
                <a:r>
                  <a:rPr lang="ja-JP" altLang="en-US" sz="2000"/>
                  <a:t>黒を白へ移動</a:t>
                </a:r>
                <a:r>
                  <a:rPr lang="en-US" altLang="ja-JP" sz="2000" dirty="0"/>
                  <a:t>) :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5</a:t>
                </a:r>
                <a:r>
                  <a:rPr lang="ja-JP" altLang="en-US" sz="2000" b="1">
                    <a:solidFill>
                      <a:srgbClr val="FF0000"/>
                    </a:solidFill>
                  </a:rPr>
                  <a:t>ステップ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/>
                  <a:t>必要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en-US" altLang="ja-JP" sz="2000" b="0" dirty="0"/>
                  <a:t>(</a:t>
                </a:r>
                <a:r>
                  <a:rPr lang="en-US" altLang="ja-JP" sz="2000" dirty="0"/>
                  <a:t>1</a:t>
                </a:r>
                <a:r>
                  <a:rPr lang="en-US" altLang="ja-JP" sz="2000" b="0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2000" dirty="0"/>
                  <a:t>,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2000" dirty="0"/>
                  <a:t>,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ja-JP" sz="20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(4)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ja-JP" sz="2000" dirty="0"/>
                  <a:t>, (5)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6A0FC20-A395-494B-ADFD-ED9A61FB6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197777"/>
                <a:ext cx="7886700" cy="1295097"/>
              </a:xfrm>
              <a:blipFill>
                <a:blip r:embed="rId4"/>
                <a:stretch>
                  <a:fillRect l="-804" t="-38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409F2B-4340-C44F-8A9D-5EB190342421}"/>
              </a:ext>
            </a:extLst>
          </p:cNvPr>
          <p:cNvSpPr txBox="1"/>
          <p:nvPr/>
        </p:nvSpPr>
        <p:spPr>
          <a:xfrm>
            <a:off x="5077812" y="2721114"/>
            <a:ext cx="3847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サイクルの少し上のクラスでも</a:t>
            </a:r>
            <a:r>
              <a:rPr kumimoji="1" lang="en-US" altLang="ja-JP" sz="2000" dirty="0"/>
              <a:t>, </a:t>
            </a:r>
          </a:p>
          <a:p>
            <a:r>
              <a:rPr kumimoji="1" lang="ja-JP" altLang="en-US" sz="2000"/>
              <a:t>最短を求める際の課題になる？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2BF9AD-8E4E-E046-AA02-8289D437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97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8204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lang="ja-JP" altLang="en-US"/>
              <a:t>結果のまとめ</a:t>
            </a:r>
            <a:r>
              <a:rPr lang="en-US" altLang="ja-JP" dirty="0"/>
              <a:t> (</a:t>
            </a:r>
            <a:r>
              <a:rPr lang="ja-JP" altLang="en-US"/>
              <a:t>再掲</a:t>
            </a:r>
            <a:r>
              <a:rPr lang="en-US" altLang="ja-JP" dirty="0"/>
              <a:t>)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-path vertex cover </a:t>
                </a:r>
                <a:r>
                  <a:rPr kumimoji="1" lang="ja-JP" altLang="en-US" sz="2400"/>
                  <a:t>問題の遷移版</a:t>
                </a:r>
                <a:r>
                  <a:rPr kumimoji="1" lang="en-US" altLang="ja-JP" sz="2400" dirty="0"/>
                  <a:t> (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-PVCR) </a:t>
                </a:r>
                <a:r>
                  <a:rPr kumimoji="1" lang="ja-JP" altLang="en-US" sz="2400"/>
                  <a:t>をやった</a:t>
                </a:r>
                <a:endParaRPr kumimoji="1" lang="en-US" altLang="ja-JP" sz="2400" dirty="0"/>
              </a:p>
              <a:p>
                <a:r>
                  <a:rPr kumimoji="1" lang="ja-JP" altLang="en-US" sz="2400"/>
                  <a:t>以下を示した</a:t>
                </a:r>
                <a:endParaRPr kumimoji="1" lang="en-US" altLang="ja-JP" sz="2400" dirty="0"/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[</a:t>
                </a:r>
                <a:r>
                  <a:rPr lang="en-US" altLang="ja-JP" sz="2400" dirty="0">
                    <a:solidFill>
                      <a:srgbClr val="000FF0"/>
                    </a:solidFill>
                  </a:rPr>
                  <a:t>Complexity</a:t>
                </a:r>
                <a:r>
                  <a:rPr lang="en-US" altLang="ja-JP" sz="2400" dirty="0"/>
                  <a:t>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kumimoji="1" lang="ja-JP" altLang="en-US" sz="2000" b="0"/>
                  <a:t>今までの</a:t>
                </a:r>
                <a:r>
                  <a:rPr kumimoji="1" lang="en-US" altLang="ja-JP" sz="2000" b="0" dirty="0"/>
                  <a:t> VCR </a:t>
                </a:r>
                <a:r>
                  <a:rPr kumimoji="1" lang="ja-JP" altLang="en-US" sz="2000" b="0"/>
                  <a:t>のグラフクラス限定による困難性が</a:t>
                </a:r>
                <a:r>
                  <a:rPr kumimoji="1" lang="en-US" altLang="ja-JP" sz="2000" b="0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にも同様に適用できることを示した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kumimoji="1" lang="ja-JP" altLang="en-US" sz="2000"/>
                  <a:t>上記以外</a:t>
                </a:r>
                <a:r>
                  <a:rPr lang="ja-JP" altLang="en-US" sz="2000"/>
                  <a:t>の帰着で</a:t>
                </a:r>
                <a:r>
                  <a:rPr lang="en-US" altLang="ja-JP" sz="2000" dirty="0"/>
                  <a:t> bounded bandwidth and planar of max deg. 3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/>
                  <a:t>のグラフでも</a:t>
                </a:r>
                <a:r>
                  <a:rPr lang="en-US" altLang="ja-JP" sz="2000" dirty="0"/>
                  <a:t> PSPACE </a:t>
                </a:r>
                <a:r>
                  <a:rPr lang="ja-JP" altLang="en-US" sz="2000"/>
                  <a:t>完全だと示した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[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Poly-time </a:t>
                </a:r>
                <a:r>
                  <a:rPr lang="en-US" altLang="ja-JP" sz="2400" dirty="0" err="1">
                    <a:solidFill>
                      <a:srgbClr val="FF0000"/>
                    </a:solidFill>
                  </a:rPr>
                  <a:t>algo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.</a:t>
                </a:r>
                <a:r>
                  <a:rPr lang="en-US" altLang="ja-JP" sz="2400" dirty="0"/>
                  <a:t>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サイクル</a:t>
                </a:r>
                <a:r>
                  <a:rPr lang="en-US" altLang="ja-JP" sz="2000" dirty="0"/>
                  <a:t> (TS, TJ, TAR),  </a:t>
                </a:r>
                <a:r>
                  <a:rPr lang="ja-JP" altLang="en-US" sz="2000"/>
                  <a:t>木</a:t>
                </a:r>
                <a:r>
                  <a:rPr lang="en-US" altLang="ja-JP" sz="2000" dirty="0"/>
                  <a:t> (TJ, TAR) </a:t>
                </a:r>
                <a:r>
                  <a:rPr lang="ja-JP" altLang="en-US" sz="2000"/>
                  <a:t>上での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/>
                  <a:t>多項式時間</a:t>
                </a:r>
                <a:r>
                  <a:rPr lang="en-US" altLang="ja-JP" sz="2000" dirty="0" err="1"/>
                  <a:t>algo</a:t>
                </a:r>
                <a:r>
                  <a:rPr lang="en-US" altLang="ja-JP" sz="2000" dirty="0"/>
                  <a:t>. </a:t>
                </a:r>
                <a:r>
                  <a:rPr lang="ja-JP" altLang="en-US" sz="2000"/>
                  <a:t>を示した</a:t>
                </a:r>
                <a:r>
                  <a:rPr lang="en-US" altLang="ja-JP" sz="2000" dirty="0"/>
                  <a:t>. </a:t>
                </a:r>
                <a:r>
                  <a:rPr lang="ja-JP" altLang="en-US" sz="2000"/>
                  <a:t>パスは最短の遷移列も求まる</a:t>
                </a:r>
                <a:r>
                  <a:rPr lang="en-US" altLang="ja-JP" sz="2000" dirty="0"/>
                  <a:t>. 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“</a:t>
                </a:r>
                <a:r>
                  <a:rPr lang="ja-JP" altLang="en-US" sz="2000"/>
                  <a:t>サイクルでさえ最短は自明には求まらなそう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を示した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2"/>
                <a:stretch>
                  <a:fillRect l="-965" t="-1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218DF3-99CC-5542-BA2C-7E465509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98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1806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ja-JP" altLang="en-US"/>
              <a:t>今後の課題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07502"/>
                <a:ext cx="7886700" cy="446946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-PVCR on </a:t>
                </a:r>
                <a:r>
                  <a:rPr kumimoji="1" lang="ja-JP" altLang="en-US" sz="2400"/>
                  <a:t>木</a:t>
                </a:r>
                <a:r>
                  <a:rPr kumimoji="1" lang="en-US" altLang="ja-JP" sz="2400" dirty="0"/>
                  <a:t> </a:t>
                </a:r>
                <a:r>
                  <a:rPr kumimoji="1" lang="ja-JP" altLang="en-US" sz="2400"/>
                  <a:t>の</a:t>
                </a:r>
                <a:r>
                  <a:rPr kumimoji="1" lang="en-US" altLang="ja-JP" sz="2400" dirty="0"/>
                  <a:t> Token Sliding </a:t>
                </a:r>
                <a:r>
                  <a:rPr lang="ja-JP" altLang="en-US" sz="2400"/>
                  <a:t>に対する遷移可能性判定</a:t>
                </a:r>
                <a:endParaRPr lang="en-US" altLang="ja-JP" sz="2400" dirty="0"/>
              </a:p>
              <a:p>
                <a:pPr lvl="1">
                  <a:buFont typeface="システムフォント（レギュラー）"/>
                  <a:buChar char="⁃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ja-JP" dirty="0"/>
                  <a:t>-PVC </a:t>
                </a:r>
                <a:r>
                  <a:rPr lang="ja-JP" altLang="en-US"/>
                  <a:t>は</a:t>
                </a:r>
                <a:r>
                  <a:rPr lang="en-US" altLang="ja-JP" dirty="0"/>
                  <a:t> dissociation set </a:t>
                </a:r>
                <a:r>
                  <a:rPr lang="ja-JP" altLang="en-US"/>
                  <a:t>問題と等価</a:t>
                </a:r>
                <a:endParaRPr lang="en-US" altLang="ja-JP" dirty="0"/>
              </a:p>
              <a:p>
                <a:pPr marL="457200" lvl="1" indent="0">
                  <a:buNone/>
                </a:pPr>
                <a:r>
                  <a:rPr lang="en-US" altLang="ja-JP" dirty="0"/>
                  <a:t>  </a:t>
                </a:r>
                <a:r>
                  <a:rPr lang="ja-JP" altLang="en-US"/>
                  <a:t>→</a:t>
                </a:r>
                <a:r>
                  <a:rPr lang="en-US" altLang="ja-JP" dirty="0"/>
                  <a:t> dissociation set </a:t>
                </a:r>
                <a:r>
                  <a:rPr lang="ja-JP" altLang="en-US"/>
                  <a:t>の遷移問題として考えてみる</a:t>
                </a:r>
                <a:r>
                  <a:rPr lang="en-US" altLang="ja-JP" dirty="0"/>
                  <a:t> (</a:t>
                </a:r>
                <a:r>
                  <a:rPr lang="ja-JP" altLang="en-US"/>
                  <a:t>？</a:t>
                </a:r>
                <a:r>
                  <a:rPr lang="en-US" altLang="ja-JP" dirty="0"/>
                  <a:t>)</a:t>
                </a:r>
              </a:p>
              <a:p>
                <a:endParaRPr lang="en-US" altLang="ja-JP" sz="2400" dirty="0"/>
              </a:p>
              <a:p>
                <a:r>
                  <a:rPr lang="ja-JP" altLang="en-US" sz="2400"/>
                  <a:t>以下の部分グラフクラスに対する困難性</a:t>
                </a:r>
                <a:endParaRPr lang="en-US" altLang="ja-JP" sz="24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dirty="0"/>
                  <a:t>chordal </a:t>
                </a:r>
                <a:r>
                  <a:rPr lang="ja-JP" altLang="en-US"/>
                  <a:t>グラフ</a:t>
                </a:r>
                <a:r>
                  <a:rPr lang="en-US" altLang="ja-JP" dirty="0"/>
                  <a:t> (TJ, TAR </a:t>
                </a:r>
                <a:r>
                  <a:rPr lang="ja-JP" altLang="en-US"/>
                  <a:t>ルール</a:t>
                </a:r>
                <a:r>
                  <a:rPr lang="en-US" altLang="ja-JP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dirty="0"/>
                  <a:t>cographs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/>
                  <a:t>木幅が高々</a:t>
                </a:r>
                <a:r>
                  <a:rPr lang="en-US" altLang="ja-JP" dirty="0"/>
                  <a:t> 2 </a:t>
                </a:r>
                <a:r>
                  <a:rPr lang="ja-JP" altLang="en-US"/>
                  <a:t>のグラフ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07502"/>
                <a:ext cx="7886700" cy="4469461"/>
              </a:xfrm>
              <a:blipFill>
                <a:blip r:embed="rId2"/>
                <a:stretch>
                  <a:fillRect l="-965" t="-1700" r="-4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202CFF-3785-2742-A907-EAB82D8D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pPr/>
              <a:t>99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782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メイリオ">
      <a:majorFont>
        <a:latin typeface="Times New Roman"/>
        <a:ea typeface="ヒラギノ角ゴ Pro W3"/>
        <a:cs typeface=""/>
      </a:majorFont>
      <a:minorFont>
        <a:latin typeface="Times New Roman"/>
        <a:ea typeface="ヒラギノ角ゴ Pro W3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2913</TotalTime>
  <Words>10988</Words>
  <Application>Microsoft Macintosh PowerPoint</Application>
  <PresentationFormat>画面に合わせる (4:3)</PresentationFormat>
  <Paragraphs>1215</Paragraphs>
  <Slides>99</Slides>
  <Notes>92</Notes>
  <HiddenSlides>13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99</vt:i4>
      </vt:variant>
    </vt:vector>
  </HeadingPairs>
  <TitlesOfParts>
    <vt:vector size="111" baseType="lpstr">
      <vt:lpstr>HGSSoeiKakugothicUB</vt:lpstr>
      <vt:lpstr>Hiragino Maru Gothic Pro W4</vt:lpstr>
      <vt:lpstr>Meiryo UI</vt:lpstr>
      <vt:lpstr>システムフォント</vt:lpstr>
      <vt:lpstr>システムフォント（レギュラー）</vt:lpstr>
      <vt:lpstr>ヒラギノ角ゴ Pro W3</vt:lpstr>
      <vt:lpstr>游ゴシック</vt:lpstr>
      <vt:lpstr>Arial</vt:lpstr>
      <vt:lpstr>Cambria Math</vt:lpstr>
      <vt:lpstr>Times New Roman</vt:lpstr>
      <vt:lpstr>Wingdings</vt:lpstr>
      <vt:lpstr>Office テーマ</vt:lpstr>
      <vt:lpstr>k-パス頂点被覆の 遷移問題について</vt:lpstr>
      <vt:lpstr>結果のまとめ</vt:lpstr>
      <vt:lpstr>結果のまとめ</vt:lpstr>
      <vt:lpstr>結果のまとめ</vt:lpstr>
      <vt:lpstr>結果のまとめ</vt:lpstr>
      <vt:lpstr>k-path vertex cover</vt:lpstr>
      <vt:lpstr>k-path vertex cover</vt:lpstr>
      <vt:lpstr>k-path vertex cover</vt:lpstr>
      <vt:lpstr>k-path vertex cover</vt:lpstr>
      <vt:lpstr>k-path vertex cover</vt:lpstr>
      <vt:lpstr>k-path vertex cover</vt:lpstr>
      <vt:lpstr>k-path vertex cover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k-PVCRの問題定義</vt:lpstr>
      <vt:lpstr>k-PVCRの問題定義</vt:lpstr>
      <vt:lpstr>VCRのクラス別困難性</vt:lpstr>
      <vt:lpstr>VCRのクラス別困難性</vt:lpstr>
      <vt:lpstr>VCRのクラス別困難性</vt:lpstr>
      <vt:lpstr>k-PVCRのクラス別困難性 (結果1)</vt:lpstr>
      <vt:lpstr>結果2: k-PVCRの困難性 ver.2</vt:lpstr>
      <vt:lpstr>結果2: k-PVCRの困難性 ver.2</vt:lpstr>
      <vt:lpstr>結果2: k-PVCRの困難性 ver.2</vt:lpstr>
      <vt:lpstr>結果2: k-PVCRの困難性 ver.2</vt:lpstr>
      <vt:lpstr>結果2: k-PVCRの困難性 ver.2</vt:lpstr>
      <vt:lpstr>結果2: k-PVCRの困難性 ver.2</vt:lpstr>
      <vt:lpstr>結果2: k-PVCRの困難性 ver.2</vt:lpstr>
      <vt:lpstr>結果2: k-PVCRの困難性 ver.2</vt:lpstr>
      <vt:lpstr>結果2: k-PVCRの困難性 ver.2</vt:lpstr>
      <vt:lpstr>結果3:各多項式時間アルゴリズム</vt:lpstr>
      <vt:lpstr>準備</vt:lpstr>
      <vt:lpstr>準備</vt:lpstr>
      <vt:lpstr>準備</vt:lpstr>
      <vt:lpstr>準備</vt:lpstr>
      <vt:lpstr>準備</vt:lpstr>
      <vt:lpstr>準備</vt:lpstr>
      <vt:lpstr>準備</vt:lpstr>
      <vt:lpstr>準備</vt:lpstr>
      <vt:lpstr>結果3:各多項式時間アルゴリズム</vt:lpstr>
      <vt:lpstr>結果3:各多項式時間アルゴリズム</vt:lpstr>
      <vt:lpstr>k-PVCR on パスは簡単</vt:lpstr>
      <vt:lpstr>k-PVCR on パスは簡単</vt:lpstr>
      <vt:lpstr>k-PVCR on パスは簡単</vt:lpstr>
      <vt:lpstr>k-PVCR on パスは簡単</vt:lpstr>
      <vt:lpstr>k-PVCR on パスは簡単</vt:lpstr>
      <vt:lpstr>k-PVCR on パスは簡単</vt:lpstr>
      <vt:lpstr>結果3:各多項式時間アルゴリズム</vt:lpstr>
      <vt:lpstr>k-PVCR on サイクル</vt:lpstr>
      <vt:lpstr>k-PVCR on サイクル</vt:lpstr>
      <vt:lpstr>k-PVCR on サイクル</vt:lpstr>
      <vt:lpstr>k-PVCR on サイクル</vt:lpstr>
      <vt:lpstr>k-PVCR on サイクル</vt:lpstr>
      <vt:lpstr>k-PVCR on サイクル</vt:lpstr>
      <vt:lpstr>k-PVCR on サイクル</vt:lpstr>
      <vt:lpstr>k-PVCR on サイクル</vt:lpstr>
      <vt:lpstr>k-PVCR on サイクル</vt:lpstr>
      <vt:lpstr>k-PVCR on サイクル</vt:lpstr>
      <vt:lpstr>k-PVCR on サイクル</vt:lpstr>
      <vt:lpstr>k-PVCR on サイクル</vt:lpstr>
      <vt:lpstr>k-PVCR on サイクル</vt:lpstr>
      <vt:lpstr>結果3:各多項式時間アルゴリズム</vt:lpstr>
      <vt:lpstr>k-PVCR on 木</vt:lpstr>
      <vt:lpstr>k-PVCR on 木</vt:lpstr>
      <vt:lpstr>k-PVCR on 木</vt:lpstr>
      <vt:lpstr>k-PVCR on 木</vt:lpstr>
      <vt:lpstr>k-PVCR on 木</vt:lpstr>
      <vt:lpstr>k-PVCR on 木</vt:lpstr>
      <vt:lpstr>k-PVCR on 木</vt:lpstr>
      <vt:lpstr>k-PVCR on 木</vt:lpstr>
      <vt:lpstr>k-PVCR on 木</vt:lpstr>
      <vt:lpstr>結果3:各多項式時間アルゴリズム</vt:lpstr>
      <vt:lpstr>結果3:各多項式時間アルゴリズム</vt:lpstr>
      <vt:lpstr>結果3:各多項式時間アルゴリズム</vt:lpstr>
      <vt:lpstr>結果3:各多項式時間アルゴリズム</vt:lpstr>
      <vt:lpstr>サイクルでも最短が面倒（？）</vt:lpstr>
      <vt:lpstr>サイクルでも最短が面倒（？）</vt:lpstr>
      <vt:lpstr>サイクルでも最短が面倒（？）</vt:lpstr>
      <vt:lpstr>サイクルでも最短が面倒（？）</vt:lpstr>
      <vt:lpstr>サイクルでも最短が面倒（？）</vt:lpstr>
      <vt:lpstr>結果のまとめ (再掲)</vt:lpstr>
      <vt:lpstr>今後の課題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進捗</dc:title>
  <dc:creator>Microsoft Office User</dc:creator>
  <cp:lastModifiedBy>Microsoft Office User</cp:lastModifiedBy>
  <cp:revision>148</cp:revision>
  <dcterms:created xsi:type="dcterms:W3CDTF">2019-07-01T08:58:25Z</dcterms:created>
  <dcterms:modified xsi:type="dcterms:W3CDTF">2019-10-25T07:07:56Z</dcterms:modified>
</cp:coreProperties>
</file>