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5"/>
  </p:notesMasterIdLst>
  <p:sldIdLst>
    <p:sldId id="257" r:id="rId2"/>
    <p:sldId id="363" r:id="rId3"/>
    <p:sldId id="365" r:id="rId4"/>
    <p:sldId id="473" r:id="rId5"/>
    <p:sldId id="474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76" r:id="rId14"/>
    <p:sldId id="530" r:id="rId15"/>
    <p:sldId id="484" r:id="rId16"/>
    <p:sldId id="486" r:id="rId17"/>
    <p:sldId id="487" r:id="rId18"/>
    <p:sldId id="489" r:id="rId19"/>
    <p:sldId id="490" r:id="rId20"/>
    <p:sldId id="488" r:id="rId21"/>
    <p:sldId id="398" r:id="rId22"/>
    <p:sldId id="531" r:id="rId23"/>
    <p:sldId id="534" r:id="rId24"/>
    <p:sldId id="533" r:id="rId25"/>
    <p:sldId id="532" r:id="rId26"/>
    <p:sldId id="491" r:id="rId27"/>
    <p:sldId id="536" r:id="rId28"/>
    <p:sldId id="537" r:id="rId29"/>
    <p:sldId id="535" r:id="rId30"/>
    <p:sldId id="493" r:id="rId31"/>
    <p:sldId id="494" r:id="rId32"/>
    <p:sldId id="492" r:id="rId33"/>
    <p:sldId id="497" r:id="rId34"/>
    <p:sldId id="495" r:id="rId35"/>
    <p:sldId id="498" r:id="rId36"/>
    <p:sldId id="496" r:id="rId37"/>
    <p:sldId id="500" r:id="rId38"/>
    <p:sldId id="501" r:id="rId39"/>
    <p:sldId id="499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369" r:id="rId48"/>
    <p:sldId id="370" r:id="rId49"/>
    <p:sldId id="435" r:id="rId50"/>
    <p:sldId id="436" r:id="rId51"/>
    <p:sldId id="371" r:id="rId52"/>
    <p:sldId id="437" r:id="rId53"/>
    <p:sldId id="440" r:id="rId54"/>
    <p:sldId id="439" r:id="rId55"/>
    <p:sldId id="510" r:id="rId56"/>
    <p:sldId id="513" r:id="rId57"/>
    <p:sldId id="514" r:id="rId58"/>
    <p:sldId id="515" r:id="rId59"/>
    <p:sldId id="512" r:id="rId60"/>
    <p:sldId id="516" r:id="rId61"/>
    <p:sldId id="518" r:id="rId62"/>
    <p:sldId id="519" r:id="rId63"/>
    <p:sldId id="520" r:id="rId64"/>
    <p:sldId id="521" r:id="rId65"/>
    <p:sldId id="522" r:id="rId66"/>
    <p:sldId id="523" r:id="rId67"/>
    <p:sldId id="524" r:id="rId68"/>
    <p:sldId id="525" r:id="rId69"/>
    <p:sldId id="526" r:id="rId70"/>
    <p:sldId id="527" r:id="rId71"/>
    <p:sldId id="528" r:id="rId72"/>
    <p:sldId id="373" r:id="rId73"/>
    <p:sldId id="464" r:id="rId74"/>
    <p:sldId id="463" r:id="rId75"/>
    <p:sldId id="443" r:id="rId76"/>
    <p:sldId id="444" r:id="rId77"/>
    <p:sldId id="445" r:id="rId78"/>
    <p:sldId id="446" r:id="rId79"/>
    <p:sldId id="447" r:id="rId80"/>
    <p:sldId id="448" r:id="rId81"/>
    <p:sldId id="449" r:id="rId82"/>
    <p:sldId id="450" r:id="rId83"/>
    <p:sldId id="451" r:id="rId84"/>
    <p:sldId id="452" r:id="rId85"/>
    <p:sldId id="453" r:id="rId86"/>
    <p:sldId id="454" r:id="rId87"/>
    <p:sldId id="455" r:id="rId88"/>
    <p:sldId id="456" r:id="rId89"/>
    <p:sldId id="457" r:id="rId90"/>
    <p:sldId id="458" r:id="rId91"/>
    <p:sldId id="459" r:id="rId92"/>
    <p:sldId id="460" r:id="rId93"/>
    <p:sldId id="461" r:id="rId94"/>
    <p:sldId id="462" r:id="rId95"/>
    <p:sldId id="376" r:id="rId96"/>
    <p:sldId id="394" r:id="rId97"/>
    <p:sldId id="395" r:id="rId98"/>
    <p:sldId id="468" r:id="rId99"/>
    <p:sldId id="471" r:id="rId100"/>
    <p:sldId id="466" r:id="rId101"/>
    <p:sldId id="469" r:id="rId102"/>
    <p:sldId id="472" r:id="rId103"/>
    <p:sldId id="378" r:id="rId104"/>
    <p:sldId id="359" r:id="rId105"/>
    <p:sldId id="396" r:id="rId106"/>
    <p:sldId id="360" r:id="rId107"/>
    <p:sldId id="529" r:id="rId108"/>
    <p:sldId id="326" r:id="rId109"/>
    <p:sldId id="381" r:id="rId110"/>
    <p:sldId id="380" r:id="rId111"/>
    <p:sldId id="382" r:id="rId112"/>
    <p:sldId id="377" r:id="rId113"/>
    <p:sldId id="383" r:id="rId114"/>
    <p:sldId id="384" r:id="rId115"/>
    <p:sldId id="385" r:id="rId116"/>
    <p:sldId id="386" r:id="rId117"/>
    <p:sldId id="387" r:id="rId118"/>
    <p:sldId id="388" r:id="rId119"/>
    <p:sldId id="389" r:id="rId120"/>
    <p:sldId id="390" r:id="rId121"/>
    <p:sldId id="391" r:id="rId122"/>
    <p:sldId id="392" r:id="rId123"/>
    <p:sldId id="393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5E8"/>
    <a:srgbClr val="FFB200"/>
    <a:srgbClr val="FFA000"/>
    <a:srgbClr val="FF7B00"/>
    <a:srgbClr val="000FF0"/>
    <a:srgbClr val="FFFDA3"/>
    <a:srgbClr val="FFB8C7"/>
    <a:srgbClr val="0080E8"/>
    <a:srgbClr val="005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7"/>
    <p:restoredTop sz="92667"/>
  </p:normalViewPr>
  <p:slideViewPr>
    <p:cSldViewPr snapToGrid="0" snapToObjects="1">
      <p:cViewPr varScale="1">
        <p:scale>
          <a:sx n="134" d="100"/>
          <a:sy n="134" d="100"/>
        </p:scale>
        <p:origin x="2488" y="176"/>
      </p:cViewPr>
      <p:guideLst/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BDE79-9621-944D-AD6E-5EF811FD9718}" type="datetimeFigureOut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BFD8C-C6E4-C84A-94EB-D85E4DBB1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95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51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85089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26183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23713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88976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aseline="0" dirty="0"/>
              <a:t>Graphs with treewidth at most 2: open even </a:t>
            </a:r>
            <a:r>
              <a:rPr kumimoji="1" lang="en-US" altLang="ja-JP" sz="1800" baseline="0"/>
              <a:t>for VCR</a:t>
            </a:r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37398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64325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8572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91934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41255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86865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・直接的には</a:t>
            </a:r>
            <a:r>
              <a:rPr kumimoji="1" lang="en-US" altLang="ja-JP" dirty="0"/>
              <a:t>TJ </a:t>
            </a:r>
            <a:r>
              <a:rPr kumimoji="1" lang="ja-JP" altLang="en-US"/>
              <a:t>と</a:t>
            </a:r>
            <a:r>
              <a:rPr kumimoji="1" lang="en-US" altLang="ja-JP" dirty="0"/>
              <a:t> TAR </a:t>
            </a:r>
            <a:r>
              <a:rPr kumimoji="1" lang="ja-JP" altLang="en-US"/>
              <a:t>のやつは用いれないが，この性質を用いて</a:t>
            </a:r>
            <a:r>
              <a:rPr kumimoji="1" lang="en-US" altLang="ja-JP" dirty="0"/>
              <a:t> TAR </a:t>
            </a:r>
            <a:r>
              <a:rPr kumimoji="1" lang="ja-JP" altLang="en-US"/>
              <a:t>はうまくやる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22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5208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793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87388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2031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81601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95861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09807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1914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0127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09857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43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77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153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979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211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125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872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30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17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389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808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196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461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253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793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432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471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104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347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91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852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17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966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476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394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328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759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209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4828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907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22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6062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263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6281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4645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5018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8206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・一方，論文</a:t>
            </a:r>
            <a:r>
              <a:rPr kumimoji="1" lang="en-US" altLang="ja-JP" dirty="0"/>
              <a:t> p.2</a:t>
            </a:r>
            <a:r>
              <a:rPr kumimoji="1" lang="ja-JP" altLang="en-US"/>
              <a:t>，</a:t>
            </a:r>
            <a:r>
              <a:rPr kumimoji="1" lang="en-US" altLang="ja-JP" dirty="0"/>
              <a:t>line 33 </a:t>
            </a:r>
            <a:r>
              <a:rPr kumimoji="1" lang="ja-JP" altLang="en-US"/>
              <a:t>では</a:t>
            </a:r>
            <a:r>
              <a:rPr kumimoji="1" lang="en-US" altLang="ja-JP" dirty="0"/>
              <a:t> two distinct solutions </a:t>
            </a:r>
            <a:r>
              <a:rPr kumimoji="1" lang="ja-JP" altLang="en-US"/>
              <a:t>が与えられるとしているので，こっちの定義では</a:t>
            </a:r>
            <a:r>
              <a:rPr kumimoji="1" lang="en-US" altLang="ja-JP" dirty="0"/>
              <a:t> distinct </a:t>
            </a:r>
            <a:r>
              <a:rPr kumimoji="1" lang="ja-JP" altLang="en-US"/>
              <a:t>を入れた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876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526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6214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0036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87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444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8542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5547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013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1926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8799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1936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811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7325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192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21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112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115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3670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3055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4714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0293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7722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0023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553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4619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VC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k-PVC: attach new paths of </a:t>
                </a:r>
                <a:r>
                  <a:rPr kumimoji="1" lang="en-US" altLang="ja-JP" i="0">
                    <a:latin typeface="Cambria Math" panose="02040503050406030204" pitchFamily="18" charset="0"/>
                  </a:rPr>
                  <a:t>⌊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(𝑘−1)/2⌋</a:t>
                </a:r>
                <a:r>
                  <a:rPr kumimoji="1" lang="en-US" altLang="ja-JP" dirty="0"/>
                  <a:t> vertices </a:t>
                </a:r>
                <a:r>
                  <a:rPr kumimoji="1" lang="en-US" altLang="ja-JP"/>
                  <a:t>to all </a:t>
                </a:r>
                <a:r>
                  <a:rPr kumimoji="1" lang="en-US" altLang="ja-JP" dirty="0"/>
                  <a:t>vertices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7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417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3214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9516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5485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3339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5983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68293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9183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8741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4392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09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4793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0138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3022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51448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32069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57846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4256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00302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8510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86546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79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53999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47768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775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02677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99535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04935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42760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81269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74156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82770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5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5414-FC2D-8840-8E41-45DB3BB130BF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75FE-F864-3545-A369-6CF84C120E54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0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6796-14C8-D344-9CB6-93668D2C81EF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6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7D48-5967-394A-8D3F-5623686F8965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+mn-lt"/>
              </a:defRPr>
            </a:lvl1pPr>
          </a:lstStyle>
          <a:p>
            <a:fld id="{B47F6DB0-8234-694F-A987-89EE162C461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62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5D6647-A02F-2A49-AA4B-0FF13D6A3255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79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1D4E-B7C5-BE41-85F1-F8E70D4B27FD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0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402D-D5EC-D141-867D-872C042ED026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625843-D69B-8C49-8CA7-1BBFBA1C77B8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1CC7-87FE-6740-BB7F-31C280F14C4F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95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356-EC60-1B40-8D6C-7F6749F02FEA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78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650-B1F9-1147-AFAC-3C0E497FB438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6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A8BFCC-F633-DB4E-B8CC-A41E88F22F6A}" type="datetime1">
              <a:rPr kumimoji="1" lang="ja-JP" altLang="en-US" smtClean="0"/>
              <a:t>2020/3/31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3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none" normalizeH="0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7.png"/><Relationship Id="rId9" Type="http://schemas.openxmlformats.org/officeDocument/2006/relationships/image" Target="../media/image5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0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5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9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1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670304"/>
                <a:ext cx="7772400" cy="1758696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kumimoji="1" lang="en-US" altLang="ja-JP" sz="5400" b="0" cap="none" dirty="0"/>
                  <a:t>Reconfiguring </a:t>
                </a:r>
                <a:br>
                  <a:rPr kumimoji="1" lang="en-US" altLang="ja-JP" sz="5400" b="0" cap="none" dirty="0"/>
                </a:br>
                <a14:m>
                  <m:oMath xmlns:m="http://schemas.openxmlformats.org/officeDocument/2006/math">
                    <m:r>
                      <a:rPr kumimoji="1" lang="en-US" altLang="ja-JP" sz="5400" b="0" i="1" cap="none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5400" cap="none" dirty="0"/>
                  <a:t>-Path Vertex </a:t>
                </a:r>
                <a:r>
                  <a:rPr lang="en-US" altLang="ja-JP" sz="5400" cap="none" dirty="0"/>
                  <a:t>C</a:t>
                </a:r>
                <a:r>
                  <a:rPr kumimoji="1" lang="en-US" altLang="ja-JP" sz="5400" cap="none" dirty="0"/>
                  <a:t>overs </a:t>
                </a:r>
                <a:endParaRPr kumimoji="1" lang="ja-JP" altLang="en-US" sz="5400" cap="none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670304"/>
                <a:ext cx="7772400" cy="17586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字幕 2">
            <a:extLst>
              <a:ext uri="{FF2B5EF4-FFF2-40B4-BE49-F238E27FC236}">
                <a16:creationId xmlns:a16="http://schemas.microsoft.com/office/drawing/2014/main" id="{BA2C809E-BE46-694E-A59A-F1BB03F9319B}"/>
              </a:ext>
            </a:extLst>
          </p:cNvPr>
          <p:cNvSpPr txBox="1">
            <a:spLocks/>
          </p:cNvSpPr>
          <p:nvPr/>
        </p:nvSpPr>
        <p:spPr>
          <a:xfrm>
            <a:off x="1143000" y="4915562"/>
            <a:ext cx="6858000" cy="64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/>
              <a:t>D.A. Hoang</a:t>
            </a:r>
            <a:r>
              <a:rPr lang="en-US" altLang="ja-JP" sz="3200" baseline="30000" dirty="0"/>
              <a:t>(1)</a:t>
            </a:r>
            <a:r>
              <a:rPr lang="en-US" altLang="ja-JP" sz="2800" dirty="0"/>
              <a:t>, A. Suzuki</a:t>
            </a:r>
            <a:r>
              <a:rPr lang="en-US" altLang="ja-JP" sz="3200" baseline="30000" dirty="0"/>
              <a:t>(2)</a:t>
            </a:r>
            <a:r>
              <a:rPr lang="en-US" altLang="ja-JP" sz="2800" dirty="0"/>
              <a:t>, </a:t>
            </a:r>
            <a:r>
              <a:rPr lang="en-US" altLang="ja-JP" sz="2800" b="1" dirty="0">
                <a:solidFill>
                  <a:srgbClr val="FF0000"/>
                </a:solidFill>
              </a:rPr>
              <a:t>T. </a:t>
            </a:r>
            <a:r>
              <a:rPr lang="en-US" altLang="ja-JP" sz="2800" b="1" dirty="0" err="1">
                <a:solidFill>
                  <a:srgbClr val="FF0000"/>
                </a:solidFill>
              </a:rPr>
              <a:t>Yagita</a:t>
            </a:r>
            <a:r>
              <a:rPr lang="en-US" altLang="ja-JP" sz="3200" baseline="30000" dirty="0"/>
              <a:t>(1)</a:t>
            </a:r>
            <a:endParaRPr lang="en-US" altLang="ja-JP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A68835-9D6E-834E-AE07-39952BE94B83}"/>
              </a:ext>
            </a:extLst>
          </p:cNvPr>
          <p:cNvSpPr txBox="1"/>
          <p:nvPr/>
        </p:nvSpPr>
        <p:spPr>
          <a:xfrm>
            <a:off x="1277791" y="3587505"/>
            <a:ext cx="6505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WALCOM2020   </a:t>
            </a:r>
            <a:r>
              <a:rPr kumimoji="1" lang="en-US" altLang="ja-JP" sz="2000" b="1" dirty="0"/>
              <a:t>@ Singapore,  April 1</a:t>
            </a:r>
            <a:r>
              <a:rPr kumimoji="1" lang="en-US" altLang="ja-JP" sz="2000" b="1" baseline="30000" dirty="0"/>
              <a:t>st</a:t>
            </a:r>
            <a:r>
              <a:rPr kumimoji="1" lang="en-US" altLang="ja-JP" sz="2000" b="1" dirty="0"/>
              <a:t>, 2020</a:t>
            </a:r>
            <a:endParaRPr kumimoji="1" lang="ja-JP" altLang="en-US" sz="32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8CA26A-09A3-4644-9F42-65C48B5CDB2A}"/>
              </a:ext>
            </a:extLst>
          </p:cNvPr>
          <p:cNvSpPr txBox="1"/>
          <p:nvPr/>
        </p:nvSpPr>
        <p:spPr>
          <a:xfrm>
            <a:off x="2297531" y="5532562"/>
            <a:ext cx="454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(1) Kyushu Institute of Technology, Japan </a:t>
            </a:r>
          </a:p>
          <a:p>
            <a:r>
              <a:rPr kumimoji="1" lang="en-US" altLang="ja-JP" sz="2000" dirty="0"/>
              <a:t>(2) Tohoku University, Japan</a:t>
            </a:r>
            <a:endParaRPr kumimoji="1" lang="ja-JP" altLang="en-US" sz="20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4B2428-BB06-F648-A229-234EB9046134}"/>
              </a:ext>
            </a:extLst>
          </p:cNvPr>
          <p:cNvSpPr txBox="1"/>
          <p:nvPr/>
        </p:nvSpPr>
        <p:spPr>
          <a:xfrm>
            <a:off x="4256689" y="3431309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(I wanted to visit)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0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covers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F8666E-1306-6B46-8FA4-D31169A77892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1236F9C-86C1-BC4B-B2D8-7BB1E97B9DAE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1C6171-FDBA-0844-98E6-F27DBAD228E6}"/>
              </a:ext>
            </a:extLst>
          </p:cNvPr>
          <p:cNvCxnSpPr>
            <a:cxnSpLocks/>
            <a:stCxn id="10" idx="1"/>
            <a:endCxn id="11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>
            <a:extLst>
              <a:ext uri="{FF2B5EF4-FFF2-40B4-BE49-F238E27FC236}">
                <a16:creationId xmlns:a16="http://schemas.microsoft.com/office/drawing/2014/main" id="{8FE7A452-E636-DC47-B1E7-3E136E894513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3601C52D-DF47-DB44-8D25-5B863D0F751A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43CA06EE-294D-8C4C-AD6A-C61B3C9FF423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762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trees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Let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be a root of a given tree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, then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Make a partition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such that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each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satisfies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ja-JP" sz="2000" dirty="0"/>
                  <a:t>, and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there is a vertex that covers all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lvl="1" indent="0">
                  <a:buNone/>
                </a:pPr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ja-JP" sz="2000" dirty="0"/>
                  <a:t>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utilizing the above partitioning algorithm</a:t>
                </a:r>
              </a:p>
              <a:p>
                <a:pPr marL="914400" lvl="1" indent="-457200">
                  <a:lnSpc>
                    <a:spcPct val="100000"/>
                  </a:lnSpc>
                  <a:buFont typeface="システムフォント（レギュラー）"/>
                  <a:buChar char=" "/>
                </a:pPr>
                <a:r>
                  <a:rPr lang="en-US" altLang="ja-JP" sz="2000" dirty="0"/>
                  <a:t>We can see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can be reconfigured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ja-JP" sz="2000" b="0" dirty="0"/>
                  <a:t> Output the reconf. </a:t>
                </a:r>
                <a:r>
                  <a:rPr lang="en-US" altLang="ja-JP" sz="2000" dirty="0"/>
                  <a:t>seq.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ja-JP" sz="2000" dirty="0"/>
              </a:p>
              <a:p>
                <a:r>
                  <a:rPr lang="en-US" altLang="ja-JP" sz="2000" dirty="0"/>
                  <a:t>TAR: Similarly to paths and cycles, use the </a:t>
                </a:r>
                <a:r>
                  <a:rPr lang="en-US" altLang="ja-JP" dirty="0"/>
                  <a:t>relationship</a:t>
                </a:r>
                <a:r>
                  <a:rPr lang="en-US" altLang="ja-JP" sz="2000" dirty="0"/>
                  <a:t> of 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 and </a:t>
                </a:r>
                <a:r>
                  <a:rPr lang="en-US" altLang="ja-JP" sz="2000" b="1" dirty="0"/>
                  <a:t>TAR</a:t>
                </a:r>
              </a:p>
              <a:p>
                <a:r>
                  <a:rPr lang="en-US" altLang="ja-JP" sz="2000" dirty="0"/>
                  <a:t>TS: Open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4"/>
                <a:stretch>
                  <a:fillRect l="-322" t="-957" b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/>
                  <a:t>: a subtree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induced by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and all its descendants such that </a:t>
                </a:r>
              </a:p>
              <a:p>
                <a:r>
                  <a:rPr lang="en-US" altLang="ja-JP" sz="2000" dirty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contains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</a:t>
                </a:r>
                <a:r>
                  <a:rPr lang="en-US" altLang="ja-JP" sz="2000" dirty="0"/>
                  <a:t>, and </a:t>
                </a:r>
              </a:p>
              <a:p>
                <a:r>
                  <a:rPr lang="en-US" altLang="ja-JP" sz="2000" dirty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does not contain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vertices</a:t>
                </a:r>
                <a:endParaRPr kumimoji="1" lang="en-US" altLang="ja-JP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※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: min. size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000" dirty="0"/>
                  <a:t>-PVC 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blipFill>
                <a:blip r:embed="rId5"/>
                <a:stretch>
                  <a:fillRect l="-792" t="-1770" b="-70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B5E59-1F7D-7A44-A558-360CBB6F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FB9C2E44-A0A5-D645-8E57-DD9DE941ED88}"/>
                  </a:ext>
                </a:extLst>
              </p:cNvPr>
              <p:cNvSpPr/>
              <p:nvPr/>
            </p:nvSpPr>
            <p:spPr>
              <a:xfrm>
                <a:off x="4767758" y="601705"/>
                <a:ext cx="680964" cy="64140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FB9C2E44-A0A5-D645-8E57-DD9DE941E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758" y="601705"/>
                <a:ext cx="680964" cy="64140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右矢印 26">
            <a:extLst>
              <a:ext uri="{FF2B5EF4-FFF2-40B4-BE49-F238E27FC236}">
                <a16:creationId xmlns:a16="http://schemas.microsoft.com/office/drawing/2014/main" id="{FC65E5E6-D842-2A4C-904C-47A019F05BF9}"/>
              </a:ext>
            </a:extLst>
          </p:cNvPr>
          <p:cNvSpPr/>
          <p:nvPr/>
        </p:nvSpPr>
        <p:spPr>
          <a:xfrm>
            <a:off x="5606571" y="702591"/>
            <a:ext cx="590001" cy="336916"/>
          </a:xfrm>
          <a:prstGeom prst="rightArrow">
            <a:avLst>
              <a:gd name="adj1" fmla="val 50000"/>
              <a:gd name="adj2" fmla="val 99824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>
            <a:extLst>
              <a:ext uri="{FF2B5EF4-FFF2-40B4-BE49-F238E27FC236}">
                <a16:creationId xmlns:a16="http://schemas.microsoft.com/office/drawing/2014/main" id="{91ED6B07-3DDD-3445-9129-099ED5BEA389}"/>
              </a:ext>
            </a:extLst>
          </p:cNvPr>
          <p:cNvSpPr/>
          <p:nvPr/>
        </p:nvSpPr>
        <p:spPr>
          <a:xfrm flipH="1">
            <a:off x="7456032" y="699549"/>
            <a:ext cx="590001" cy="336916"/>
          </a:xfrm>
          <a:prstGeom prst="rightArrow">
            <a:avLst>
              <a:gd name="adj1" fmla="val 50000"/>
              <a:gd name="adj2" fmla="val 99824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2C4B89B-2246-274F-A269-AF55DA5120FE}"/>
              </a:ext>
            </a:extLst>
          </p:cNvPr>
          <p:cNvSpPr txBox="1"/>
          <p:nvPr/>
        </p:nvSpPr>
        <p:spPr>
          <a:xfrm>
            <a:off x="5020912" y="28076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reconfigurable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D73FB6FD-4DB5-D44F-AE00-ED5A978951E5}"/>
                  </a:ext>
                </a:extLst>
              </p:cNvPr>
              <p:cNvSpPr/>
              <p:nvPr/>
            </p:nvSpPr>
            <p:spPr>
              <a:xfrm>
                <a:off x="8194582" y="601705"/>
                <a:ext cx="680964" cy="64140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35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D73FB6FD-4DB5-D44F-AE00-ED5A97895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582" y="601705"/>
                <a:ext cx="680964" cy="64140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35E8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F9F7580-1A69-DE47-91A3-AE336B20FE3B}"/>
              </a:ext>
            </a:extLst>
          </p:cNvPr>
          <p:cNvSpPr txBox="1"/>
          <p:nvPr/>
        </p:nvSpPr>
        <p:spPr>
          <a:xfrm>
            <a:off x="7183689" y="28076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reconfigurable</a:t>
            </a:r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814CE3B8-E52D-1649-83F2-DC854823FA71}"/>
              </a:ext>
            </a:extLst>
          </p:cNvPr>
          <p:cNvSpPr/>
          <p:nvPr/>
        </p:nvSpPr>
        <p:spPr>
          <a:xfrm>
            <a:off x="6328531" y="384147"/>
            <a:ext cx="1009774" cy="9637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9339073-8148-484F-9340-7042BFD8BBB5}"/>
                  </a:ext>
                </a:extLst>
              </p:cNvPr>
              <p:cNvSpPr/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2000" dirty="0"/>
                  <a:t>Tree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9339073-8148-484F-9340-7042BFD8B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  <a:blipFill>
                <a:blip r:embed="rId9"/>
                <a:stretch>
                  <a:fillRect l="-7353" t="-6250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円/楕円 41">
            <a:extLst>
              <a:ext uri="{FF2B5EF4-FFF2-40B4-BE49-F238E27FC236}">
                <a16:creationId xmlns:a16="http://schemas.microsoft.com/office/drawing/2014/main" id="{175CC4D3-017A-9D42-9F63-81144EBE78A5}"/>
              </a:ext>
            </a:extLst>
          </p:cNvPr>
          <p:cNvSpPr/>
          <p:nvPr/>
        </p:nvSpPr>
        <p:spPr>
          <a:xfrm>
            <a:off x="6458310" y="798190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1A51A0C8-1D23-6345-B6E5-D6C3ECFBF5F6}"/>
              </a:ext>
            </a:extLst>
          </p:cNvPr>
          <p:cNvSpPr/>
          <p:nvPr/>
        </p:nvSpPr>
        <p:spPr>
          <a:xfrm>
            <a:off x="6603521" y="1107891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F4551C87-FC47-6848-9435-DA9CEBF6CCD1}"/>
              </a:ext>
            </a:extLst>
          </p:cNvPr>
          <p:cNvSpPr/>
          <p:nvPr/>
        </p:nvSpPr>
        <p:spPr>
          <a:xfrm>
            <a:off x="6668219" y="653971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32E108BC-B106-3A4B-8E42-904BAD69B9EA}"/>
              </a:ext>
            </a:extLst>
          </p:cNvPr>
          <p:cNvSpPr/>
          <p:nvPr/>
        </p:nvSpPr>
        <p:spPr>
          <a:xfrm>
            <a:off x="6855175" y="865998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9D8DB355-AB6F-C048-92C5-267B2E6C980B}"/>
              </a:ext>
            </a:extLst>
          </p:cNvPr>
          <p:cNvSpPr/>
          <p:nvPr/>
        </p:nvSpPr>
        <p:spPr>
          <a:xfrm>
            <a:off x="6911489" y="492593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0B9CAA9F-4E97-2949-84BF-CB99AAC7507E}"/>
              </a:ext>
            </a:extLst>
          </p:cNvPr>
          <p:cNvSpPr/>
          <p:nvPr/>
        </p:nvSpPr>
        <p:spPr>
          <a:xfrm>
            <a:off x="7051039" y="1064759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0ABAB83F-7A5C-7F45-9F14-2D225972AE7D}"/>
              </a:ext>
            </a:extLst>
          </p:cNvPr>
          <p:cNvSpPr/>
          <p:nvPr/>
        </p:nvSpPr>
        <p:spPr>
          <a:xfrm>
            <a:off x="7104892" y="722104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6DDFCFF-7090-BB4F-AC00-571B161D2341}"/>
                  </a:ext>
                </a:extLst>
              </p:cNvPr>
              <p:cNvSpPr txBox="1"/>
              <p:nvPr/>
            </p:nvSpPr>
            <p:spPr>
              <a:xfrm>
                <a:off x="6187661" y="1312931"/>
                <a:ext cx="1447656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c</a:t>
                </a:r>
                <a:r>
                  <a:rPr kumimoji="1" lang="en-US" altLang="ja-JP" sz="2000" b="0" dirty="0"/>
                  <a:t>anonical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6DDFCFF-7090-BB4F-AC00-571B161D2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661" y="1312931"/>
                <a:ext cx="1447656" cy="400110"/>
              </a:xfrm>
              <a:prstGeom prst="rect">
                <a:avLst/>
              </a:prstGeom>
              <a:blipFill>
                <a:blip r:embed="rId10"/>
                <a:stretch>
                  <a:fillRect l="-3478" t="-6061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A4DAC97-088E-5D4F-B6AC-43E60C0B33C0}"/>
              </a:ext>
            </a:extLst>
          </p:cNvPr>
          <p:cNvSpPr txBox="1"/>
          <p:nvPr/>
        </p:nvSpPr>
        <p:spPr>
          <a:xfrm>
            <a:off x="4465431" y="76116"/>
            <a:ext cx="6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(Ex.)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0148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trees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Let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be a root of a given tree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, then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Make a partition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such that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each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satisfies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ja-JP" sz="2000" dirty="0"/>
                  <a:t>, and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there is a vertex that covers all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lvl="1" indent="0">
                  <a:buNone/>
                </a:pPr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ja-JP" sz="2000" dirty="0"/>
                  <a:t>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utilizing the above partitioning algorithm</a:t>
                </a:r>
              </a:p>
              <a:p>
                <a:pPr marL="914400" lvl="1" indent="-457200">
                  <a:lnSpc>
                    <a:spcPct val="100000"/>
                  </a:lnSpc>
                  <a:buFont typeface="システムフォント（レギュラー）"/>
                  <a:buChar char=" "/>
                </a:pPr>
                <a:r>
                  <a:rPr lang="en-US" altLang="ja-JP" sz="2000" dirty="0"/>
                  <a:t>We can see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can be reconfigured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ja-JP" sz="2000" b="0" dirty="0"/>
                  <a:t> Output the reconf. </a:t>
                </a:r>
                <a:r>
                  <a:rPr lang="en-US" altLang="ja-JP" sz="2000" dirty="0"/>
                  <a:t>seq.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ja-JP" sz="2000" dirty="0"/>
              </a:p>
              <a:p>
                <a:r>
                  <a:rPr lang="en-US" altLang="ja-JP" sz="2000" dirty="0"/>
                  <a:t>TAR: Similarly to paths and cycles, use the </a:t>
                </a:r>
                <a:r>
                  <a:rPr lang="en-US" altLang="ja-JP" dirty="0"/>
                  <a:t>relationship</a:t>
                </a:r>
                <a:r>
                  <a:rPr lang="en-US" altLang="ja-JP" sz="2000" dirty="0"/>
                  <a:t> of 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 and </a:t>
                </a:r>
                <a:r>
                  <a:rPr lang="en-US" altLang="ja-JP" sz="2000" b="1" dirty="0"/>
                  <a:t>TAR</a:t>
                </a:r>
              </a:p>
              <a:p>
                <a:r>
                  <a:rPr lang="en-US" altLang="ja-JP" sz="2000" dirty="0"/>
                  <a:t>TS: Open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4"/>
                <a:stretch>
                  <a:fillRect l="-322" t="-957" b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/>
                  <a:t>: a subtree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induced by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and all its descendants such that </a:t>
                </a:r>
              </a:p>
              <a:p>
                <a:r>
                  <a:rPr lang="en-US" altLang="ja-JP" sz="2000" dirty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contains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</a:t>
                </a:r>
                <a:r>
                  <a:rPr lang="en-US" altLang="ja-JP" sz="2000" dirty="0"/>
                  <a:t>, and </a:t>
                </a:r>
              </a:p>
              <a:p>
                <a:r>
                  <a:rPr lang="en-US" altLang="ja-JP" sz="2000" dirty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does not contain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vertices</a:t>
                </a:r>
                <a:endParaRPr kumimoji="1" lang="en-US" altLang="ja-JP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※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: min. size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000" dirty="0"/>
                  <a:t>-PVC 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blipFill>
                <a:blip r:embed="rId5"/>
                <a:stretch>
                  <a:fillRect l="-792" t="-1770" b="-70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3BC0A539-AC58-8443-9938-BE2AB6D1C2AF}"/>
                  </a:ext>
                </a:extLst>
              </p:cNvPr>
              <p:cNvSpPr/>
              <p:nvPr/>
            </p:nvSpPr>
            <p:spPr>
              <a:xfrm>
                <a:off x="4767758" y="601705"/>
                <a:ext cx="680964" cy="64140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3BC0A539-AC58-8443-9938-BE2AB6D1C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758" y="601705"/>
                <a:ext cx="680964" cy="64140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右矢印 24">
            <a:extLst>
              <a:ext uri="{FF2B5EF4-FFF2-40B4-BE49-F238E27FC236}">
                <a16:creationId xmlns:a16="http://schemas.microsoft.com/office/drawing/2014/main" id="{58CA7976-24EB-C24E-BD3C-8A99E9D2B287}"/>
              </a:ext>
            </a:extLst>
          </p:cNvPr>
          <p:cNvSpPr/>
          <p:nvPr/>
        </p:nvSpPr>
        <p:spPr>
          <a:xfrm>
            <a:off x="5606571" y="702591"/>
            <a:ext cx="590001" cy="336916"/>
          </a:xfrm>
          <a:prstGeom prst="rightArrow">
            <a:avLst>
              <a:gd name="adj1" fmla="val 50000"/>
              <a:gd name="adj2" fmla="val 99824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F071005C-4F3A-BC47-98A7-7446B88D5C66}"/>
              </a:ext>
            </a:extLst>
          </p:cNvPr>
          <p:cNvSpPr/>
          <p:nvPr/>
        </p:nvSpPr>
        <p:spPr>
          <a:xfrm>
            <a:off x="7456032" y="699549"/>
            <a:ext cx="590001" cy="336916"/>
          </a:xfrm>
          <a:prstGeom prst="rightArrow">
            <a:avLst>
              <a:gd name="adj1" fmla="val 50000"/>
              <a:gd name="adj2" fmla="val 99824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71A93E1-E83E-F94C-96E1-E844AC5FCE53}"/>
              </a:ext>
            </a:extLst>
          </p:cNvPr>
          <p:cNvSpPr txBox="1"/>
          <p:nvPr/>
        </p:nvSpPr>
        <p:spPr>
          <a:xfrm>
            <a:off x="5020912" y="28076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reconfigurable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6C525A88-0BBF-B24E-B1DC-2CEEFA696951}"/>
                  </a:ext>
                </a:extLst>
              </p:cNvPr>
              <p:cNvSpPr/>
              <p:nvPr/>
            </p:nvSpPr>
            <p:spPr>
              <a:xfrm>
                <a:off x="8194582" y="601705"/>
                <a:ext cx="680964" cy="64140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35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6C525A88-0BBF-B24E-B1DC-2CEEFA696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582" y="601705"/>
                <a:ext cx="680964" cy="64140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35E8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A67B76C-9B35-8D4E-A228-3CF89FDC0129}"/>
              </a:ext>
            </a:extLst>
          </p:cNvPr>
          <p:cNvSpPr txBox="1"/>
          <p:nvPr/>
        </p:nvSpPr>
        <p:spPr>
          <a:xfrm>
            <a:off x="7183689" y="280760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reconfigurable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08189A20-1B95-D24C-B92C-F84FFB33BE4D}"/>
              </a:ext>
            </a:extLst>
          </p:cNvPr>
          <p:cNvSpPr/>
          <p:nvPr/>
        </p:nvSpPr>
        <p:spPr>
          <a:xfrm>
            <a:off x="6328531" y="384147"/>
            <a:ext cx="1009774" cy="9637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8A40496-037A-124C-8C53-7DC8B2428160}"/>
                  </a:ext>
                </a:extLst>
              </p:cNvPr>
              <p:cNvSpPr/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2000" dirty="0"/>
                  <a:t>Tree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8A40496-037A-124C-8C53-7DC8B2428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  <a:blipFill>
                <a:blip r:embed="rId8"/>
                <a:stretch>
                  <a:fillRect l="-7353" t="-6250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/楕円 38">
            <a:extLst>
              <a:ext uri="{FF2B5EF4-FFF2-40B4-BE49-F238E27FC236}">
                <a16:creationId xmlns:a16="http://schemas.microsoft.com/office/drawing/2014/main" id="{CA2E5FCA-9A4D-054B-BB3B-E6AF2C230868}"/>
              </a:ext>
            </a:extLst>
          </p:cNvPr>
          <p:cNvSpPr/>
          <p:nvPr/>
        </p:nvSpPr>
        <p:spPr>
          <a:xfrm>
            <a:off x="6458310" y="798190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BFC9CD7E-C141-1446-BD2A-2C5F909A56BC}"/>
              </a:ext>
            </a:extLst>
          </p:cNvPr>
          <p:cNvSpPr/>
          <p:nvPr/>
        </p:nvSpPr>
        <p:spPr>
          <a:xfrm>
            <a:off x="6603521" y="1107891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6C9B01AF-89C0-884C-BCB1-77E917E6DCA4}"/>
              </a:ext>
            </a:extLst>
          </p:cNvPr>
          <p:cNvSpPr/>
          <p:nvPr/>
        </p:nvSpPr>
        <p:spPr>
          <a:xfrm>
            <a:off x="6668219" y="653971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3A672A0-678C-1746-905D-E38675B59B9C}"/>
              </a:ext>
            </a:extLst>
          </p:cNvPr>
          <p:cNvSpPr/>
          <p:nvPr/>
        </p:nvSpPr>
        <p:spPr>
          <a:xfrm>
            <a:off x="6855175" y="865998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E8CB6835-E26F-AF40-879E-89940CC0B17A}"/>
              </a:ext>
            </a:extLst>
          </p:cNvPr>
          <p:cNvSpPr/>
          <p:nvPr/>
        </p:nvSpPr>
        <p:spPr>
          <a:xfrm>
            <a:off x="6911489" y="492593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E30879BC-BCF6-704A-866E-CC49FB7736A3}"/>
              </a:ext>
            </a:extLst>
          </p:cNvPr>
          <p:cNvSpPr/>
          <p:nvPr/>
        </p:nvSpPr>
        <p:spPr>
          <a:xfrm>
            <a:off x="7051039" y="1064759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3933D306-BDAF-3541-84A9-349EE76621F0}"/>
              </a:ext>
            </a:extLst>
          </p:cNvPr>
          <p:cNvSpPr/>
          <p:nvPr/>
        </p:nvSpPr>
        <p:spPr>
          <a:xfrm>
            <a:off x="7104892" y="722104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4B7FB71-36CA-514A-BB62-7098415CAC34}"/>
                  </a:ext>
                </a:extLst>
              </p:cNvPr>
              <p:cNvSpPr txBox="1"/>
              <p:nvPr/>
            </p:nvSpPr>
            <p:spPr>
              <a:xfrm>
                <a:off x="6187661" y="1312931"/>
                <a:ext cx="1447656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c</a:t>
                </a:r>
                <a:r>
                  <a:rPr kumimoji="1" lang="en-US" altLang="ja-JP" sz="2000" b="0" dirty="0"/>
                  <a:t>anonical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4B7FB71-36CA-514A-BB62-7098415C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661" y="1312931"/>
                <a:ext cx="1447656" cy="400110"/>
              </a:xfrm>
              <a:prstGeom prst="rect">
                <a:avLst/>
              </a:prstGeom>
              <a:blipFill>
                <a:blip r:embed="rId9"/>
                <a:stretch>
                  <a:fillRect l="-3478" t="-6061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63F58B-CAE4-2644-B9D2-A8E610621979}"/>
              </a:ext>
            </a:extLst>
          </p:cNvPr>
          <p:cNvSpPr txBox="1"/>
          <p:nvPr/>
        </p:nvSpPr>
        <p:spPr>
          <a:xfrm>
            <a:off x="4465431" y="76116"/>
            <a:ext cx="6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(Ex.)</a:t>
            </a:r>
            <a:endParaRPr kumimoji="1" lang="ja-JP" altLang="en-US"/>
          </a:p>
        </p:txBody>
      </p:sp>
      <p:sp>
        <p:nvSpPr>
          <p:cNvPr id="23" name="スライド番号プレースホルダー 5">
            <a:extLst>
              <a:ext uri="{FF2B5EF4-FFF2-40B4-BE49-F238E27FC236}">
                <a16:creationId xmlns:a16="http://schemas.microsoft.com/office/drawing/2014/main" id="{8A00493D-8F66-1144-ABF1-F25F8B7D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5297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trees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Let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be a root of a given tree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, then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Make a partition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such that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each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satisfies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ja-JP" sz="2000" dirty="0"/>
                  <a:t>, and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there is a vertex that covers all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lvl="1" indent="0">
                  <a:buNone/>
                </a:pPr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ja-JP" sz="2000" dirty="0"/>
                  <a:t>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utilizing the above partitioning algorithm</a:t>
                </a:r>
              </a:p>
              <a:p>
                <a:pPr marL="914400" lvl="1" indent="-457200">
                  <a:lnSpc>
                    <a:spcPct val="100000"/>
                  </a:lnSpc>
                  <a:buFont typeface="システムフォント（レギュラー）"/>
                  <a:buChar char=" "/>
                </a:pPr>
                <a:r>
                  <a:rPr lang="en-US" altLang="ja-JP" sz="2000" dirty="0"/>
                  <a:t>We can see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can be reconfigured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Output the reconf. seq. </a:t>
                </a:r>
                <a14:m>
                  <m:oMath xmlns:m="http://schemas.openxmlformats.org/officeDocument/2006/math">
                    <m:r>
                      <a:rPr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altLang="ja-JP" sz="2000" b="1" dirty="0"/>
              </a:p>
              <a:p>
                <a:r>
                  <a:rPr lang="en-US" altLang="ja-JP" sz="2000" dirty="0"/>
                  <a:t>TAR: Similarly to paths and cycles, use the </a:t>
                </a:r>
                <a:r>
                  <a:rPr lang="en-US" altLang="ja-JP" dirty="0"/>
                  <a:t>relationship</a:t>
                </a:r>
                <a:r>
                  <a:rPr lang="en-US" altLang="ja-JP" sz="2000" dirty="0"/>
                  <a:t> of 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 and </a:t>
                </a:r>
                <a:r>
                  <a:rPr lang="en-US" altLang="ja-JP" sz="2000" b="1" dirty="0"/>
                  <a:t>TAR</a:t>
                </a:r>
              </a:p>
              <a:p>
                <a:r>
                  <a:rPr lang="en-US" altLang="ja-JP" sz="2000" dirty="0"/>
                  <a:t>TS: Open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4"/>
                <a:stretch>
                  <a:fillRect l="-322" t="-957" b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/>
                  <a:t>: a subtree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induced by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and all its descendants such that </a:t>
                </a:r>
              </a:p>
              <a:p>
                <a:r>
                  <a:rPr lang="en-US" altLang="ja-JP" sz="2000" dirty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contains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</a:t>
                </a:r>
                <a:r>
                  <a:rPr lang="en-US" altLang="ja-JP" sz="2000" dirty="0"/>
                  <a:t>, and </a:t>
                </a:r>
              </a:p>
              <a:p>
                <a:r>
                  <a:rPr lang="en-US" altLang="ja-JP" sz="2000" dirty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does not contain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vertices</a:t>
                </a:r>
                <a:endParaRPr kumimoji="1" lang="en-US" altLang="ja-JP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※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: min. size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000" dirty="0"/>
                  <a:t>-PVC 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blipFill>
                <a:blip r:embed="rId5"/>
                <a:stretch>
                  <a:fillRect l="-792" t="-1770" b="-70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3BC0A539-AC58-8443-9938-BE2AB6D1C2AF}"/>
                  </a:ext>
                </a:extLst>
              </p:cNvPr>
              <p:cNvSpPr/>
              <p:nvPr/>
            </p:nvSpPr>
            <p:spPr>
              <a:xfrm>
                <a:off x="4767758" y="601705"/>
                <a:ext cx="680964" cy="64140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3BC0A539-AC58-8443-9938-BE2AB6D1C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758" y="601705"/>
                <a:ext cx="680964" cy="64140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右矢印 24">
            <a:extLst>
              <a:ext uri="{FF2B5EF4-FFF2-40B4-BE49-F238E27FC236}">
                <a16:creationId xmlns:a16="http://schemas.microsoft.com/office/drawing/2014/main" id="{58CA7976-24EB-C24E-BD3C-8A99E9D2B287}"/>
              </a:ext>
            </a:extLst>
          </p:cNvPr>
          <p:cNvSpPr/>
          <p:nvPr/>
        </p:nvSpPr>
        <p:spPr>
          <a:xfrm>
            <a:off x="5606571" y="702591"/>
            <a:ext cx="590001" cy="336916"/>
          </a:xfrm>
          <a:prstGeom prst="rightArrow">
            <a:avLst>
              <a:gd name="adj1" fmla="val 50000"/>
              <a:gd name="adj2" fmla="val 99824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F071005C-4F3A-BC47-98A7-7446B88D5C66}"/>
              </a:ext>
            </a:extLst>
          </p:cNvPr>
          <p:cNvSpPr/>
          <p:nvPr/>
        </p:nvSpPr>
        <p:spPr>
          <a:xfrm>
            <a:off x="7456032" y="699549"/>
            <a:ext cx="590001" cy="336916"/>
          </a:xfrm>
          <a:prstGeom prst="rightArrow">
            <a:avLst>
              <a:gd name="adj1" fmla="val 50000"/>
              <a:gd name="adj2" fmla="val 99824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71A93E1-E83E-F94C-96E1-E844AC5FCE53}"/>
              </a:ext>
            </a:extLst>
          </p:cNvPr>
          <p:cNvSpPr txBox="1"/>
          <p:nvPr/>
        </p:nvSpPr>
        <p:spPr>
          <a:xfrm>
            <a:off x="5020912" y="28076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reconfigurable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6C525A88-0BBF-B24E-B1DC-2CEEFA696951}"/>
                  </a:ext>
                </a:extLst>
              </p:cNvPr>
              <p:cNvSpPr/>
              <p:nvPr/>
            </p:nvSpPr>
            <p:spPr>
              <a:xfrm>
                <a:off x="8194582" y="601705"/>
                <a:ext cx="680964" cy="64140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35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6C525A88-0BBF-B24E-B1DC-2CEEFA696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582" y="601705"/>
                <a:ext cx="680964" cy="64140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35E8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A67B76C-9B35-8D4E-A228-3CF89FDC0129}"/>
              </a:ext>
            </a:extLst>
          </p:cNvPr>
          <p:cNvSpPr txBox="1"/>
          <p:nvPr/>
        </p:nvSpPr>
        <p:spPr>
          <a:xfrm>
            <a:off x="7183689" y="280760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reconfigurable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08189A20-1B95-D24C-B92C-F84FFB33BE4D}"/>
              </a:ext>
            </a:extLst>
          </p:cNvPr>
          <p:cNvSpPr/>
          <p:nvPr/>
        </p:nvSpPr>
        <p:spPr>
          <a:xfrm>
            <a:off x="6328531" y="384147"/>
            <a:ext cx="1009774" cy="9637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8A40496-037A-124C-8C53-7DC8B2428160}"/>
                  </a:ext>
                </a:extLst>
              </p:cNvPr>
              <p:cNvSpPr/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2000" dirty="0"/>
                  <a:t>Tree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8A40496-037A-124C-8C53-7DC8B2428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  <a:blipFill>
                <a:blip r:embed="rId8"/>
                <a:stretch>
                  <a:fillRect l="-7353" t="-6250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/楕円 38">
            <a:extLst>
              <a:ext uri="{FF2B5EF4-FFF2-40B4-BE49-F238E27FC236}">
                <a16:creationId xmlns:a16="http://schemas.microsoft.com/office/drawing/2014/main" id="{CA2E5FCA-9A4D-054B-BB3B-E6AF2C230868}"/>
              </a:ext>
            </a:extLst>
          </p:cNvPr>
          <p:cNvSpPr/>
          <p:nvPr/>
        </p:nvSpPr>
        <p:spPr>
          <a:xfrm>
            <a:off x="6458310" y="798190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BFC9CD7E-C141-1446-BD2A-2C5F909A56BC}"/>
              </a:ext>
            </a:extLst>
          </p:cNvPr>
          <p:cNvSpPr/>
          <p:nvPr/>
        </p:nvSpPr>
        <p:spPr>
          <a:xfrm>
            <a:off x="6603521" y="1107891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6C9B01AF-89C0-884C-BCB1-77E917E6DCA4}"/>
              </a:ext>
            </a:extLst>
          </p:cNvPr>
          <p:cNvSpPr/>
          <p:nvPr/>
        </p:nvSpPr>
        <p:spPr>
          <a:xfrm>
            <a:off x="6668219" y="653971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73A672A0-678C-1746-905D-E38675B59B9C}"/>
              </a:ext>
            </a:extLst>
          </p:cNvPr>
          <p:cNvSpPr/>
          <p:nvPr/>
        </p:nvSpPr>
        <p:spPr>
          <a:xfrm>
            <a:off x="6855175" y="865998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E8CB6835-E26F-AF40-879E-89940CC0B17A}"/>
              </a:ext>
            </a:extLst>
          </p:cNvPr>
          <p:cNvSpPr/>
          <p:nvPr/>
        </p:nvSpPr>
        <p:spPr>
          <a:xfrm>
            <a:off x="6911489" y="492593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E30879BC-BCF6-704A-866E-CC49FB7736A3}"/>
              </a:ext>
            </a:extLst>
          </p:cNvPr>
          <p:cNvSpPr/>
          <p:nvPr/>
        </p:nvSpPr>
        <p:spPr>
          <a:xfrm>
            <a:off x="7051039" y="1064759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3933D306-BDAF-3541-84A9-349EE76621F0}"/>
              </a:ext>
            </a:extLst>
          </p:cNvPr>
          <p:cNvSpPr/>
          <p:nvPr/>
        </p:nvSpPr>
        <p:spPr>
          <a:xfrm>
            <a:off x="7104892" y="722104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4B7FB71-36CA-514A-BB62-7098415CAC34}"/>
                  </a:ext>
                </a:extLst>
              </p:cNvPr>
              <p:cNvSpPr txBox="1"/>
              <p:nvPr/>
            </p:nvSpPr>
            <p:spPr>
              <a:xfrm>
                <a:off x="6187661" y="1312931"/>
                <a:ext cx="1447656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c</a:t>
                </a:r>
                <a:r>
                  <a:rPr kumimoji="1" lang="en-US" altLang="ja-JP" sz="2000" b="0" dirty="0"/>
                  <a:t>anonical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4B7FB71-36CA-514A-BB62-7098415C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661" y="1312931"/>
                <a:ext cx="1447656" cy="400110"/>
              </a:xfrm>
              <a:prstGeom prst="rect">
                <a:avLst/>
              </a:prstGeom>
              <a:blipFill>
                <a:blip r:embed="rId9"/>
                <a:stretch>
                  <a:fillRect l="-3478" t="-6061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63F58B-CAE4-2644-B9D2-A8E610621979}"/>
              </a:ext>
            </a:extLst>
          </p:cNvPr>
          <p:cNvSpPr txBox="1"/>
          <p:nvPr/>
        </p:nvSpPr>
        <p:spPr>
          <a:xfrm>
            <a:off x="4465431" y="76116"/>
            <a:ext cx="6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(Ex.)</a:t>
            </a:r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15B12E2-A8BF-2B46-83DB-C209FE03F996}"/>
              </a:ext>
            </a:extLst>
          </p:cNvPr>
          <p:cNvCxnSpPr>
            <a:cxnSpLocks/>
          </p:cNvCxnSpPr>
          <p:nvPr/>
        </p:nvCxnSpPr>
        <p:spPr>
          <a:xfrm flipV="1">
            <a:off x="4572000" y="1064759"/>
            <a:ext cx="1271752" cy="4161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ABFCF0A-95EE-DE40-A6AD-EBBCC2CD8B64}"/>
              </a:ext>
            </a:extLst>
          </p:cNvPr>
          <p:cNvCxnSpPr>
            <a:cxnSpLocks/>
          </p:cNvCxnSpPr>
          <p:nvPr/>
        </p:nvCxnSpPr>
        <p:spPr>
          <a:xfrm flipV="1">
            <a:off x="5384680" y="1064759"/>
            <a:ext cx="2392975" cy="4161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6E10116C-010E-694D-A194-F724E82D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5795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Poly-time algorithms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on the following classes: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paths: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shortest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is obtained under TJ, TAR, TS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cycles: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can be solved under TJ, TAR, TS (= can determine no-instance)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trees: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TJ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/>
                  <a:t> reconfigurable if and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, and if possible,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          its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can be constructed in linear time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TAR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/>
                  <a:t> can be solved in polynomial time </a:t>
                </a:r>
              </a:p>
              <a:p>
                <a:r>
                  <a:rPr lang="en-US" altLang="ja-JP" sz="2400" dirty="0"/>
                  <a:t>As a byproduct, we show: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 </a:t>
                </a:r>
                <a:r>
                  <a:rPr lang="en-US" altLang="ja-JP" sz="2000" dirty="0"/>
                  <a:t>“</a:t>
                </a:r>
                <a:r>
                  <a:rPr lang="en-US" altLang="ja-JP" dirty="0"/>
                  <a:t>It does not </a:t>
                </a:r>
                <a:r>
                  <a:rPr lang="en-US" altLang="ja-JP" sz="2000" dirty="0"/>
                  <a:t>seem to be </a:t>
                </a:r>
                <a:r>
                  <a:rPr lang="en-US" altLang="ja-JP" sz="2000" i="1" dirty="0"/>
                  <a:t>so</a:t>
                </a:r>
                <a:r>
                  <a:rPr lang="en-US" altLang="ja-JP" sz="2000" dirty="0"/>
                  <a:t> easy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       to obtain shortest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</a:t>
                </a:r>
                <a:r>
                  <a:rPr lang="en-US" altLang="ja-JP" dirty="0"/>
                  <a:t>seq. even on cycles under TJ</a:t>
                </a:r>
                <a:r>
                  <a:rPr lang="en-US" altLang="ja-JP" sz="2000" dirty="0"/>
                  <a:t>”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(cf. VCR under TJ on cycles can be reconf</a:t>
                </a:r>
                <a:r>
                  <a:rPr lang="en-US" altLang="ja-JP" dirty="0"/>
                  <a:t>igured</a:t>
                </a:r>
                <a:r>
                  <a:rPr lang="en-US" altLang="ja-JP" sz="20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if possible)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3"/>
                <a:stretch>
                  <a:fillRect l="-643" t="-1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D07C7BB8-63A6-254A-80C0-F1AC99899D4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02820" cy="91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00" b="0" kern="1200" cap="none" normalizeH="0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>
                <a:solidFill>
                  <a:srgbClr val="FF0000"/>
                </a:solidFill>
              </a:rPr>
              <a:t>Result 3</a:t>
            </a:r>
            <a:r>
              <a:rPr lang="en-US" altLang="ja-JP" sz="4000" b="1">
                <a:solidFill>
                  <a:schemeClr val="tx1"/>
                </a:solidFill>
              </a:rPr>
              <a:t>: poly-time algorithms</a:t>
            </a:r>
            <a:endParaRPr lang="ja-JP" altLang="en-US" sz="4000" b="1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83D03E-EDBA-4443-A951-C345E452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6491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Not so easy for shortest on cycles?</a:t>
            </a:r>
            <a:endParaRPr kumimoji="1" lang="ja-JP" altLang="en-US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Shortest </a:t>
                </a:r>
                <a:r>
                  <a:rPr lang="en-US" altLang="ja-JP" dirty="0"/>
                  <a:t>r</a:t>
                </a:r>
                <a:r>
                  <a:rPr lang="en-US" altLang="ja-JP" sz="2000" dirty="0"/>
                  <a:t>econfiguration sequence (</a:t>
                </a:r>
                <a:r>
                  <a:rPr lang="ja-JP" altLang="en-US"/>
                  <a:t>●</a:t>
                </a:r>
                <a:r>
                  <a:rPr lang="en-US" altLang="ja-JP" dirty="0"/>
                  <a:t> to </a:t>
                </a:r>
                <a:r>
                  <a:rPr lang="ja-JP" altLang="en-US"/>
                  <a:t>○</a:t>
                </a:r>
                <a:r>
                  <a:rPr lang="en-US" altLang="ja-JP" sz="2000" dirty="0"/>
                  <a:t>) : requires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5 steps</a:t>
                </a:r>
              </a:p>
              <a:p>
                <a:pPr marL="0" indent="0">
                  <a:buNone/>
                </a:pPr>
                <a:r>
                  <a:rPr lang="en-US" altLang="ja-JP" sz="2000" b="0" dirty="0"/>
                  <a:t>(</a:t>
                </a:r>
                <a:r>
                  <a:rPr lang="en-US" altLang="ja-JP" sz="2000" dirty="0"/>
                  <a:t>1</a:t>
                </a:r>
                <a:r>
                  <a:rPr lang="en-US" altLang="ja-JP" sz="2000" b="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  <a:blipFill>
                <a:blip r:embed="rId3"/>
                <a:stretch>
                  <a:fillRect l="-804" t="-3883" b="-2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C8E30DDE-6312-E94E-A6A4-F2C0489C9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409F2B-4340-C44F-8A9D-5EB190342421}"/>
              </a:ext>
            </a:extLst>
          </p:cNvPr>
          <p:cNvSpPr txBox="1"/>
          <p:nvPr/>
        </p:nvSpPr>
        <p:spPr>
          <a:xfrm>
            <a:off x="5125496" y="2453717"/>
            <a:ext cx="3233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For the graph classes </a:t>
            </a:r>
          </a:p>
          <a:p>
            <a:r>
              <a:rPr kumimoji="1" lang="en-US" altLang="ja-JP" sz="2000" dirty="0"/>
              <a:t>that contain many cycles,   </a:t>
            </a:r>
          </a:p>
          <a:p>
            <a:r>
              <a:rPr kumimoji="1" lang="en-US" altLang="ja-JP" sz="2000" dirty="0"/>
              <a:t>it would not be trivially easy?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838FF82-7A76-B344-B826-5B8E2EF9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8204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sz="4400" b="1" dirty="0"/>
              <a:t>Summary (reprint)</a:t>
            </a:r>
            <a:endParaRPr kumimoji="1" lang="ja-JP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14502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b="1" dirty="0"/>
                  <a:t>Our topic</a:t>
                </a:r>
              </a:p>
              <a:p>
                <a:pPr lvl="1">
                  <a:buClr>
                    <a:schemeClr val="tx1"/>
                  </a:buClr>
                  <a:buFont typeface="システムフォント（レギュラー）"/>
                  <a:buChar char="⁃"/>
                </a:pPr>
                <a:r>
                  <a:rPr lang="en-US" altLang="ja-JP" sz="2400" dirty="0"/>
                  <a:t>R</a:t>
                </a:r>
                <a:r>
                  <a:rPr kumimoji="1" lang="en-US" altLang="ja-JP" sz="2400" b="0" dirty="0"/>
                  <a:t>econfiguration version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en-US" altLang="ja-JP" sz="2400" b="1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2400" b="1" dirty="0"/>
                  <a:t>-PVCR)</a:t>
                </a:r>
                <a:r>
                  <a:rPr kumimoji="1" lang="en-US" altLang="ja-JP" sz="2400" dirty="0"/>
                  <a:t> </a:t>
                </a:r>
              </a:p>
              <a:p>
                <a:r>
                  <a:rPr kumimoji="1" lang="en-US" altLang="ja-JP" sz="2400" b="1" dirty="0"/>
                  <a:t>Results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b="1" dirty="0"/>
                  <a:t>[</a:t>
                </a:r>
                <a:r>
                  <a:rPr lang="en-US" altLang="ja-JP" sz="2400" b="1" dirty="0">
                    <a:solidFill>
                      <a:srgbClr val="000FF0"/>
                    </a:solidFill>
                  </a:rPr>
                  <a:t>Hardness</a:t>
                </a:r>
                <a:r>
                  <a:rPr lang="en-US" altLang="ja-JP" sz="2400" b="1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en-US" altLang="ja-JP" sz="2400" dirty="0"/>
                  <a:t>Many</a:t>
                </a:r>
                <a:r>
                  <a:rPr lang="en-US" altLang="ja-JP" sz="2400" dirty="0"/>
                  <a:t> hardness results for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VCR</a:t>
                </a:r>
                <a:r>
                  <a:rPr lang="en-US" altLang="ja-JP" sz="2400" dirty="0"/>
                  <a:t> remain true f</a:t>
                </a:r>
                <a:r>
                  <a:rPr kumimoji="1" lang="en-US" altLang="ja-JP" sz="2400" dirty="0"/>
                  <a:t>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-PVCR</a:t>
                </a:r>
                <a:endParaRPr kumimoji="1" lang="en-US" altLang="ja-JP" sz="24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Using another reduction, the following is obtained: </a:t>
                </a:r>
                <a:endParaRPr kumimoji="1" lang="en-US" altLang="ja-JP" sz="2400" dirty="0"/>
              </a:p>
              <a:p>
                <a:pPr lvl="1">
                  <a:buFont typeface="システムフォント（レギュラー）"/>
                  <a:buChar char=" 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is PSPACE-complete on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400" dirty="0"/>
                  <a:t>planar graphs of bounded bandwidth and max degree 3.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b="1" dirty="0"/>
                  <a:t>[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b="1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b="1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For paths, cycles, and (except for one rule) trees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145025"/>
              </a:xfrm>
              <a:blipFill>
                <a:blip r:embed="rId2"/>
                <a:stretch>
                  <a:fillRect l="-643" t="-1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1E2CBB-F4D0-AB47-AAB5-8F589A1231C2}"/>
                  </a:ext>
                </a:extLst>
              </p:cNvPr>
              <p:cNvSpPr txBox="1"/>
              <p:nvPr/>
            </p:nvSpPr>
            <p:spPr>
              <a:xfrm>
                <a:off x="6949440" y="2657856"/>
                <a:ext cx="1140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ja-JP" sz="2400" dirty="0"/>
                  <a:t>)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1E2CBB-F4D0-AB47-AAB5-8F589A12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0" y="2657856"/>
                <a:ext cx="1140505" cy="461665"/>
              </a:xfrm>
              <a:prstGeom prst="rect">
                <a:avLst/>
              </a:prstGeom>
              <a:blipFill>
                <a:blip r:embed="rId3"/>
                <a:stretch>
                  <a:fillRect l="-7692" t="-7895" r="-6593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95D3B5-F0E5-2947-A5AA-6E4C7701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6618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b="1" dirty="0"/>
              <a:t>Future work</a:t>
            </a:r>
            <a:endParaRPr kumimoji="1" lang="ja-JP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87217"/>
                <a:ext cx="7886700" cy="408974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400" b="0" dirty="0"/>
                  <a:t>Reconfigurability fo</a:t>
                </a:r>
                <a:r>
                  <a:rPr lang="en-US" altLang="ja-JP" sz="2400" dirty="0"/>
                  <a:t>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 on </a:t>
                </a:r>
                <a:r>
                  <a:rPr lang="en-US" altLang="ja-JP" sz="2400" dirty="0"/>
                  <a:t>trees</a:t>
                </a:r>
                <a:r>
                  <a:rPr kumimoji="1" lang="en-US" altLang="ja-JP" sz="2400" dirty="0"/>
                  <a:t> </a:t>
                </a:r>
                <a:r>
                  <a:rPr lang="en-US" altLang="ja-JP" sz="2400" dirty="0"/>
                  <a:t>under</a:t>
                </a:r>
                <a:r>
                  <a:rPr kumimoji="1" lang="en-US" altLang="ja-JP" sz="2400" dirty="0"/>
                  <a:t> Token Sliding</a:t>
                </a:r>
                <a:endParaRPr lang="en-US" altLang="ja-JP" sz="2400" dirty="0"/>
              </a:p>
              <a:p>
                <a:endParaRPr lang="en-US" altLang="ja-JP" sz="2400" dirty="0"/>
              </a:p>
              <a:p>
                <a:r>
                  <a:rPr lang="en-US" altLang="ja-JP" sz="2400" dirty="0"/>
                  <a:t>(In)</a:t>
                </a:r>
                <a:r>
                  <a:rPr lang="en-US" altLang="ja-JP" sz="2400" dirty="0" err="1"/>
                  <a:t>tractabilities</a:t>
                </a:r>
                <a:r>
                  <a:rPr lang="en-US" altLang="ja-JP" sz="2400" dirty="0"/>
                  <a:t> for the following classes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chordal graphs (under TJ, TAR)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cographs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graphs with treewidth at most 2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87217"/>
                <a:ext cx="7886700" cy="4089746"/>
              </a:xfrm>
              <a:blipFill>
                <a:blip r:embed="rId3"/>
                <a:stretch>
                  <a:fillRect l="-643" t="-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F4192816-0F14-3741-AFF0-CA7BA5CF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824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70295"/>
            <a:ext cx="7886700" cy="917409"/>
          </a:xfrm>
        </p:spPr>
        <p:txBody>
          <a:bodyPr/>
          <a:lstStyle/>
          <a:p>
            <a:pPr algn="ctr"/>
            <a:r>
              <a:rPr kumimoji="1" lang="en-US" altLang="ja-JP" sz="4400" b="1" dirty="0"/>
              <a:t>Appendix</a:t>
            </a:r>
            <a:endParaRPr kumimoji="1" lang="ja-JP" altLang="en-US" b="1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099EECE1-9E9E-FB4B-9A85-5FCF29BA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40593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Preliminaries</a:t>
            </a:r>
            <a:endParaRPr kumimoji="1" lang="ja-JP" altLang="en-US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8334756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b="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, </a:t>
                </a:r>
              </a:p>
              <a:p>
                <a:pPr>
                  <a:buFont typeface="システムフォント（レギュラー）"/>
                  <a:buChar char=" 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: symmetric difference </a:t>
                </a:r>
                <a:r>
                  <a:rPr lang="en-US" altLang="ja-JP" sz="2400" dirty="0" err="1"/>
                  <a:t>s.t.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ja-JP" sz="2400" dirty="0"/>
              </a:p>
              <a:p>
                <a:pPr>
                  <a:buFont typeface="システムフォント（レギュラー）"/>
                  <a:buChar char=" "/>
                </a:pPr>
                <a:r>
                  <a:rPr lang="en-US" altLang="ja-JP" sz="2400" dirty="0"/>
                  <a:t>(This can clarify which token should be touched)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Induced subgraph by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8334756" cy="5000865"/>
              </a:xfrm>
              <a:blipFill>
                <a:blip r:embed="rId3"/>
                <a:stretch>
                  <a:fillRect l="-76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1B14AB3E-91FC-B743-AE08-019E3C90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00594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Preliminaries</a:t>
            </a:r>
            <a:endParaRPr kumimoji="1" lang="ja-JP" altLang="en-US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8334756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b="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, </a:t>
                </a:r>
              </a:p>
              <a:p>
                <a:pPr>
                  <a:buFont typeface="システムフォント（レギュラー）"/>
                  <a:buChar char=" 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: symmetric difference </a:t>
                </a:r>
                <a:r>
                  <a:rPr lang="en-US" altLang="ja-JP" sz="2400" dirty="0" err="1"/>
                  <a:t>s.t.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ja-JP" sz="2400" dirty="0"/>
              </a:p>
              <a:p>
                <a:pPr>
                  <a:buFont typeface="システムフォント（レギュラー）"/>
                  <a:buChar char=" "/>
                </a:pPr>
                <a:r>
                  <a:rPr lang="en-US" altLang="ja-JP" sz="2400" dirty="0"/>
                  <a:t>(This can clarify which token should be touched)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Induced subgraph by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altLang="ja-JP" sz="24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8334756" cy="5000865"/>
              </a:xfrm>
              <a:blipFill>
                <a:blip r:embed="rId3"/>
                <a:stretch>
                  <a:fillRect l="-76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/楕円 19">
            <a:extLst>
              <a:ext uri="{FF2B5EF4-FFF2-40B4-BE49-F238E27FC236}">
                <a16:creationId xmlns:a16="http://schemas.microsoft.com/office/drawing/2014/main" id="{7427171D-1411-6C45-9A89-7235C7A90158}"/>
              </a:ext>
            </a:extLst>
          </p:cNvPr>
          <p:cNvSpPr/>
          <p:nvPr/>
        </p:nvSpPr>
        <p:spPr>
          <a:xfrm>
            <a:off x="4661235" y="366828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8C5959CB-2FEA-6A49-B696-CC05E9DC6029}"/>
              </a:ext>
            </a:extLst>
          </p:cNvPr>
          <p:cNvSpPr/>
          <p:nvPr/>
        </p:nvSpPr>
        <p:spPr>
          <a:xfrm>
            <a:off x="5393464" y="366828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46EED79-FC25-A14A-9535-598C38FFBFC3}"/>
              </a:ext>
            </a:extLst>
          </p:cNvPr>
          <p:cNvCxnSpPr>
            <a:stCxn id="55" idx="4"/>
            <a:endCxn id="57" idx="0"/>
          </p:cNvCxnSpPr>
          <p:nvPr/>
        </p:nvCxnSpPr>
        <p:spPr>
          <a:xfrm>
            <a:off x="2978674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F73F2C5-3507-5C41-9967-CEA00001D3B6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4326028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AD9BB9D-266A-324C-9325-6ECC9479A77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3068674" y="4426378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394EAAF-D6BC-F742-9C27-E1B4FDBBBC96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3068674" y="5541657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F60E6C23-EDB9-C043-9F17-8D21F134F037}"/>
              </a:ext>
            </a:extLst>
          </p:cNvPr>
          <p:cNvCxnSpPr>
            <a:cxnSpLocks/>
            <a:stCxn id="59" idx="1"/>
            <a:endCxn id="56" idx="1"/>
          </p:cNvCxnSpPr>
          <p:nvPr/>
        </p:nvCxnSpPr>
        <p:spPr>
          <a:xfrm flipH="1" flipV="1">
            <a:off x="4262388" y="4362738"/>
            <a:ext cx="771624" cy="557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9B8ADCA-7DE7-644A-8B76-2BDA7F3769C4}"/>
              </a:ext>
            </a:extLst>
          </p:cNvPr>
          <p:cNvCxnSpPr>
            <a:cxnSpLocks/>
            <a:stCxn id="59" idx="3"/>
            <a:endCxn id="58" idx="3"/>
          </p:cNvCxnSpPr>
          <p:nvPr/>
        </p:nvCxnSpPr>
        <p:spPr>
          <a:xfrm flipH="1">
            <a:off x="4262388" y="5047040"/>
            <a:ext cx="771624" cy="55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F243ACDD-E1D7-CF4C-A6A1-8EF5E8CCBAD4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5187652" y="4983400"/>
            <a:ext cx="591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>
            <a:extLst>
              <a:ext uri="{FF2B5EF4-FFF2-40B4-BE49-F238E27FC236}">
                <a16:creationId xmlns:a16="http://schemas.microsoft.com/office/drawing/2014/main" id="{1791E927-5EFD-8D43-A83D-988C0E67B0CD}"/>
              </a:ext>
            </a:extLst>
          </p:cNvPr>
          <p:cNvSpPr/>
          <p:nvPr/>
        </p:nvSpPr>
        <p:spPr>
          <a:xfrm>
            <a:off x="2888674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5B0A9565-6739-2F4D-A41D-E6948A3FBDAE}"/>
              </a:ext>
            </a:extLst>
          </p:cNvPr>
          <p:cNvSpPr/>
          <p:nvPr/>
        </p:nvSpPr>
        <p:spPr>
          <a:xfrm>
            <a:off x="4236028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5E965D6-DD92-7243-8FC8-56080093BFBD}"/>
              </a:ext>
            </a:extLst>
          </p:cNvPr>
          <p:cNvSpPr/>
          <p:nvPr/>
        </p:nvSpPr>
        <p:spPr>
          <a:xfrm>
            <a:off x="2888674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FB232334-45FA-E443-9D36-22F71137C816}"/>
              </a:ext>
            </a:extLst>
          </p:cNvPr>
          <p:cNvSpPr/>
          <p:nvPr/>
        </p:nvSpPr>
        <p:spPr>
          <a:xfrm>
            <a:off x="4236028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F2AFEED9-3595-7340-940F-B57C3CB5ECB0}"/>
              </a:ext>
            </a:extLst>
          </p:cNvPr>
          <p:cNvSpPr/>
          <p:nvPr/>
        </p:nvSpPr>
        <p:spPr>
          <a:xfrm>
            <a:off x="5007652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D2D69EA7-EAB8-FE45-BA99-FE1536A3F391}"/>
              </a:ext>
            </a:extLst>
          </p:cNvPr>
          <p:cNvSpPr/>
          <p:nvPr/>
        </p:nvSpPr>
        <p:spPr>
          <a:xfrm>
            <a:off x="5779276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2E69A1FC-6B71-194E-BB75-6401F7C2A39C}"/>
              </a:ext>
            </a:extLst>
          </p:cNvPr>
          <p:cNvSpPr/>
          <p:nvPr/>
        </p:nvSpPr>
        <p:spPr>
          <a:xfrm>
            <a:off x="2617701" y="4430507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71091B00-DBDD-2945-94A3-B50E4F5A4D96}"/>
              </a:ext>
            </a:extLst>
          </p:cNvPr>
          <p:cNvSpPr/>
          <p:nvPr/>
        </p:nvSpPr>
        <p:spPr>
          <a:xfrm>
            <a:off x="2626737" y="563165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DCD7EB2B-ED29-4F4F-B738-25FDFFADE78C}"/>
              </a:ext>
            </a:extLst>
          </p:cNvPr>
          <p:cNvSpPr/>
          <p:nvPr/>
        </p:nvSpPr>
        <p:spPr>
          <a:xfrm>
            <a:off x="4374356" y="567649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>
            <a:extLst>
              <a:ext uri="{FF2B5EF4-FFF2-40B4-BE49-F238E27FC236}">
                <a16:creationId xmlns:a16="http://schemas.microsoft.com/office/drawing/2014/main" id="{C8925F67-D60E-534A-9A89-F2B5943CA767}"/>
              </a:ext>
            </a:extLst>
          </p:cNvPr>
          <p:cNvSpPr/>
          <p:nvPr/>
        </p:nvSpPr>
        <p:spPr>
          <a:xfrm>
            <a:off x="4101527" y="567649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AB8F7CC5-05BA-0249-BA9E-03078BC08BF3}"/>
              </a:ext>
            </a:extLst>
          </p:cNvPr>
          <p:cNvSpPr/>
          <p:nvPr/>
        </p:nvSpPr>
        <p:spPr>
          <a:xfrm>
            <a:off x="4051071" y="414312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54EF9EA5-2F5D-3E4A-A391-3FAA5AB6F654}"/>
              </a:ext>
            </a:extLst>
          </p:cNvPr>
          <p:cNvSpPr/>
          <p:nvPr/>
        </p:nvSpPr>
        <p:spPr>
          <a:xfrm>
            <a:off x="5673382" y="46405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B6CC5CC8-5402-EF48-A841-BA827D5CC006}"/>
                  </a:ext>
                </a:extLst>
              </p:cNvPr>
              <p:cNvSpPr/>
              <p:nvPr/>
            </p:nvSpPr>
            <p:spPr>
              <a:xfrm>
                <a:off x="3859583" y="6009247"/>
                <a:ext cx="5629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ja-JP" altLang="en-US" sz="320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B6CC5CC8-5402-EF48-A841-BA827D5CC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583" y="6009247"/>
                <a:ext cx="56297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スライド番号プレースホルダー 5">
            <a:extLst>
              <a:ext uri="{FF2B5EF4-FFF2-40B4-BE49-F238E27FC236}">
                <a16:creationId xmlns:a16="http://schemas.microsoft.com/office/drawing/2014/main" id="{294A5AFA-4735-4744-AD36-47A30202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109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73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covers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F8666E-1306-6B46-8FA4-D31169A77892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1236F9C-86C1-BC4B-B2D8-7BB1E97B9DAE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1C6171-FDBA-0844-98E6-F27DBAD228E6}"/>
              </a:ext>
            </a:extLst>
          </p:cNvPr>
          <p:cNvCxnSpPr>
            <a:cxnSpLocks/>
            <a:stCxn id="10" idx="1"/>
            <a:endCxn id="11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>
            <a:extLst>
              <a:ext uri="{FF2B5EF4-FFF2-40B4-BE49-F238E27FC236}">
                <a16:creationId xmlns:a16="http://schemas.microsoft.com/office/drawing/2014/main" id="{8FE7A452-E636-DC47-B1E7-3E136E894513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3601C52D-DF47-DB44-8D25-5B863D0F751A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43CA06EE-294D-8C4C-AD6A-C61B3C9FF423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808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Preliminaries</a:t>
            </a:r>
            <a:endParaRPr kumimoji="1" lang="ja-JP" altLang="en-US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8334756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b="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, </a:t>
                </a:r>
              </a:p>
              <a:p>
                <a:pPr>
                  <a:buFont typeface="システムフォント（レギュラー）"/>
                  <a:buChar char=" 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: symmetric difference </a:t>
                </a:r>
                <a:r>
                  <a:rPr lang="en-US" altLang="ja-JP" sz="2400" dirty="0" err="1"/>
                  <a:t>s.t.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ja-JP" sz="2400" dirty="0"/>
              </a:p>
              <a:p>
                <a:pPr>
                  <a:buFont typeface="システムフォント（レギュラー）"/>
                  <a:buChar char=" "/>
                </a:pPr>
                <a:r>
                  <a:rPr lang="en-US" altLang="ja-JP" sz="2400" dirty="0"/>
                  <a:t>(This can clarify which token should be touched)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Induced subgraph by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altLang="ja-JP" sz="24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8334756" cy="5000865"/>
              </a:xfrm>
              <a:blipFill>
                <a:blip r:embed="rId3"/>
                <a:stretch>
                  <a:fillRect l="-76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/楕円 19">
            <a:extLst>
              <a:ext uri="{FF2B5EF4-FFF2-40B4-BE49-F238E27FC236}">
                <a16:creationId xmlns:a16="http://schemas.microsoft.com/office/drawing/2014/main" id="{7427171D-1411-6C45-9A89-7235C7A90158}"/>
              </a:ext>
            </a:extLst>
          </p:cNvPr>
          <p:cNvSpPr/>
          <p:nvPr/>
        </p:nvSpPr>
        <p:spPr>
          <a:xfrm>
            <a:off x="4661235" y="366828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8C5959CB-2FEA-6A49-B696-CC05E9DC6029}"/>
              </a:ext>
            </a:extLst>
          </p:cNvPr>
          <p:cNvSpPr/>
          <p:nvPr/>
        </p:nvSpPr>
        <p:spPr>
          <a:xfrm>
            <a:off x="5393464" y="366828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BFB208A-5F41-C549-99F1-D3C53CACCF7F}"/>
                  </a:ext>
                </a:extLst>
              </p:cNvPr>
              <p:cNvSpPr txBox="1"/>
              <p:nvPr/>
            </p:nvSpPr>
            <p:spPr>
              <a:xfrm>
                <a:off x="3221132" y="6010049"/>
                <a:ext cx="1659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kumimoji="1" lang="ja-JP" altLang="en-US" sz="3200" b="1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BFB208A-5F41-C549-99F1-D3C53CACC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32" y="6010049"/>
                <a:ext cx="1659878" cy="584775"/>
              </a:xfrm>
              <a:prstGeom prst="rect">
                <a:avLst/>
              </a:prstGeom>
              <a:blipFill>
                <a:blip r:embed="rId6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DD7B360-E848-1E4D-B8CF-6140084C6F3C}"/>
              </a:ext>
            </a:extLst>
          </p:cNvPr>
          <p:cNvCxnSpPr>
            <a:stCxn id="37" idx="4"/>
            <a:endCxn id="39" idx="0"/>
          </p:cNvCxnSpPr>
          <p:nvPr/>
        </p:nvCxnSpPr>
        <p:spPr>
          <a:xfrm>
            <a:off x="2978674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F17C1FC-40DD-884C-987A-E186675FB590}"/>
              </a:ext>
            </a:extLst>
          </p:cNvPr>
          <p:cNvCxnSpPr>
            <a:cxnSpLocks/>
            <a:stCxn id="38" idx="4"/>
            <a:endCxn id="40" idx="0"/>
          </p:cNvCxnSpPr>
          <p:nvPr/>
        </p:nvCxnSpPr>
        <p:spPr>
          <a:xfrm>
            <a:off x="4326028" y="4516378"/>
            <a:ext cx="0" cy="93527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7232A4E-A2D1-AF4A-9F73-3FABC4C357B6}"/>
              </a:ext>
            </a:extLst>
          </p:cNvPr>
          <p:cNvCxnSpPr>
            <a:cxnSpLocks/>
            <a:stCxn id="38" idx="2"/>
            <a:endCxn id="37" idx="6"/>
          </p:cNvCxnSpPr>
          <p:nvPr/>
        </p:nvCxnSpPr>
        <p:spPr>
          <a:xfrm flipH="1">
            <a:off x="3068674" y="4426378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5208D02-B3FC-C74F-AE4F-013540ED2022}"/>
              </a:ext>
            </a:extLst>
          </p:cNvPr>
          <p:cNvCxnSpPr>
            <a:cxnSpLocks/>
            <a:stCxn id="40" idx="2"/>
            <a:endCxn id="39" idx="6"/>
          </p:cNvCxnSpPr>
          <p:nvPr/>
        </p:nvCxnSpPr>
        <p:spPr>
          <a:xfrm flipH="1">
            <a:off x="3068674" y="5541657"/>
            <a:ext cx="116735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70CD767-ED90-4746-8213-83F5D382A7C6}"/>
              </a:ext>
            </a:extLst>
          </p:cNvPr>
          <p:cNvCxnSpPr>
            <a:cxnSpLocks/>
            <a:stCxn id="41" idx="1"/>
            <a:endCxn id="38" idx="1"/>
          </p:cNvCxnSpPr>
          <p:nvPr/>
        </p:nvCxnSpPr>
        <p:spPr>
          <a:xfrm flipH="1" flipV="1">
            <a:off x="4262388" y="4362738"/>
            <a:ext cx="771624" cy="557022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925AF60-8BD0-0949-87D4-738A95F17EC4}"/>
              </a:ext>
            </a:extLst>
          </p:cNvPr>
          <p:cNvCxnSpPr>
            <a:cxnSpLocks/>
            <a:stCxn id="41" idx="3"/>
            <a:endCxn id="40" idx="3"/>
          </p:cNvCxnSpPr>
          <p:nvPr/>
        </p:nvCxnSpPr>
        <p:spPr>
          <a:xfrm flipH="1">
            <a:off x="4262388" y="5047040"/>
            <a:ext cx="771624" cy="55825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5F97258-05C7-2F46-AF38-2B3D7B57CE48}"/>
              </a:ext>
            </a:extLst>
          </p:cNvPr>
          <p:cNvCxnSpPr>
            <a:cxnSpLocks/>
            <a:stCxn id="42" idx="2"/>
            <a:endCxn id="41" idx="6"/>
          </p:cNvCxnSpPr>
          <p:nvPr/>
        </p:nvCxnSpPr>
        <p:spPr>
          <a:xfrm flipH="1">
            <a:off x="5187652" y="4983400"/>
            <a:ext cx="59162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>
            <a:extLst>
              <a:ext uri="{FF2B5EF4-FFF2-40B4-BE49-F238E27FC236}">
                <a16:creationId xmlns:a16="http://schemas.microsoft.com/office/drawing/2014/main" id="{8DB87A75-8C73-BC4D-95D2-A67D08F91008}"/>
              </a:ext>
            </a:extLst>
          </p:cNvPr>
          <p:cNvSpPr/>
          <p:nvPr/>
        </p:nvSpPr>
        <p:spPr>
          <a:xfrm>
            <a:off x="2888674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C8D5937F-E0B8-6F4B-BCDC-CD751AC8C55B}"/>
              </a:ext>
            </a:extLst>
          </p:cNvPr>
          <p:cNvSpPr/>
          <p:nvPr/>
        </p:nvSpPr>
        <p:spPr>
          <a:xfrm>
            <a:off x="4236028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5AD129B8-FEA0-214D-B1F4-B1A9509C0BE6}"/>
              </a:ext>
            </a:extLst>
          </p:cNvPr>
          <p:cNvSpPr/>
          <p:nvPr/>
        </p:nvSpPr>
        <p:spPr>
          <a:xfrm>
            <a:off x="2888674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6040091C-319B-164C-A11D-4CEA17A903AF}"/>
              </a:ext>
            </a:extLst>
          </p:cNvPr>
          <p:cNvSpPr/>
          <p:nvPr/>
        </p:nvSpPr>
        <p:spPr>
          <a:xfrm>
            <a:off x="4236028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0AA74631-4CB5-E04A-83B8-DBDF112C5F19}"/>
              </a:ext>
            </a:extLst>
          </p:cNvPr>
          <p:cNvSpPr/>
          <p:nvPr/>
        </p:nvSpPr>
        <p:spPr>
          <a:xfrm>
            <a:off x="5007652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E1798804-4DB4-2642-93BA-D293A532FB5D}"/>
              </a:ext>
            </a:extLst>
          </p:cNvPr>
          <p:cNvSpPr/>
          <p:nvPr/>
        </p:nvSpPr>
        <p:spPr>
          <a:xfrm>
            <a:off x="5779276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865A2254-20F2-9F49-8EA1-BE18B84DA617}"/>
              </a:ext>
            </a:extLst>
          </p:cNvPr>
          <p:cNvSpPr/>
          <p:nvPr/>
        </p:nvSpPr>
        <p:spPr>
          <a:xfrm>
            <a:off x="2617701" y="4430507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B60EB17E-A229-A24D-A2A9-A38D4A17F73C}"/>
              </a:ext>
            </a:extLst>
          </p:cNvPr>
          <p:cNvSpPr/>
          <p:nvPr/>
        </p:nvSpPr>
        <p:spPr>
          <a:xfrm>
            <a:off x="2626737" y="563165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85BD4D7A-54F8-804E-9F82-B3AA0DE85871}"/>
              </a:ext>
            </a:extLst>
          </p:cNvPr>
          <p:cNvSpPr/>
          <p:nvPr/>
        </p:nvSpPr>
        <p:spPr>
          <a:xfrm>
            <a:off x="4374356" y="567649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72BD8F46-947E-9B49-8106-F19B2A4A56EB}"/>
              </a:ext>
            </a:extLst>
          </p:cNvPr>
          <p:cNvSpPr/>
          <p:nvPr/>
        </p:nvSpPr>
        <p:spPr>
          <a:xfrm>
            <a:off x="4101527" y="567649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3182989B-6B39-E942-AF1A-AFEA37D0C897}"/>
              </a:ext>
            </a:extLst>
          </p:cNvPr>
          <p:cNvSpPr/>
          <p:nvPr/>
        </p:nvSpPr>
        <p:spPr>
          <a:xfrm>
            <a:off x="4051071" y="414312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88408DE0-DB64-F847-B097-BF8AE097AC91}"/>
              </a:ext>
            </a:extLst>
          </p:cNvPr>
          <p:cNvSpPr/>
          <p:nvPr/>
        </p:nvSpPr>
        <p:spPr>
          <a:xfrm>
            <a:off x="5673382" y="46405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8" name="スライド番号プレースホルダー 5">
            <a:extLst>
              <a:ext uri="{FF2B5EF4-FFF2-40B4-BE49-F238E27FC236}">
                <a16:creationId xmlns:a16="http://schemas.microsoft.com/office/drawing/2014/main" id="{1137D755-721C-A54F-BA92-2AD0B518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1711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Poly-time algorithms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on the following classes: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paths: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shortest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is obtained under TJ, TAR, TS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cycles: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can be solved under TJ, TAR, TS (= can determine no-instance)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trees: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TJ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/>
                  <a:t> reconfigurable if and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, and if possible,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          its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can be constructed in linear time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TAR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/>
                  <a:t> can be solved in polynomial time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3"/>
                <a:stretch>
                  <a:fillRect l="-643" t="-1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D07C7BB8-63A6-254A-80C0-F1AC99899D4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02820" cy="91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00" b="0" kern="1200" cap="none" normalizeH="0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FF0000"/>
                </a:solidFill>
              </a:rPr>
              <a:t>Result 3</a:t>
            </a:r>
            <a:r>
              <a:rPr lang="en-US" altLang="ja-JP" sz="4000" b="1" dirty="0">
                <a:solidFill>
                  <a:schemeClr val="tx1"/>
                </a:solidFill>
              </a:rPr>
              <a:t>: poly-time algorithms</a:t>
            </a:r>
            <a:endParaRPr lang="ja-JP" altLang="en-US" sz="4000" b="1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3A9C4503-AF5C-3D45-A73E-EA70B57C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706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Poly-time algorithms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on the following classes: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paths</a:t>
                </a:r>
                <a:r>
                  <a:rPr lang="en-US" altLang="ja-JP" sz="2400" dirty="0"/>
                  <a:t>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shortest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is obtained under TJ, TAR, TS</a:t>
                </a:r>
              </a:p>
              <a:p>
                <a:pPr lvl="1">
                  <a:buClr>
                    <a:schemeClr val="bg1">
                      <a:lumMod val="75000"/>
                    </a:schemeClr>
                  </a:buClr>
                  <a:buFont typeface="システムフォント"/>
                  <a:buChar char="⁃"/>
                </a:pP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cycles: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can be solved under TJ, TAR, TS (= can determine no-instance)</a:t>
                </a:r>
              </a:p>
              <a:p>
                <a:pPr lvl="1">
                  <a:buClr>
                    <a:schemeClr val="bg1">
                      <a:lumMod val="75000"/>
                    </a:schemeClr>
                  </a:buClr>
                  <a:buFont typeface="システムフォント"/>
                  <a:buChar char="⁃"/>
                </a:pP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trees: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TJ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 reconfigurable if and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, and if possible,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          its </a:t>
                </a:r>
                <a:r>
                  <a:rPr lang="en-US" altLang="ja-JP" sz="2000" dirty="0" err="1">
                    <a:solidFill>
                      <a:schemeClr val="bg1">
                        <a:lumMod val="85000"/>
                      </a:schemeClr>
                    </a:solidFill>
                  </a:rPr>
                  <a:t>reconf</a:t>
                </a: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. seq. can be constructed in linear time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TAR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 can be solved in polynomial time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3"/>
                <a:stretch>
                  <a:fillRect l="-643" t="-1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D07C7BB8-63A6-254A-80C0-F1AC99899D4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02820" cy="91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00" b="0" kern="1200" cap="none" normalizeH="0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>
                <a:solidFill>
                  <a:srgbClr val="FF0000"/>
                </a:solidFill>
              </a:rPr>
              <a:t>Result 3</a:t>
            </a:r>
            <a:r>
              <a:rPr lang="en-US" altLang="ja-JP" sz="4000" b="1">
                <a:solidFill>
                  <a:schemeClr val="tx1"/>
                </a:solidFill>
              </a:rPr>
              <a:t>: poly-time algorithms</a:t>
            </a:r>
            <a:endParaRPr lang="ja-JP" altLang="en-US" sz="4000" b="1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85FC55B1-EF67-274C-88B9-8F587233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81608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paths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258887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</a:t>
                </a:r>
                <a:r>
                  <a:rPr lang="en-US" altLang="ja-JP" dirty="0"/>
                  <a:t> It is clear which token should be moved to which token</a:t>
                </a:r>
                <a:endParaRPr lang="en-US" altLang="ja-JP" sz="20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ea typeface="HGSSoeiKakugothicUB" panose="020B0900000000000000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HGSSoeiKakugothicUB" panose="020B0900000000000000" pitchFamily="34" charset="-128"/>
                      </a:rPr>
                      <m:t>𝐽</m:t>
                    </m:r>
                  </m:oMath>
                </a14:m>
                <a:r>
                  <a:rPr lang="en-US" altLang="ja-JP" sz="2000" dirty="0">
                    <a:ea typeface="HGSSoeiKakugothicUB" panose="020B0900000000000000" pitchFamily="34" charset="-128"/>
                  </a:rPr>
                  <a:t> are both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HGSSoeiKakugothicUB" panose="020B0900000000000000" pitchFamily="34" charset="-128"/>
                      </a:rPr>
                      <m:t>𝑘</m:t>
                    </m:r>
                  </m:oMath>
                </a14:m>
                <a:r>
                  <a:rPr lang="en-US" altLang="ja-JP" sz="2000" dirty="0">
                    <a:ea typeface="HGSSoeiKakugothicUB" panose="020B0900000000000000" pitchFamily="34" charset="-128"/>
                  </a:rPr>
                  <a:t>-path vertex covers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(Ex.) Algorithm under TJ</a:t>
                </a:r>
              </a:p>
              <a:p>
                <a:pPr lvl="1" indent="0">
                  <a:buNone/>
                </a:pPr>
                <a:r>
                  <a:rPr lang="en-US" altLang="ja-JP" sz="2000" dirty="0"/>
                  <a:t>1.  Find a </a:t>
                </a:r>
                <a:r>
                  <a:rPr lang="en-US" altLang="ja-JP" sz="2000" i="1" dirty="0"/>
                  <a:t>rightmost</a:t>
                </a:r>
                <a:r>
                  <a:rPr lang="en-US" altLang="ja-JP" sz="2000" dirty="0"/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 indent="0">
                  <a:lnSpc>
                    <a:spcPct val="100000"/>
                  </a:lnSpc>
                  <a:buNone/>
                </a:pPr>
                <a:r>
                  <a:rPr lang="en-US" altLang="ja-JP" sz="2000" dirty="0"/>
                  <a:t>2.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 indent="0">
                  <a:buNone/>
                </a:pPr>
                <a:r>
                  <a:rPr lang="en-US" altLang="ja-JP" sz="2000" dirty="0"/>
                  <a:t>     then find a rightmost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</a:t>
                </a:r>
              </a:p>
              <a:p>
                <a:pPr lvl="1" indent="0">
                  <a:buNone/>
                </a:pPr>
                <a:r>
                  <a:rPr lang="en-US" altLang="ja-JP" sz="2000" dirty="0"/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, then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to the rightmost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Repeat this step while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ja-JP" sz="2000" dirty="0"/>
                  <a:t>3.  Output the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of “(A) +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reverse order</a:t>
                </a:r>
                <a:r>
                  <a:rPr lang="en-US" altLang="ja-JP" sz="2000" dirty="0"/>
                  <a:t> of (B)”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dirty="0"/>
                  <a:t>TAR: “ </a:t>
                </a:r>
                <a:r>
                  <a:rPr lang="en-US" altLang="ja-JP" b="1" dirty="0"/>
                  <a:t>TJ-seq. of length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b="1" dirty="0"/>
                  <a:t> </a:t>
                </a:r>
                <a:r>
                  <a:rPr lang="en-US" altLang="ja-JP" dirty="0"/>
                  <a:t>exists between two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/>
                  <a:t>-PVCs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err="1"/>
                  <a:t>s.t.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dirty="0"/>
                  <a:t>	if and only if </a:t>
                </a:r>
                <a:r>
                  <a:rPr lang="en-US" altLang="ja-JP" b="1" dirty="0"/>
                  <a:t>TAR(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b="1" dirty="0"/>
                  <a:t>)-seq. of length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b="1" dirty="0"/>
                  <a:t> </a:t>
                </a:r>
                <a:r>
                  <a:rPr lang="en-US" altLang="ja-JP" dirty="0"/>
                  <a:t>exists ” holds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sz="2000" dirty="0"/>
                  <a:t>TS: </a:t>
                </a:r>
                <a:r>
                  <a:rPr lang="en-US" altLang="ja-JP" sz="2000" i="1" dirty="0"/>
                  <a:t>push</a:t>
                </a:r>
                <a:r>
                  <a:rPr lang="en-US" altLang="ja-JP" sz="2000" dirty="0"/>
                  <a:t> function provides a desirable move, avoiding tokens’ conflict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258887" cy="5000865"/>
              </a:xfrm>
              <a:blipFill>
                <a:blip r:embed="rId4"/>
                <a:stretch>
                  <a:fillRect l="-15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0F25E7AC-CF2C-B042-B966-858E12F5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1158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Poly-time algorithms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on the following classes: </a:t>
                </a:r>
              </a:p>
              <a:p>
                <a:pPr lvl="1">
                  <a:buClr>
                    <a:schemeClr val="bg1">
                      <a:lumMod val="75000"/>
                    </a:schemeClr>
                  </a:buClr>
                  <a:buFont typeface="システムフォント"/>
                  <a:buChar char="⁃"/>
                </a:pP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paths: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shortest </a:t>
                </a:r>
                <a:r>
                  <a:rPr lang="en-US" altLang="ja-JP" sz="2000" dirty="0" err="1">
                    <a:solidFill>
                      <a:schemeClr val="bg1">
                        <a:lumMod val="85000"/>
                      </a:schemeClr>
                    </a:solidFill>
                  </a:rPr>
                  <a:t>reconf</a:t>
                </a: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. seq. is obtained under TJ, TAR, TS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cycles</a:t>
                </a:r>
                <a:r>
                  <a:rPr lang="en-US" altLang="ja-JP" sz="2400" dirty="0"/>
                  <a:t>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can be solved under TJ, TAR, TS (= can determine no-instance)</a:t>
                </a:r>
              </a:p>
              <a:p>
                <a:pPr lvl="1">
                  <a:buClr>
                    <a:schemeClr val="bg1">
                      <a:lumMod val="75000"/>
                    </a:schemeClr>
                  </a:buClr>
                  <a:buFont typeface="システムフォント"/>
                  <a:buChar char="⁃"/>
                </a:pP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trees: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TJ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 reconfigurable if and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, and if possible,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          its </a:t>
                </a:r>
                <a:r>
                  <a:rPr lang="en-US" altLang="ja-JP" sz="2000" dirty="0" err="1">
                    <a:solidFill>
                      <a:schemeClr val="bg1">
                        <a:lumMod val="85000"/>
                      </a:schemeClr>
                    </a:solidFill>
                  </a:rPr>
                  <a:t>reconf</a:t>
                </a: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. seq. can be constructed in linear time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TAR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 can be solved in polynomial time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3"/>
                <a:stretch>
                  <a:fillRect l="-643" t="-1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D07C7BB8-63A6-254A-80C0-F1AC99899D4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02820" cy="91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00" b="0" kern="1200" cap="none" normalizeH="0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FF0000"/>
                </a:solidFill>
              </a:rPr>
              <a:t>Result 3</a:t>
            </a:r>
            <a:r>
              <a:rPr lang="en-US" altLang="ja-JP" sz="4000" b="1" dirty="0">
                <a:solidFill>
                  <a:schemeClr val="tx1"/>
                </a:solidFill>
              </a:rPr>
              <a:t>: poly-time algorithms</a:t>
            </a:r>
            <a:endParaRPr lang="ja-JP" altLang="en-US" sz="4000" b="1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9EAB3D6B-AFAF-2F47-898D-4AEB0573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3517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en-US" altLang="ja-JP" dirty="0"/>
                  <a:t> and </a:t>
                </a:r>
                <a:r>
                  <a:rPr lang="en-US" altLang="ja-JP" sz="2000" dirty="0"/>
                  <a:t>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one token such that it can move left or right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C40D0A39-8882-8244-A157-AE61272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7153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sz="2000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en-US" altLang="ja-JP" dirty="0"/>
                  <a:t> and </a:t>
                </a:r>
                <a:r>
                  <a:rPr lang="en-US" altLang="ja-JP" sz="2000" dirty="0"/>
                  <a:t>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one token such that it can move left or right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/楕円 27">
            <a:extLst>
              <a:ext uri="{FF2B5EF4-FFF2-40B4-BE49-F238E27FC236}">
                <a16:creationId xmlns:a16="http://schemas.microsoft.com/office/drawing/2014/main" id="{89F80156-0743-034D-A982-53BC39AA4785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3B2802BB-2694-E943-91BC-92D226A97E99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ED09DAE-B715-6A4D-99A4-0F7EA3011CD6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ED09DAE-B715-6A4D-99A4-0F7EA3011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98F28FA-8D5A-3440-9D9F-97D1AFA43D7D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98F28FA-8D5A-3440-9D9F-97D1AFA4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47900F5-BBB0-D744-B22A-C60FF9D7B156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47900F5-BBB0-D744-B22A-C60FF9D7B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4AE586D-608D-5744-8661-7DBCA0E43E00}"/>
              </a:ext>
            </a:extLst>
          </p:cNvPr>
          <p:cNvCxnSpPr>
            <a:cxnSpLocks/>
            <a:stCxn id="46" idx="5"/>
            <a:endCxn id="49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5102254-BFB7-6C4D-84C7-96CE8F81B78F}"/>
              </a:ext>
            </a:extLst>
          </p:cNvPr>
          <p:cNvCxnSpPr>
            <a:cxnSpLocks/>
            <a:stCxn id="56" idx="4"/>
            <a:endCxn id="49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D71DF4E-973D-6844-BB6F-9E3DC3B114FD}"/>
              </a:ext>
            </a:extLst>
          </p:cNvPr>
          <p:cNvCxnSpPr>
            <a:cxnSpLocks/>
            <a:stCxn id="47" idx="3"/>
            <a:endCxn id="45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D859B5C-FD18-3747-9660-B837982DDB30}"/>
              </a:ext>
            </a:extLst>
          </p:cNvPr>
          <p:cNvCxnSpPr>
            <a:cxnSpLocks/>
            <a:stCxn id="52" idx="4"/>
            <a:endCxn id="47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A489E8C-7501-704A-9AC1-201B83A92D1B}"/>
              </a:ext>
            </a:extLst>
          </p:cNvPr>
          <p:cNvCxnSpPr>
            <a:cxnSpLocks/>
            <a:stCxn id="58" idx="1"/>
            <a:endCxn id="52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F233FF8-98ED-2146-8572-39499B57ED38}"/>
              </a:ext>
            </a:extLst>
          </p:cNvPr>
          <p:cNvCxnSpPr>
            <a:cxnSpLocks/>
            <a:stCxn id="58" idx="6"/>
            <a:endCxn id="6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462FD15-8AF1-E64B-9D46-EE914684123D}"/>
              </a:ext>
            </a:extLst>
          </p:cNvPr>
          <p:cNvCxnSpPr>
            <a:cxnSpLocks/>
            <a:stCxn id="60" idx="7"/>
            <a:endCxn id="56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B53DC631-3C11-1242-92CD-F47EEF751453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31C4C65B-F2ED-604F-AD1B-912ED27EA3E0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C10059F1-BA13-2949-99CA-23713E3737FB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5AAF0CA4-80F2-D744-A8EB-F24D27841230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6C2212E-F746-2143-80E1-03599A0CA0ED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15E33A2E-0EFA-F84B-8511-78FEE55B651F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980E9DB3-E333-E246-B926-8F464370F3D9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92273117-7D92-8640-8889-2A726A83F04F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E8F9E5FB-A3F9-4643-937B-ADF4E8B1EA0B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スライド番号プレースホルダー 5">
            <a:extLst>
              <a:ext uri="{FF2B5EF4-FFF2-40B4-BE49-F238E27FC236}">
                <a16:creationId xmlns:a16="http://schemas.microsoft.com/office/drawing/2014/main" id="{11E8DA60-A7E6-4B42-BA05-D7B9CD6B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5287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sz="2000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en-US" altLang="ja-JP" dirty="0"/>
                  <a:t> and </a:t>
                </a:r>
                <a:r>
                  <a:rPr lang="en-US" altLang="ja-JP" sz="2000" dirty="0"/>
                  <a:t>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one token such that it can move left</a:t>
                </a:r>
                <a:r>
                  <a:rPr lang="en-US" altLang="ja-JP" sz="2000" dirty="0"/>
                  <a:t> or right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/楕円 27">
            <a:extLst>
              <a:ext uri="{FF2B5EF4-FFF2-40B4-BE49-F238E27FC236}">
                <a16:creationId xmlns:a16="http://schemas.microsoft.com/office/drawing/2014/main" id="{89F80156-0743-034D-A982-53BC39AA4785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3B2802BB-2694-E943-91BC-92D226A97E99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ED09DAE-B715-6A4D-99A4-0F7EA3011CD6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ED09DAE-B715-6A4D-99A4-0F7EA3011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98F28FA-8D5A-3440-9D9F-97D1AFA43D7D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98F28FA-8D5A-3440-9D9F-97D1AFA4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47900F5-BBB0-D744-B22A-C60FF9D7B156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47900F5-BBB0-D744-B22A-C60FF9D7B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4AE586D-608D-5744-8661-7DBCA0E43E00}"/>
              </a:ext>
            </a:extLst>
          </p:cNvPr>
          <p:cNvCxnSpPr>
            <a:cxnSpLocks/>
            <a:stCxn id="46" idx="5"/>
            <a:endCxn id="49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5102254-BFB7-6C4D-84C7-96CE8F81B78F}"/>
              </a:ext>
            </a:extLst>
          </p:cNvPr>
          <p:cNvCxnSpPr>
            <a:cxnSpLocks/>
            <a:stCxn id="56" idx="4"/>
            <a:endCxn id="49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D71DF4E-973D-6844-BB6F-9E3DC3B114FD}"/>
              </a:ext>
            </a:extLst>
          </p:cNvPr>
          <p:cNvCxnSpPr>
            <a:cxnSpLocks/>
            <a:stCxn id="47" idx="3"/>
            <a:endCxn id="45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D859B5C-FD18-3747-9660-B837982DDB30}"/>
              </a:ext>
            </a:extLst>
          </p:cNvPr>
          <p:cNvCxnSpPr>
            <a:cxnSpLocks/>
            <a:stCxn id="52" idx="4"/>
            <a:endCxn id="47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A489E8C-7501-704A-9AC1-201B83A92D1B}"/>
              </a:ext>
            </a:extLst>
          </p:cNvPr>
          <p:cNvCxnSpPr>
            <a:cxnSpLocks/>
            <a:stCxn id="58" idx="1"/>
            <a:endCxn id="52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F233FF8-98ED-2146-8572-39499B57ED38}"/>
              </a:ext>
            </a:extLst>
          </p:cNvPr>
          <p:cNvCxnSpPr>
            <a:cxnSpLocks/>
            <a:stCxn id="58" idx="6"/>
            <a:endCxn id="6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462FD15-8AF1-E64B-9D46-EE914684123D}"/>
              </a:ext>
            </a:extLst>
          </p:cNvPr>
          <p:cNvCxnSpPr>
            <a:cxnSpLocks/>
            <a:stCxn id="60" idx="7"/>
            <a:endCxn id="56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B53DC631-3C11-1242-92CD-F47EEF751453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31C4C65B-F2ED-604F-AD1B-912ED27EA3E0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C10059F1-BA13-2949-99CA-23713E3737FB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5AAF0CA4-80F2-D744-A8EB-F24D27841230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6C2212E-F746-2143-80E1-03599A0CA0ED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15E33A2E-0EFA-F84B-8511-78FEE55B651F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980E9DB3-E333-E246-B926-8F464370F3D9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92273117-7D92-8640-8889-2A726A83F04F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E8F9E5FB-A3F9-4643-937B-ADF4E8B1EA0B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2AA0954-4945-FA40-8DC9-0463454085CC}"/>
              </a:ext>
            </a:extLst>
          </p:cNvPr>
          <p:cNvCxnSpPr>
            <a:cxnSpLocks/>
          </p:cNvCxnSpPr>
          <p:nvPr/>
        </p:nvCxnSpPr>
        <p:spPr>
          <a:xfrm flipV="1">
            <a:off x="3617843" y="2117035"/>
            <a:ext cx="2107096" cy="157038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A25F8CDB-A056-6148-A64E-51232B85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7454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sz="2000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en-US" altLang="ja-JP" dirty="0"/>
                  <a:t> and </a:t>
                </a:r>
                <a:r>
                  <a:rPr lang="en-US" altLang="ja-JP" sz="2000" dirty="0"/>
                  <a:t>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one token such that it can move left or right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/楕円 25">
            <a:extLst>
              <a:ext uri="{FF2B5EF4-FFF2-40B4-BE49-F238E27FC236}">
                <a16:creationId xmlns:a16="http://schemas.microsoft.com/office/drawing/2014/main" id="{7F3990AB-954B-C045-98DF-E82915DF5DCD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78E24494-1274-A549-A117-5C34F46CAC4F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B93BE16-C0EA-A94D-9079-B35ADEF00334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B93BE16-C0EA-A94D-9079-B35ADEF00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369B18F-D73E-B74A-9DFE-4545352F1457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369B18F-D73E-B74A-9DFE-4545352F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9318BE3-49FA-944B-879A-C1ACE5C2F83F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9318BE3-49FA-944B-879A-C1ACE5C2F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3621A48-30DB-5A4A-9E7B-E92FE75884F6}"/>
              </a:ext>
            </a:extLst>
          </p:cNvPr>
          <p:cNvCxnSpPr>
            <a:cxnSpLocks/>
            <a:stCxn id="57" idx="5"/>
            <a:endCxn id="62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CE8772E-0B15-3042-AF40-0CFDD1EE52A5}"/>
              </a:ext>
            </a:extLst>
          </p:cNvPr>
          <p:cNvCxnSpPr>
            <a:cxnSpLocks/>
            <a:stCxn id="64" idx="4"/>
            <a:endCxn id="62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AF53BAF-8AC5-B343-9BCC-A8DB8CADF683}"/>
              </a:ext>
            </a:extLst>
          </p:cNvPr>
          <p:cNvCxnSpPr>
            <a:cxnSpLocks/>
            <a:stCxn id="59" idx="3"/>
            <a:endCxn id="55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D4EFC7E-AE49-ED4A-A730-7AAD4A8F7F40}"/>
              </a:ext>
            </a:extLst>
          </p:cNvPr>
          <p:cNvCxnSpPr>
            <a:cxnSpLocks/>
            <a:stCxn id="63" idx="4"/>
            <a:endCxn id="59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F825624-C999-3048-94F4-44B2356F6108}"/>
              </a:ext>
            </a:extLst>
          </p:cNvPr>
          <p:cNvCxnSpPr>
            <a:cxnSpLocks/>
            <a:stCxn id="65" idx="1"/>
            <a:endCxn id="63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E505540-3923-5F4F-BEA2-EC3FC96263C2}"/>
              </a:ext>
            </a:extLst>
          </p:cNvPr>
          <p:cNvCxnSpPr>
            <a:cxnSpLocks/>
            <a:stCxn id="65" idx="6"/>
            <a:endCxn id="66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23348D9-CE27-1B43-B6F8-BE0EFD99957A}"/>
              </a:ext>
            </a:extLst>
          </p:cNvPr>
          <p:cNvCxnSpPr>
            <a:cxnSpLocks/>
            <a:stCxn id="66" idx="7"/>
            <a:endCxn id="64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>
            <a:extLst>
              <a:ext uri="{FF2B5EF4-FFF2-40B4-BE49-F238E27FC236}">
                <a16:creationId xmlns:a16="http://schemas.microsoft.com/office/drawing/2014/main" id="{ACDA5CAA-CCB1-2F43-A1BF-50E464CDA46E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60CC0CD-CCC3-DD47-9F9D-27D1196A1893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B2EBC148-E1B1-0647-A379-FEC6C5E232D5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EAE6F972-6060-9C49-A4F9-B48A5377DC84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AEE521D5-DC94-C244-9A68-1E71273D54B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>
            <a:extLst>
              <a:ext uri="{FF2B5EF4-FFF2-40B4-BE49-F238E27FC236}">
                <a16:creationId xmlns:a16="http://schemas.microsoft.com/office/drawing/2014/main" id="{0BB6687F-C0C7-5F47-B563-F2FBAA8CDF23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77BB76DF-4A1B-6C43-8A7A-B7BB6F352737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D44BBBF1-2A48-2843-9A9A-732C6C60F527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07FAADCA-6DCC-C949-B988-9831F7599CA7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右矢印 67">
            <a:extLst>
              <a:ext uri="{FF2B5EF4-FFF2-40B4-BE49-F238E27FC236}">
                <a16:creationId xmlns:a16="http://schemas.microsoft.com/office/drawing/2014/main" id="{7AB480A2-1555-A24D-AB3C-A5D600ED512A}"/>
              </a:ext>
            </a:extLst>
          </p:cNvPr>
          <p:cNvSpPr/>
          <p:nvPr/>
        </p:nvSpPr>
        <p:spPr>
          <a:xfrm rot="4281006">
            <a:off x="5496128" y="2248661"/>
            <a:ext cx="557713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57F29FE9-02E3-D94E-8750-5D5B916D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83056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sz="2000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en-US" altLang="ja-JP" dirty="0"/>
                  <a:t> and </a:t>
                </a:r>
                <a:r>
                  <a:rPr lang="en-US" altLang="ja-JP" sz="2000" dirty="0"/>
                  <a:t>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one token such that it can move left or right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Then we can rotate every token in left or right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/楕円 27">
            <a:extLst>
              <a:ext uri="{FF2B5EF4-FFF2-40B4-BE49-F238E27FC236}">
                <a16:creationId xmlns:a16="http://schemas.microsoft.com/office/drawing/2014/main" id="{70BDD9D7-4BFC-2D4B-938C-D5EB774E3C9B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A52CBBA2-788C-F246-930B-967C85F8C07B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31F080B-7F3C-E14F-A381-0259A3FA6D6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31F080B-7F3C-E14F-A381-0259A3FA6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2C0687E-6FBB-664A-A863-49A6BF5CEF5D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2C0687E-6FBB-664A-A863-49A6BF5C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A1308DD-4340-9347-B3E3-9AB725BBBD6B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A1308DD-4340-9347-B3E3-9AB725BBB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381FE01-01D4-384A-B824-7ABDE012A117}"/>
              </a:ext>
            </a:extLst>
          </p:cNvPr>
          <p:cNvCxnSpPr>
            <a:cxnSpLocks/>
            <a:stCxn id="46" idx="5"/>
            <a:endCxn id="49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2D14220-08C8-9749-BAA3-595965B667E3}"/>
              </a:ext>
            </a:extLst>
          </p:cNvPr>
          <p:cNvCxnSpPr>
            <a:cxnSpLocks/>
            <a:stCxn id="56" idx="4"/>
            <a:endCxn id="49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0BB9F0-C464-9C49-99B6-3CACFD57B3AB}"/>
              </a:ext>
            </a:extLst>
          </p:cNvPr>
          <p:cNvCxnSpPr>
            <a:cxnSpLocks/>
            <a:stCxn id="47" idx="3"/>
            <a:endCxn id="45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0FD32DF-CE0F-4F45-B623-0AA627E15FEE}"/>
              </a:ext>
            </a:extLst>
          </p:cNvPr>
          <p:cNvCxnSpPr>
            <a:cxnSpLocks/>
            <a:stCxn id="52" idx="4"/>
            <a:endCxn id="47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BAB57CD-9A29-0E44-8B2E-6915E2D7F854}"/>
              </a:ext>
            </a:extLst>
          </p:cNvPr>
          <p:cNvCxnSpPr>
            <a:cxnSpLocks/>
            <a:stCxn id="58" idx="1"/>
            <a:endCxn id="52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59F90AC-B7B2-0646-9872-28B3F14872E8}"/>
              </a:ext>
            </a:extLst>
          </p:cNvPr>
          <p:cNvCxnSpPr>
            <a:cxnSpLocks/>
            <a:stCxn id="58" idx="6"/>
            <a:endCxn id="6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080965D-BE3A-B747-A4EB-00CE5ABBC6C3}"/>
              </a:ext>
            </a:extLst>
          </p:cNvPr>
          <p:cNvCxnSpPr>
            <a:cxnSpLocks/>
            <a:stCxn id="60" idx="7"/>
            <a:endCxn id="56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3D306D4F-C1CE-7C45-8E88-3594E3B3318C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F3E67D74-F18E-DF47-B72A-1B675593A1A6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FCF26DE1-BAFE-4E4D-908D-196C75D1E265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483A2018-CDE9-344D-B47C-F03B7CBBB193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D9F0644B-CF54-D242-B6FC-15665B4DDC5E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8F9791C4-FAF3-8C4F-AFD3-2649430707A6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DF8C0518-4444-CC46-BECE-3F9FC56E23F3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92E8D74-FBE0-2B46-B00A-3C572572A5F4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CAE1099-D58A-0C40-B017-BA535CCBC640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右矢印 68">
            <a:extLst>
              <a:ext uri="{FF2B5EF4-FFF2-40B4-BE49-F238E27FC236}">
                <a16:creationId xmlns:a16="http://schemas.microsoft.com/office/drawing/2014/main" id="{5DABAE12-B98C-744E-9A08-9EA92238E50F}"/>
              </a:ext>
            </a:extLst>
          </p:cNvPr>
          <p:cNvSpPr/>
          <p:nvPr/>
        </p:nvSpPr>
        <p:spPr>
          <a:xfrm rot="10800000">
            <a:off x="6359232" y="1217307"/>
            <a:ext cx="765240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F5418EE-B4FD-C843-8E8C-762475F27F71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右矢印 70">
            <a:extLst>
              <a:ext uri="{FF2B5EF4-FFF2-40B4-BE49-F238E27FC236}">
                <a16:creationId xmlns:a16="http://schemas.microsoft.com/office/drawing/2014/main" id="{8766E861-7821-7045-A265-016D1D6F1F33}"/>
              </a:ext>
            </a:extLst>
          </p:cNvPr>
          <p:cNvSpPr/>
          <p:nvPr/>
        </p:nvSpPr>
        <p:spPr>
          <a:xfrm rot="18948867">
            <a:off x="7112867" y="2707413"/>
            <a:ext cx="557713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スライド番号プレースホルダー 5">
            <a:extLst>
              <a:ext uri="{FF2B5EF4-FFF2-40B4-BE49-F238E27FC236}">
                <a16:creationId xmlns:a16="http://schemas.microsoft.com/office/drawing/2014/main" id="{0F7F1767-1C1F-2347-B904-75A0F66F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2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F8666E-1306-6B46-8FA4-D31169A77892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1236F9C-86C1-BC4B-B2D8-7BB1E97B9DAE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1C6171-FDBA-0844-98E6-F27DBAD228E6}"/>
              </a:ext>
            </a:extLst>
          </p:cNvPr>
          <p:cNvCxnSpPr>
            <a:cxnSpLocks/>
            <a:stCxn id="10" idx="1"/>
            <a:endCxn id="11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>
            <a:extLst>
              <a:ext uri="{FF2B5EF4-FFF2-40B4-BE49-F238E27FC236}">
                <a16:creationId xmlns:a16="http://schemas.microsoft.com/office/drawing/2014/main" id="{8FE7A452-E636-DC47-B1E7-3E136E894513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3601C52D-DF47-DB44-8D25-5B863D0F751A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43CA06EE-294D-8C4C-AD6A-C61B3C9FF423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3906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sz="2000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en-US" altLang="ja-JP" dirty="0"/>
                  <a:t> and </a:t>
                </a:r>
                <a:r>
                  <a:rPr lang="en-US" altLang="ja-JP" sz="2000" dirty="0"/>
                  <a:t>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one token such that it can move left or right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Then we can rotate every token in left or right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After some steps,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 token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appears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9C2A8A5F-7B8A-5649-A2FC-03E7EA9BB26A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8ACF2DF3-9B2B-C04F-B95A-BADDEF53D42E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F4DAE50-6C9B-2C45-8AE5-ED12FC04B3F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F4DAE50-6C9B-2C45-8AE5-ED12FC04B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A3EAB06-C19B-284C-B845-048328F5031D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A3EAB06-C19B-284C-B845-048328F50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C7B105F-643F-F84A-8FC1-8831C56E417F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C7B105F-643F-F84A-8FC1-8831C56E4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36D1A82-B875-7543-A725-D928F591700F}"/>
              </a:ext>
            </a:extLst>
          </p:cNvPr>
          <p:cNvCxnSpPr>
            <a:cxnSpLocks/>
            <a:stCxn id="62" idx="5"/>
            <a:endCxn id="64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1E9A4DC7-C316-E54B-BA90-5E1D087D3F81}"/>
              </a:ext>
            </a:extLst>
          </p:cNvPr>
          <p:cNvCxnSpPr>
            <a:cxnSpLocks/>
            <a:stCxn id="66" idx="4"/>
            <a:endCxn id="64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520679A-3C1D-F74C-8A17-2B1D60C9A67D}"/>
              </a:ext>
            </a:extLst>
          </p:cNvPr>
          <p:cNvCxnSpPr>
            <a:cxnSpLocks/>
            <a:stCxn id="63" idx="3"/>
            <a:endCxn id="59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8AE8FF4-8D3E-2848-AA80-676A16F8F30D}"/>
              </a:ext>
            </a:extLst>
          </p:cNvPr>
          <p:cNvCxnSpPr>
            <a:cxnSpLocks/>
            <a:stCxn id="65" idx="4"/>
            <a:endCxn id="63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AC781EC-E5BD-0547-AE27-E0C4660860EF}"/>
              </a:ext>
            </a:extLst>
          </p:cNvPr>
          <p:cNvCxnSpPr>
            <a:cxnSpLocks/>
            <a:stCxn id="67" idx="1"/>
            <a:endCxn id="65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078FB91-515D-CA43-A95D-A6C6072A9973}"/>
              </a:ext>
            </a:extLst>
          </p:cNvPr>
          <p:cNvCxnSpPr>
            <a:cxnSpLocks/>
            <a:stCxn id="67" idx="6"/>
            <a:endCxn id="68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6BE4E079-E1D3-3B47-B53B-3DC6CAB6EA17}"/>
              </a:ext>
            </a:extLst>
          </p:cNvPr>
          <p:cNvCxnSpPr>
            <a:cxnSpLocks/>
            <a:stCxn id="68" idx="7"/>
            <a:endCxn id="66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>
            <a:extLst>
              <a:ext uri="{FF2B5EF4-FFF2-40B4-BE49-F238E27FC236}">
                <a16:creationId xmlns:a16="http://schemas.microsoft.com/office/drawing/2014/main" id="{88BF7A24-766E-984A-872C-202733871C92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E958DA39-3FF9-BE4F-AF25-6935DF3CB4F3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2200F880-8901-5A4D-A9FF-96517C25FA58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>
            <a:extLst>
              <a:ext uri="{FF2B5EF4-FFF2-40B4-BE49-F238E27FC236}">
                <a16:creationId xmlns:a16="http://schemas.microsoft.com/office/drawing/2014/main" id="{C94337D4-A736-1B44-BC5A-ADAF92C7AC2F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BCF054DF-B23B-8E43-B85B-BD2D81EB254C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5DBA967E-9E11-E943-BF9C-BF3DD2D576D9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441FFF5C-C061-DC41-8C73-24BACC16F40A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3E7D3132-B916-1241-A226-8C66FB9B307C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BDA56107-9C0D-934B-9AB5-C5366C2FAC2C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/楕円 72">
            <a:extLst>
              <a:ext uri="{FF2B5EF4-FFF2-40B4-BE49-F238E27FC236}">
                <a16:creationId xmlns:a16="http://schemas.microsoft.com/office/drawing/2014/main" id="{8D9AD838-C52B-B144-B891-C8F0A64D8458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14AA079D-ECF0-F648-B0F1-E3F58202C6C7}"/>
              </a:ext>
            </a:extLst>
          </p:cNvPr>
          <p:cNvCxnSpPr>
            <a:cxnSpLocks/>
          </p:cNvCxnSpPr>
          <p:nvPr/>
        </p:nvCxnSpPr>
        <p:spPr>
          <a:xfrm flipV="1">
            <a:off x="4572000" y="1483733"/>
            <a:ext cx="1427644" cy="29093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6D74BE04-C342-A849-A7FB-6AB05BEE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9046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sz="2000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en-US" altLang="ja-JP" dirty="0"/>
                  <a:t> and </a:t>
                </a:r>
                <a:r>
                  <a:rPr lang="en-US" altLang="ja-JP" sz="2000" dirty="0"/>
                  <a:t>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one token such that it can move left or right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Then we can rotate every token in left or right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After some steps,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 token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appears,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: a path</a:t>
                </a:r>
                <a:endParaRPr lang="en-US" altLang="ja-JP" sz="20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/楕円 27">
            <a:extLst>
              <a:ext uri="{FF2B5EF4-FFF2-40B4-BE49-F238E27FC236}">
                <a16:creationId xmlns:a16="http://schemas.microsoft.com/office/drawing/2014/main" id="{DC2E8E1C-7C72-E049-A7A1-24009508A808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3786D401-6CD3-6D43-ACEC-EC08B73CA2C4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C9C8543-50A6-E84C-819C-53CC22955785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C9C8543-50A6-E84C-819C-53CC22955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4EC0B4D-F3FC-F543-9305-C99AEEDCE563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4EC0B4D-F3FC-F543-9305-C99AEEDCE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15BFBBF-395F-2D4A-8A2B-215B97ADFE0C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15BFBBF-395F-2D4A-8A2B-215B97AD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658EE64-D089-5D4E-8CB0-B376D9798401}"/>
              </a:ext>
            </a:extLst>
          </p:cNvPr>
          <p:cNvCxnSpPr>
            <a:cxnSpLocks/>
            <a:stCxn id="46" idx="5"/>
            <a:endCxn id="49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092FC30-E003-D541-9E36-847CEAEBD801}"/>
              </a:ext>
            </a:extLst>
          </p:cNvPr>
          <p:cNvCxnSpPr>
            <a:cxnSpLocks/>
            <a:stCxn id="56" idx="4"/>
            <a:endCxn id="49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940F1D7-5461-AC4A-B802-5A738C986DA1}"/>
              </a:ext>
            </a:extLst>
          </p:cNvPr>
          <p:cNvCxnSpPr>
            <a:cxnSpLocks/>
            <a:stCxn id="47" idx="3"/>
            <a:endCxn id="45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68F99A8-32DE-D241-87ED-5EA3EF336239}"/>
              </a:ext>
            </a:extLst>
          </p:cNvPr>
          <p:cNvCxnSpPr>
            <a:cxnSpLocks/>
            <a:stCxn id="52" idx="4"/>
            <a:endCxn id="47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E5272D94-905C-AF44-B958-37B5FDB02EAC}"/>
              </a:ext>
            </a:extLst>
          </p:cNvPr>
          <p:cNvCxnSpPr>
            <a:cxnSpLocks/>
            <a:stCxn id="58" idx="1"/>
            <a:endCxn id="52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CC7B14C-4103-174D-B4D1-C7A4561EEE06}"/>
              </a:ext>
            </a:extLst>
          </p:cNvPr>
          <p:cNvCxnSpPr>
            <a:cxnSpLocks/>
            <a:stCxn id="58" idx="6"/>
            <a:endCxn id="6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C55990A-234D-CB4F-A7B0-8A744EA0C11E}"/>
              </a:ext>
            </a:extLst>
          </p:cNvPr>
          <p:cNvCxnSpPr>
            <a:cxnSpLocks/>
            <a:stCxn id="60" idx="7"/>
            <a:endCxn id="56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E91EA6BC-8429-E942-A241-E8394001901E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A8E55DF7-79E3-CD47-8FD4-6268FBF4D0D6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28770779-9A55-624E-9D1F-D53DD65AC968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18D5C274-8EBC-1848-B84A-8B78CA936DF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EE65363E-B9D3-4A44-880B-6ABF2C5E8BB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8730D3A4-9909-6C42-ACD8-9294505E1153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D6CC1C1F-0CBE-D345-B65E-A9D2964FD717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577185C8-9ED3-AB4D-9EC7-D4708D8D7CDD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BB5E7289-C749-9143-8433-A9D1580128D4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/楕円 68">
            <a:extLst>
              <a:ext uri="{FF2B5EF4-FFF2-40B4-BE49-F238E27FC236}">
                <a16:creationId xmlns:a16="http://schemas.microsoft.com/office/drawing/2014/main" id="{E9658E79-781B-5545-B3F1-8F5957623B2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9CB1D77E-7E63-494B-93FA-67C5089B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8829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sz="2000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en-US" altLang="ja-JP" dirty="0"/>
                  <a:t> and </a:t>
                </a:r>
                <a:r>
                  <a:rPr lang="en-US" altLang="ja-JP" sz="2000" dirty="0"/>
                  <a:t>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one token such that it can move left or right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Then we can rotate every token in left or right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After some steps,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 token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appears,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: a path</a:t>
                </a:r>
              </a:p>
              <a:p>
                <a:pPr lvl="1">
                  <a:buFont typeface="システムフォント（レギュラー）"/>
                  <a:buChar char="⁃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altLang="ja-JP" sz="2000" dirty="0"/>
                  <a:t> steps to find such a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the total computation time depends on that of path algorithm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/楕円 27">
            <a:extLst>
              <a:ext uri="{FF2B5EF4-FFF2-40B4-BE49-F238E27FC236}">
                <a16:creationId xmlns:a16="http://schemas.microsoft.com/office/drawing/2014/main" id="{DC2E8E1C-7C72-E049-A7A1-24009508A808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3786D401-6CD3-6D43-ACEC-EC08B73CA2C4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C9C8543-50A6-E84C-819C-53CC22955785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C9C8543-50A6-E84C-819C-53CC22955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4EC0B4D-F3FC-F543-9305-C99AEEDCE563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4EC0B4D-F3FC-F543-9305-C99AEEDCE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15BFBBF-395F-2D4A-8A2B-215B97ADFE0C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15BFBBF-395F-2D4A-8A2B-215B97AD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658EE64-D089-5D4E-8CB0-B376D9798401}"/>
              </a:ext>
            </a:extLst>
          </p:cNvPr>
          <p:cNvCxnSpPr>
            <a:cxnSpLocks/>
            <a:stCxn id="46" idx="5"/>
            <a:endCxn id="49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092FC30-E003-D541-9E36-847CEAEBD801}"/>
              </a:ext>
            </a:extLst>
          </p:cNvPr>
          <p:cNvCxnSpPr>
            <a:cxnSpLocks/>
            <a:stCxn id="56" idx="4"/>
            <a:endCxn id="49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940F1D7-5461-AC4A-B802-5A738C986DA1}"/>
              </a:ext>
            </a:extLst>
          </p:cNvPr>
          <p:cNvCxnSpPr>
            <a:cxnSpLocks/>
            <a:stCxn id="47" idx="3"/>
            <a:endCxn id="45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68F99A8-32DE-D241-87ED-5EA3EF336239}"/>
              </a:ext>
            </a:extLst>
          </p:cNvPr>
          <p:cNvCxnSpPr>
            <a:cxnSpLocks/>
            <a:stCxn id="52" idx="4"/>
            <a:endCxn id="47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E5272D94-905C-AF44-B958-37B5FDB02EAC}"/>
              </a:ext>
            </a:extLst>
          </p:cNvPr>
          <p:cNvCxnSpPr>
            <a:cxnSpLocks/>
            <a:stCxn id="58" idx="1"/>
            <a:endCxn id="52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CC7B14C-4103-174D-B4D1-C7A4561EEE06}"/>
              </a:ext>
            </a:extLst>
          </p:cNvPr>
          <p:cNvCxnSpPr>
            <a:cxnSpLocks/>
            <a:stCxn id="58" idx="6"/>
            <a:endCxn id="6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C55990A-234D-CB4F-A7B0-8A744EA0C11E}"/>
              </a:ext>
            </a:extLst>
          </p:cNvPr>
          <p:cNvCxnSpPr>
            <a:cxnSpLocks/>
            <a:stCxn id="60" idx="7"/>
            <a:endCxn id="56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E91EA6BC-8429-E942-A241-E8394001901E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A8E55DF7-79E3-CD47-8FD4-6268FBF4D0D6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28770779-9A55-624E-9D1F-D53DD65AC968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18D5C274-8EBC-1848-B84A-8B78CA936DF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EE65363E-B9D3-4A44-880B-6ABF2C5E8BB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8730D3A4-9909-6C42-ACD8-9294505E1153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D6CC1C1F-0CBE-D345-B65E-A9D2964FD717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577185C8-9ED3-AB4D-9EC7-D4708D8D7CDD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BB5E7289-C749-9143-8433-A9D1580128D4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/楕円 68">
            <a:extLst>
              <a:ext uri="{FF2B5EF4-FFF2-40B4-BE49-F238E27FC236}">
                <a16:creationId xmlns:a16="http://schemas.microsoft.com/office/drawing/2014/main" id="{E9658E79-781B-5545-B3F1-8F5957623B2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29B6DE83-24D0-0948-B42E-F607FEF5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56285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cycles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8334756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en-US" altLang="ja-JP" dirty="0"/>
                  <a:t>There exist no-instances on cycles: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dirty="0"/>
                  <a:t>TJ  and TS: If the above does not hold, reconfigurable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There is at least one token such that it can move left or right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Then we can rotate every token in left or right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After some steps, a token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appears,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: a path</a:t>
                </a:r>
              </a:p>
              <a:p>
                <a:pPr lvl="1">
                  <a:buFont typeface="システムフォント（レギュラー）"/>
                  <a:buChar char="⁃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altLang="ja-JP" sz="2000" dirty="0"/>
                  <a:t> steps to find such a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the total computation time depends on that of path algorithm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dirty="0"/>
                  <a:t>TAR: “ </a:t>
                </a:r>
                <a:r>
                  <a:rPr lang="en-US" altLang="ja-JP" b="1" dirty="0"/>
                  <a:t>TJ-seq. of length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b="1" dirty="0"/>
                  <a:t> </a:t>
                </a:r>
                <a:r>
                  <a:rPr lang="en-US" altLang="ja-JP" dirty="0"/>
                  <a:t>exists between two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/>
                  <a:t>-PVCs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err="1"/>
                  <a:t>s.t.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dirty="0"/>
                  <a:t>	if and only if </a:t>
                </a:r>
                <a:r>
                  <a:rPr lang="en-US" altLang="ja-JP" b="1" dirty="0"/>
                  <a:t>TAR(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b="1" dirty="0"/>
                  <a:t>)-seq. of length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b="1" dirty="0"/>
                  <a:t> </a:t>
                </a:r>
                <a:r>
                  <a:rPr lang="en-US" altLang="ja-JP" dirty="0"/>
                  <a:t>exists ” holds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8334756" cy="5000865"/>
              </a:xfrm>
              <a:blipFill>
                <a:blip r:embed="rId4"/>
                <a:stretch>
                  <a:fillRect l="-761" b="-1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/楕円 27">
            <a:extLst>
              <a:ext uri="{FF2B5EF4-FFF2-40B4-BE49-F238E27FC236}">
                <a16:creationId xmlns:a16="http://schemas.microsoft.com/office/drawing/2014/main" id="{DC2E8E1C-7C72-E049-A7A1-24009508A808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3786D401-6CD3-6D43-ACEC-EC08B73CA2C4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C9C8543-50A6-E84C-819C-53CC22955785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C9C8543-50A6-E84C-819C-53CC22955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4EC0B4D-F3FC-F543-9305-C99AEEDCE563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4EC0B4D-F3FC-F543-9305-C99AEEDCE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15BFBBF-395F-2D4A-8A2B-215B97ADFE0C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15BFBBF-395F-2D4A-8A2B-215B97AD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658EE64-D089-5D4E-8CB0-B376D9798401}"/>
              </a:ext>
            </a:extLst>
          </p:cNvPr>
          <p:cNvCxnSpPr>
            <a:cxnSpLocks/>
            <a:stCxn id="46" idx="5"/>
            <a:endCxn id="49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092FC30-E003-D541-9E36-847CEAEBD801}"/>
              </a:ext>
            </a:extLst>
          </p:cNvPr>
          <p:cNvCxnSpPr>
            <a:cxnSpLocks/>
            <a:stCxn id="56" idx="4"/>
            <a:endCxn id="49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940F1D7-5461-AC4A-B802-5A738C986DA1}"/>
              </a:ext>
            </a:extLst>
          </p:cNvPr>
          <p:cNvCxnSpPr>
            <a:cxnSpLocks/>
            <a:stCxn id="47" idx="3"/>
            <a:endCxn id="45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68F99A8-32DE-D241-87ED-5EA3EF336239}"/>
              </a:ext>
            </a:extLst>
          </p:cNvPr>
          <p:cNvCxnSpPr>
            <a:cxnSpLocks/>
            <a:stCxn id="52" idx="4"/>
            <a:endCxn id="47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E5272D94-905C-AF44-B958-37B5FDB02EAC}"/>
              </a:ext>
            </a:extLst>
          </p:cNvPr>
          <p:cNvCxnSpPr>
            <a:cxnSpLocks/>
            <a:stCxn id="58" idx="1"/>
            <a:endCxn id="52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CC7B14C-4103-174D-B4D1-C7A4561EEE06}"/>
              </a:ext>
            </a:extLst>
          </p:cNvPr>
          <p:cNvCxnSpPr>
            <a:cxnSpLocks/>
            <a:stCxn id="58" idx="6"/>
            <a:endCxn id="6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C55990A-234D-CB4F-A7B0-8A744EA0C11E}"/>
              </a:ext>
            </a:extLst>
          </p:cNvPr>
          <p:cNvCxnSpPr>
            <a:cxnSpLocks/>
            <a:stCxn id="60" idx="7"/>
            <a:endCxn id="56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E91EA6BC-8429-E942-A241-E8394001901E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A8E55DF7-79E3-CD47-8FD4-6268FBF4D0D6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28770779-9A55-624E-9D1F-D53DD65AC968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18D5C274-8EBC-1848-B84A-8B78CA936DF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EE65363E-B9D3-4A44-880B-6ABF2C5E8BB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8730D3A4-9909-6C42-ACD8-9294505E1153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D6CC1C1F-0CBE-D345-B65E-A9D2964FD717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577185C8-9ED3-AB4D-9EC7-D4708D8D7CDD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BB5E7289-C749-9143-8433-A9D1580128D4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/楕円 68">
            <a:extLst>
              <a:ext uri="{FF2B5EF4-FFF2-40B4-BE49-F238E27FC236}">
                <a16:creationId xmlns:a16="http://schemas.microsoft.com/office/drawing/2014/main" id="{E9658E79-781B-5545-B3F1-8F5957623B2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61643371-86AE-A249-B0C3-A6769B0C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550" y="6272785"/>
            <a:ext cx="660654" cy="365125"/>
          </a:xfrm>
        </p:spPr>
        <p:txBody>
          <a:bodyPr/>
          <a:lstStyle/>
          <a:p>
            <a:fld id="{B47F6DB0-8234-694F-A987-89EE162C4616}" type="slidenum">
              <a:rPr kumimoji="1" lang="ja-JP" altLang="en-US" smtClean="0"/>
              <a:t>123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71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  <a:p>
                <a:pPr marL="274320" lvl="1" indent="0">
                  <a:buNone/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/>
                  <a:t>Vertex Cover</a:t>
                </a:r>
                <a:r>
                  <a:rPr lang="en-US" altLang="ja-JP" sz="2400" dirty="0">
                    <a:sym typeface="Wingdings" pitchFamily="2" charset="2"/>
                  </a:rPr>
                  <a:t> (VC)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edges </a:t>
                </a:r>
                <a:r>
                  <a:rPr lang="en-US" altLang="ja-JP" sz="2000" dirty="0"/>
                  <a:t>of graph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Minimum VC: one of the most famous graph optimization problems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84E3741-D155-024D-AA4A-C79192606685}"/>
              </a:ext>
            </a:extLst>
          </p:cNvPr>
          <p:cNvCxnSpPr>
            <a:cxnSpLocks/>
            <a:stCxn id="50" idx="6"/>
            <a:endCxn id="52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A81B5C6-7FAD-3841-8395-EC9B11EB93D9}"/>
              </a:ext>
            </a:extLst>
          </p:cNvPr>
          <p:cNvCxnSpPr>
            <a:cxnSpLocks/>
            <a:stCxn id="50" idx="3"/>
            <a:endCxn id="51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A05B90F1-BBCF-3549-B12A-CD0D16735F90}"/>
              </a:ext>
            </a:extLst>
          </p:cNvPr>
          <p:cNvCxnSpPr>
            <a:cxnSpLocks/>
            <a:stCxn id="51" idx="1"/>
            <a:endCxn id="52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49">
            <a:extLst>
              <a:ext uri="{FF2B5EF4-FFF2-40B4-BE49-F238E27FC236}">
                <a16:creationId xmlns:a16="http://schemas.microsoft.com/office/drawing/2014/main" id="{077EFB16-8855-AF4D-88D7-D8F021DCFBFC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0F796F2A-1861-7043-BFBF-2014C7719688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EAA28C79-131C-754C-9407-1949631E8623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83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  <a:p>
                <a:pPr marL="274320" lvl="1" indent="0">
                  <a:buNone/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/>
                  <a:t>Vertex Cover</a:t>
                </a:r>
                <a:r>
                  <a:rPr lang="en-US" altLang="ja-JP" sz="2400" dirty="0">
                    <a:sym typeface="Wingdings" pitchFamily="2" charset="2"/>
                  </a:rPr>
                  <a:t> (VC) = </a:t>
                </a:r>
                <a:r>
                  <a:rPr lang="en-US" altLang="ja-JP" sz="2400" b="1" dirty="0">
                    <a:solidFill>
                      <a:srgbClr val="FF0000"/>
                    </a:solidFill>
                    <a:sym typeface="Wingdings" pitchFamily="2" charset="2"/>
                  </a:rPr>
                  <a:t>2-PVC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edges </a:t>
                </a:r>
                <a:r>
                  <a:rPr lang="en-US" altLang="ja-JP" sz="2000" dirty="0"/>
                  <a:t>of graph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Minimum VC: one of the most famous graph optimization problems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84E3741-D155-024D-AA4A-C79192606685}"/>
              </a:ext>
            </a:extLst>
          </p:cNvPr>
          <p:cNvCxnSpPr>
            <a:cxnSpLocks/>
            <a:stCxn id="50" idx="6"/>
            <a:endCxn id="52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A81B5C6-7FAD-3841-8395-EC9B11EB93D9}"/>
              </a:ext>
            </a:extLst>
          </p:cNvPr>
          <p:cNvCxnSpPr>
            <a:cxnSpLocks/>
            <a:stCxn id="50" idx="3"/>
            <a:endCxn id="51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A05B90F1-BBCF-3549-B12A-CD0D16735F90}"/>
              </a:ext>
            </a:extLst>
          </p:cNvPr>
          <p:cNvCxnSpPr>
            <a:cxnSpLocks/>
            <a:stCxn id="51" idx="1"/>
            <a:endCxn id="52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49">
            <a:extLst>
              <a:ext uri="{FF2B5EF4-FFF2-40B4-BE49-F238E27FC236}">
                <a16:creationId xmlns:a16="http://schemas.microsoft.com/office/drawing/2014/main" id="{077EFB16-8855-AF4D-88D7-D8F021DCFBFC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0F796F2A-1861-7043-BFBF-2014C7719688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EAA28C79-131C-754C-9407-1949631E8623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57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  <a:p>
                <a:pPr marL="274320" lvl="1" indent="0">
                  <a:buNone/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/>
                  <a:t>Vertex Cover</a:t>
                </a:r>
                <a:r>
                  <a:rPr lang="en-US" altLang="ja-JP" sz="2400" dirty="0">
                    <a:sym typeface="Wingdings" pitchFamily="2" charset="2"/>
                  </a:rPr>
                  <a:t> (VC) = </a:t>
                </a:r>
                <a:r>
                  <a:rPr lang="en-US" altLang="ja-JP" sz="2400" b="1" dirty="0">
                    <a:solidFill>
                      <a:srgbClr val="FF0000"/>
                    </a:solidFill>
                    <a:sym typeface="Wingdings" pitchFamily="2" charset="2"/>
                  </a:rPr>
                  <a:t>2-PVC</a:t>
                </a:r>
                <a:endParaRPr lang="en-US" altLang="ja-JP" sz="2400" dirty="0">
                  <a:sym typeface="Wingdings" pitchFamily="2" charset="2"/>
                </a:endParaRP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edges </a:t>
                </a:r>
                <a:r>
                  <a:rPr lang="en-US" altLang="ja-JP" sz="2000" dirty="0"/>
                  <a:t>of graph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Minimum VC: one of the most famous graph optimization problems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80D739B-05EB-0C45-8DA2-240754213F2C}"/>
              </a:ext>
            </a:extLst>
          </p:cNvPr>
          <p:cNvCxnSpPr>
            <a:cxnSpLocks/>
            <a:stCxn id="74" idx="6"/>
            <a:endCxn id="76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DFE4EDE-5929-1144-A1C2-29A42EC457E9}"/>
              </a:ext>
            </a:extLst>
          </p:cNvPr>
          <p:cNvCxnSpPr>
            <a:cxnSpLocks/>
            <a:stCxn id="74" idx="3"/>
            <a:endCxn id="75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D21865B-CEC7-784E-B4FD-75200936A094}"/>
              </a:ext>
            </a:extLst>
          </p:cNvPr>
          <p:cNvCxnSpPr>
            <a:cxnSpLocks/>
            <a:stCxn id="75" idx="1"/>
            <a:endCxn id="76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円/楕円 73">
            <a:extLst>
              <a:ext uri="{FF2B5EF4-FFF2-40B4-BE49-F238E27FC236}">
                <a16:creationId xmlns:a16="http://schemas.microsoft.com/office/drawing/2014/main" id="{4DCF618E-E4A3-0B4C-AB23-3CF3AE58663E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63F69428-A75A-7442-AC33-F881418E2386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76" name="円/楕円 75">
            <a:extLst>
              <a:ext uri="{FF2B5EF4-FFF2-40B4-BE49-F238E27FC236}">
                <a16:creationId xmlns:a16="http://schemas.microsoft.com/office/drawing/2014/main" id="{E89D2A86-62DC-FA47-945A-F26D378F92F6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84185E6-1C34-C34B-8554-952ED3D11F5B}"/>
              </a:ext>
            </a:extLst>
          </p:cNvPr>
          <p:cNvSpPr txBox="1"/>
          <p:nvPr/>
        </p:nvSpPr>
        <p:spPr>
          <a:xfrm>
            <a:off x="858308" y="409228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(Ex.)</a:t>
            </a:r>
            <a:endParaRPr kumimoji="1" lang="ja-JP" altLang="en-US" sz="2000"/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902195C6-C9AA-6944-8D30-5601A117930E}"/>
              </a:ext>
            </a:extLst>
          </p:cNvPr>
          <p:cNvSpPr/>
          <p:nvPr/>
        </p:nvSpPr>
        <p:spPr>
          <a:xfrm>
            <a:off x="2031482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59379509-3B94-4B4B-8ED2-94DDDC1E2722}"/>
              </a:ext>
            </a:extLst>
          </p:cNvPr>
          <p:cNvSpPr/>
          <p:nvPr/>
        </p:nvSpPr>
        <p:spPr>
          <a:xfrm>
            <a:off x="2031482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45C17BB4-9D86-7447-B219-C5E39FCD5F21}"/>
              </a:ext>
            </a:extLst>
          </p:cNvPr>
          <p:cNvSpPr/>
          <p:nvPr/>
        </p:nvSpPr>
        <p:spPr>
          <a:xfrm>
            <a:off x="2967068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>
            <a:extLst>
              <a:ext uri="{FF2B5EF4-FFF2-40B4-BE49-F238E27FC236}">
                <a16:creationId xmlns:a16="http://schemas.microsoft.com/office/drawing/2014/main" id="{A0E5993D-ECA9-3146-8E9C-A78038D25A0F}"/>
              </a:ext>
            </a:extLst>
          </p:cNvPr>
          <p:cNvSpPr/>
          <p:nvPr/>
        </p:nvSpPr>
        <p:spPr>
          <a:xfrm>
            <a:off x="2967068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B5A072A1-2899-4A41-BBDD-A7A740117589}"/>
              </a:ext>
            </a:extLst>
          </p:cNvPr>
          <p:cNvCxnSpPr>
            <a:cxnSpLocks/>
            <a:stCxn id="78" idx="4"/>
            <a:endCxn id="79" idx="0"/>
          </p:cNvCxnSpPr>
          <p:nvPr/>
        </p:nvCxnSpPr>
        <p:spPr>
          <a:xfrm>
            <a:off x="2121482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17593CD8-9EE0-ED4B-87EB-B4D8A149CA47}"/>
              </a:ext>
            </a:extLst>
          </p:cNvPr>
          <p:cNvCxnSpPr>
            <a:cxnSpLocks/>
            <a:stCxn id="78" idx="6"/>
            <a:endCxn id="80" idx="2"/>
          </p:cNvCxnSpPr>
          <p:nvPr/>
        </p:nvCxnSpPr>
        <p:spPr>
          <a:xfrm>
            <a:off x="2211482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D3BE5035-6178-7447-962F-CF0A01A9CFE6}"/>
              </a:ext>
            </a:extLst>
          </p:cNvPr>
          <p:cNvCxnSpPr>
            <a:cxnSpLocks/>
            <a:stCxn id="79" idx="6"/>
            <a:endCxn id="81" idx="2"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4D248791-5250-2B45-B17B-EBE9136D6E18}"/>
              </a:ext>
            </a:extLst>
          </p:cNvPr>
          <p:cNvCxnSpPr>
            <a:cxnSpLocks/>
            <a:stCxn id="80" idx="4"/>
            <a:endCxn id="81" idx="0"/>
          </p:cNvCxnSpPr>
          <p:nvPr/>
        </p:nvCxnSpPr>
        <p:spPr>
          <a:xfrm>
            <a:off x="3057068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円/楕円 85">
            <a:extLst>
              <a:ext uri="{FF2B5EF4-FFF2-40B4-BE49-F238E27FC236}">
                <a16:creationId xmlns:a16="http://schemas.microsoft.com/office/drawing/2014/main" id="{F8C3E414-81F1-1942-B846-6B34ACCE2C24}"/>
              </a:ext>
            </a:extLst>
          </p:cNvPr>
          <p:cNvSpPr/>
          <p:nvPr/>
        </p:nvSpPr>
        <p:spPr>
          <a:xfrm>
            <a:off x="4073323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>
            <a:extLst>
              <a:ext uri="{FF2B5EF4-FFF2-40B4-BE49-F238E27FC236}">
                <a16:creationId xmlns:a16="http://schemas.microsoft.com/office/drawing/2014/main" id="{2C71785D-0E70-FC4B-B7F0-C7CEE161935F}"/>
              </a:ext>
            </a:extLst>
          </p:cNvPr>
          <p:cNvSpPr/>
          <p:nvPr/>
        </p:nvSpPr>
        <p:spPr>
          <a:xfrm>
            <a:off x="4073323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>
            <a:extLst>
              <a:ext uri="{FF2B5EF4-FFF2-40B4-BE49-F238E27FC236}">
                <a16:creationId xmlns:a16="http://schemas.microsoft.com/office/drawing/2014/main" id="{E7AE532F-8612-BD43-B776-637C119F9C06}"/>
              </a:ext>
            </a:extLst>
          </p:cNvPr>
          <p:cNvSpPr/>
          <p:nvPr/>
        </p:nvSpPr>
        <p:spPr>
          <a:xfrm>
            <a:off x="5008909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9A748FC1-26F1-2C40-A81F-97EF792D29A3}"/>
              </a:ext>
            </a:extLst>
          </p:cNvPr>
          <p:cNvSpPr/>
          <p:nvPr/>
        </p:nvSpPr>
        <p:spPr>
          <a:xfrm>
            <a:off x="5008909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4067E115-10F9-8641-9A70-0DBD5A3ABBF4}"/>
              </a:ext>
            </a:extLst>
          </p:cNvPr>
          <p:cNvCxnSpPr>
            <a:cxnSpLocks/>
            <a:stCxn id="86" idx="4"/>
            <a:endCxn id="87" idx="0"/>
          </p:cNvCxnSpPr>
          <p:nvPr/>
        </p:nvCxnSpPr>
        <p:spPr>
          <a:xfrm>
            <a:off x="4163323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90EAB995-2929-D544-9020-C94D4C1A1665}"/>
              </a:ext>
            </a:extLst>
          </p:cNvPr>
          <p:cNvCxnSpPr>
            <a:cxnSpLocks/>
            <a:stCxn id="86" idx="6"/>
            <a:endCxn id="88" idx="2"/>
          </p:cNvCxnSpPr>
          <p:nvPr/>
        </p:nvCxnSpPr>
        <p:spPr>
          <a:xfrm>
            <a:off x="4253323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98B54EF1-261D-744F-B870-F67F35982FC7}"/>
              </a:ext>
            </a:extLst>
          </p:cNvPr>
          <p:cNvCxnSpPr>
            <a:cxnSpLocks/>
            <a:stCxn id="87" idx="6"/>
            <a:endCxn id="89" idx="2"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2C241432-6B45-B84A-A3A2-785F969BC655}"/>
              </a:ext>
            </a:extLst>
          </p:cNvPr>
          <p:cNvCxnSpPr>
            <a:cxnSpLocks/>
            <a:stCxn id="88" idx="4"/>
            <a:endCxn id="89" idx="0"/>
          </p:cNvCxnSpPr>
          <p:nvPr/>
        </p:nvCxnSpPr>
        <p:spPr>
          <a:xfrm>
            <a:off x="5098909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C512B06D-FEFB-F348-A135-F5C5755A7E58}"/>
              </a:ext>
            </a:extLst>
          </p:cNvPr>
          <p:cNvCxnSpPr>
            <a:cxnSpLocks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61DA6C9E-ECBD-954E-AC6A-247166C6380F}"/>
              </a:ext>
            </a:extLst>
          </p:cNvPr>
          <p:cNvCxnSpPr>
            <a:cxnSpLocks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円/楕円 95">
            <a:extLst>
              <a:ext uri="{FF2B5EF4-FFF2-40B4-BE49-F238E27FC236}">
                <a16:creationId xmlns:a16="http://schemas.microsoft.com/office/drawing/2014/main" id="{4B300A1B-C948-D743-A0BB-F65C28024228}"/>
              </a:ext>
            </a:extLst>
          </p:cNvPr>
          <p:cNvSpPr/>
          <p:nvPr/>
        </p:nvSpPr>
        <p:spPr>
          <a:xfrm>
            <a:off x="6096527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>
            <a:extLst>
              <a:ext uri="{FF2B5EF4-FFF2-40B4-BE49-F238E27FC236}">
                <a16:creationId xmlns:a16="http://schemas.microsoft.com/office/drawing/2014/main" id="{C95A4CC4-C3D2-6E42-AF92-095DD7DE0627}"/>
              </a:ext>
            </a:extLst>
          </p:cNvPr>
          <p:cNvSpPr/>
          <p:nvPr/>
        </p:nvSpPr>
        <p:spPr>
          <a:xfrm>
            <a:off x="6096527" y="5396660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>
            <a:extLst>
              <a:ext uri="{FF2B5EF4-FFF2-40B4-BE49-F238E27FC236}">
                <a16:creationId xmlns:a16="http://schemas.microsoft.com/office/drawing/2014/main" id="{DD257B2C-CDE2-FC4E-8836-A6EB15250AAB}"/>
              </a:ext>
            </a:extLst>
          </p:cNvPr>
          <p:cNvSpPr/>
          <p:nvPr/>
        </p:nvSpPr>
        <p:spPr>
          <a:xfrm>
            <a:off x="7032113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D5BF69F2-6F66-1849-A9F3-4BEE469585C7}"/>
              </a:ext>
            </a:extLst>
          </p:cNvPr>
          <p:cNvSpPr/>
          <p:nvPr/>
        </p:nvSpPr>
        <p:spPr>
          <a:xfrm>
            <a:off x="7032113" y="5396660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9924E4FF-2035-514A-992C-84B896586967}"/>
              </a:ext>
            </a:extLst>
          </p:cNvPr>
          <p:cNvCxnSpPr>
            <a:cxnSpLocks/>
            <a:stCxn id="96" idx="4"/>
            <a:endCxn id="97" idx="0"/>
          </p:cNvCxnSpPr>
          <p:nvPr/>
        </p:nvCxnSpPr>
        <p:spPr>
          <a:xfrm>
            <a:off x="6186527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99A95F59-C37A-824E-BFD6-256E482661EE}"/>
              </a:ext>
            </a:extLst>
          </p:cNvPr>
          <p:cNvCxnSpPr>
            <a:cxnSpLocks/>
            <a:stCxn id="96" idx="6"/>
            <a:endCxn id="98" idx="2"/>
          </p:cNvCxnSpPr>
          <p:nvPr/>
        </p:nvCxnSpPr>
        <p:spPr>
          <a:xfrm>
            <a:off x="6276527" y="4571971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A565FEB3-768E-344F-803D-6171571BA297}"/>
              </a:ext>
            </a:extLst>
          </p:cNvPr>
          <p:cNvCxnSpPr>
            <a:cxnSpLocks/>
            <a:stCxn id="97" idx="6"/>
            <a:endCxn id="99" idx="2"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171CA6AA-A1F3-1A4D-BB0A-4ED72FE7317A}"/>
              </a:ext>
            </a:extLst>
          </p:cNvPr>
          <p:cNvCxnSpPr>
            <a:cxnSpLocks/>
            <a:stCxn id="98" idx="4"/>
            <a:endCxn id="99" idx="0"/>
          </p:cNvCxnSpPr>
          <p:nvPr/>
        </p:nvCxnSpPr>
        <p:spPr>
          <a:xfrm>
            <a:off x="7122113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1EA4AB2-ECA8-F34F-B247-0A1A314045F7}"/>
              </a:ext>
            </a:extLst>
          </p:cNvPr>
          <p:cNvCxnSpPr>
            <a:cxnSpLocks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6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  <a:p>
                <a:pPr marL="274320" lvl="1" indent="0">
                  <a:buNone/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/>
                  <a:t>Vertex Cover</a:t>
                </a:r>
                <a:r>
                  <a:rPr lang="en-US" altLang="ja-JP" sz="2400" dirty="0">
                    <a:sym typeface="Wingdings" pitchFamily="2" charset="2"/>
                  </a:rPr>
                  <a:t> (VC) = </a:t>
                </a:r>
                <a:r>
                  <a:rPr lang="en-US" altLang="ja-JP" sz="2400" b="1" dirty="0">
                    <a:solidFill>
                      <a:srgbClr val="FF0000"/>
                    </a:solidFill>
                    <a:sym typeface="Wingdings" pitchFamily="2" charset="2"/>
                  </a:rPr>
                  <a:t>2-PVC</a:t>
                </a:r>
                <a:endParaRPr lang="en-US" altLang="ja-JP" sz="2400" dirty="0">
                  <a:sym typeface="Wingdings" pitchFamily="2" charset="2"/>
                </a:endParaRP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edges </a:t>
                </a:r>
                <a:r>
                  <a:rPr lang="en-US" altLang="ja-JP" sz="2000" dirty="0"/>
                  <a:t>of graph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Minimum VC: one of the most famous graph optimization problems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457CE111-8C99-F345-B620-60CD1C068960}"/>
              </a:ext>
            </a:extLst>
          </p:cNvPr>
          <p:cNvSpPr/>
          <p:nvPr/>
        </p:nvSpPr>
        <p:spPr>
          <a:xfrm>
            <a:off x="2031482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FB6EBBE9-5662-D548-8340-BFDF6F89A962}"/>
              </a:ext>
            </a:extLst>
          </p:cNvPr>
          <p:cNvSpPr/>
          <p:nvPr/>
        </p:nvSpPr>
        <p:spPr>
          <a:xfrm>
            <a:off x="2031482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F5F4B0F3-B982-BD49-A5F6-D389E86A72CE}"/>
              </a:ext>
            </a:extLst>
          </p:cNvPr>
          <p:cNvSpPr/>
          <p:nvPr/>
        </p:nvSpPr>
        <p:spPr>
          <a:xfrm>
            <a:off x="2967068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622240D0-0D96-EF4E-A661-0BF08D7E328C}"/>
              </a:ext>
            </a:extLst>
          </p:cNvPr>
          <p:cNvSpPr/>
          <p:nvPr/>
        </p:nvSpPr>
        <p:spPr>
          <a:xfrm>
            <a:off x="2967068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0CE6C98-4952-8F4D-9440-832B311D9328}"/>
              </a:ext>
            </a:extLst>
          </p:cNvPr>
          <p:cNvCxnSpPr>
            <a:cxnSpLocks/>
            <a:stCxn id="29" idx="4"/>
            <a:endCxn id="30" idx="0"/>
          </p:cNvCxnSpPr>
          <p:nvPr/>
        </p:nvCxnSpPr>
        <p:spPr>
          <a:xfrm>
            <a:off x="2121482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AE7141F-D7AF-DD4C-BCDD-7B19BE5FA36D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2211482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D8C6319-2A23-8943-9F94-A828F78302B6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92AA368-EAB7-9D4A-911F-0BE36646A9AE}"/>
              </a:ext>
            </a:extLst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3057068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>
            <a:extLst>
              <a:ext uri="{FF2B5EF4-FFF2-40B4-BE49-F238E27FC236}">
                <a16:creationId xmlns:a16="http://schemas.microsoft.com/office/drawing/2014/main" id="{F86E925B-EF3D-964A-B62A-F79884068247}"/>
              </a:ext>
            </a:extLst>
          </p:cNvPr>
          <p:cNvSpPr/>
          <p:nvPr/>
        </p:nvSpPr>
        <p:spPr>
          <a:xfrm>
            <a:off x="4073323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4A7D3555-7DCC-964D-9946-8D00387115D1}"/>
              </a:ext>
            </a:extLst>
          </p:cNvPr>
          <p:cNvSpPr/>
          <p:nvPr/>
        </p:nvSpPr>
        <p:spPr>
          <a:xfrm>
            <a:off x="4073323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806EFF0B-062C-0548-B31B-81039B89EA5D}"/>
              </a:ext>
            </a:extLst>
          </p:cNvPr>
          <p:cNvSpPr/>
          <p:nvPr/>
        </p:nvSpPr>
        <p:spPr>
          <a:xfrm>
            <a:off x="5008909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6818C0B4-FE13-E249-90D3-93A9B6973A35}"/>
              </a:ext>
            </a:extLst>
          </p:cNvPr>
          <p:cNvSpPr/>
          <p:nvPr/>
        </p:nvSpPr>
        <p:spPr>
          <a:xfrm>
            <a:off x="5008909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3DA9DD6-1C57-1A46-9843-B6B9728D06DC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4163323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45ADA35-45FB-314C-9627-50846F22B24F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4253323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845F93B3-F6E8-A94E-A516-6016D95F6A3B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FA82F41-B6C6-7349-A489-876EB7516C5A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>
            <a:off x="5098909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2B67176-68B8-1A45-B589-04BEA09D58E4}"/>
              </a:ext>
            </a:extLst>
          </p:cNvPr>
          <p:cNvCxnSpPr>
            <a:cxnSpLocks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8BF164F-F91D-484E-81BD-294F62474703}"/>
              </a:ext>
            </a:extLst>
          </p:cNvPr>
          <p:cNvCxnSpPr>
            <a:cxnSpLocks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465F47-8373-BF45-8889-6119C626FF99}"/>
              </a:ext>
            </a:extLst>
          </p:cNvPr>
          <p:cNvSpPr txBox="1"/>
          <p:nvPr/>
        </p:nvSpPr>
        <p:spPr>
          <a:xfrm>
            <a:off x="858308" y="409228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(Ex.)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円/楕円 55">
            <a:extLst>
              <a:ext uri="{FF2B5EF4-FFF2-40B4-BE49-F238E27FC236}">
                <a16:creationId xmlns:a16="http://schemas.microsoft.com/office/drawing/2014/main" id="{884BD561-0CE3-8B4A-BC02-7B9170D78EAA}"/>
              </a:ext>
            </a:extLst>
          </p:cNvPr>
          <p:cNvSpPr/>
          <p:nvPr/>
        </p:nvSpPr>
        <p:spPr>
          <a:xfrm>
            <a:off x="6096527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2E15D37A-520E-1E4E-833D-796CC20BFA57}"/>
              </a:ext>
            </a:extLst>
          </p:cNvPr>
          <p:cNvSpPr/>
          <p:nvPr/>
        </p:nvSpPr>
        <p:spPr>
          <a:xfrm>
            <a:off x="6096527" y="5396660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9D96862-9F06-B744-95CA-F9C9AF99AC86}"/>
              </a:ext>
            </a:extLst>
          </p:cNvPr>
          <p:cNvSpPr/>
          <p:nvPr/>
        </p:nvSpPr>
        <p:spPr>
          <a:xfrm>
            <a:off x="7032113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BB77D2DA-7A9E-1847-AF31-5528300B38ED}"/>
              </a:ext>
            </a:extLst>
          </p:cNvPr>
          <p:cNvSpPr/>
          <p:nvPr/>
        </p:nvSpPr>
        <p:spPr>
          <a:xfrm>
            <a:off x="7032113" y="5396660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0DBB0EB-6094-B942-8B85-18466A47F99E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>
            <a:off x="6186527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1D7DA2F-7C4B-D946-B69C-8FC256D0A7B0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276527" y="4571971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265E056F-8B42-5F47-9BC8-95C2EDAB8129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3680D04-93E2-5748-96C9-44AE351C9DB7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>
            <a:off x="7122113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71638116-81A0-404D-98D3-65DA4664997D}"/>
              </a:ext>
            </a:extLst>
          </p:cNvPr>
          <p:cNvCxnSpPr>
            <a:cxnSpLocks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80D739B-05EB-0C45-8DA2-240754213F2C}"/>
              </a:ext>
            </a:extLst>
          </p:cNvPr>
          <p:cNvCxnSpPr>
            <a:cxnSpLocks/>
            <a:stCxn id="74" idx="6"/>
            <a:endCxn id="76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DFE4EDE-5929-1144-A1C2-29A42EC457E9}"/>
              </a:ext>
            </a:extLst>
          </p:cNvPr>
          <p:cNvCxnSpPr>
            <a:cxnSpLocks/>
            <a:stCxn id="74" idx="3"/>
            <a:endCxn id="75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D21865B-CEC7-784E-B4FD-75200936A094}"/>
              </a:ext>
            </a:extLst>
          </p:cNvPr>
          <p:cNvCxnSpPr>
            <a:cxnSpLocks/>
            <a:stCxn id="75" idx="1"/>
            <a:endCxn id="76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円/楕円 73">
            <a:extLst>
              <a:ext uri="{FF2B5EF4-FFF2-40B4-BE49-F238E27FC236}">
                <a16:creationId xmlns:a16="http://schemas.microsoft.com/office/drawing/2014/main" id="{4DCF618E-E4A3-0B4C-AB23-3CF3AE58663E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63F69428-A75A-7442-AC33-F881418E2386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76" name="円/楕円 75">
            <a:extLst>
              <a:ext uri="{FF2B5EF4-FFF2-40B4-BE49-F238E27FC236}">
                <a16:creationId xmlns:a16="http://schemas.microsoft.com/office/drawing/2014/main" id="{E89D2A86-62DC-FA47-945A-F26D378F92F6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BB0595F-BFDB-674C-ABF1-6B495F9DC04A}"/>
              </a:ext>
            </a:extLst>
          </p:cNvPr>
          <p:cNvSpPr txBox="1"/>
          <p:nvPr/>
        </p:nvSpPr>
        <p:spPr>
          <a:xfrm>
            <a:off x="208897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AA28D13-12C8-1640-BA60-A580C859227B}"/>
              </a:ext>
            </a:extLst>
          </p:cNvPr>
          <p:cNvSpPr txBox="1"/>
          <p:nvPr/>
        </p:nvSpPr>
        <p:spPr>
          <a:xfrm>
            <a:off x="2293359" y="6061987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  <a:p>
                <a:pPr marL="274320" lvl="1" indent="0">
                  <a:buNone/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/>
                  <a:t>Vertex Cover</a:t>
                </a:r>
                <a:r>
                  <a:rPr lang="en-US" altLang="ja-JP" sz="2400" dirty="0">
                    <a:sym typeface="Wingdings" pitchFamily="2" charset="2"/>
                  </a:rPr>
                  <a:t> (VC) = </a:t>
                </a:r>
                <a:r>
                  <a:rPr lang="en-US" altLang="ja-JP" sz="2400" b="1" dirty="0">
                    <a:solidFill>
                      <a:srgbClr val="FF0000"/>
                    </a:solidFill>
                    <a:sym typeface="Wingdings" pitchFamily="2" charset="2"/>
                  </a:rPr>
                  <a:t>2-PVC</a:t>
                </a:r>
                <a:endParaRPr lang="en-US" altLang="ja-JP" sz="2400" dirty="0">
                  <a:sym typeface="Wingdings" pitchFamily="2" charset="2"/>
                </a:endParaRP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edges </a:t>
                </a:r>
                <a:r>
                  <a:rPr lang="en-US" altLang="ja-JP" sz="2000" dirty="0"/>
                  <a:t>of graph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Minimum VC: one of the most famous graph optimization problems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457CE111-8C99-F345-B620-60CD1C068960}"/>
              </a:ext>
            </a:extLst>
          </p:cNvPr>
          <p:cNvSpPr/>
          <p:nvPr/>
        </p:nvSpPr>
        <p:spPr>
          <a:xfrm>
            <a:off x="2031482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FB6EBBE9-5662-D548-8340-BFDF6F89A962}"/>
              </a:ext>
            </a:extLst>
          </p:cNvPr>
          <p:cNvSpPr/>
          <p:nvPr/>
        </p:nvSpPr>
        <p:spPr>
          <a:xfrm>
            <a:off x="2031482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F5F4B0F3-B982-BD49-A5F6-D389E86A72CE}"/>
              </a:ext>
            </a:extLst>
          </p:cNvPr>
          <p:cNvSpPr/>
          <p:nvPr/>
        </p:nvSpPr>
        <p:spPr>
          <a:xfrm>
            <a:off x="2967068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622240D0-0D96-EF4E-A661-0BF08D7E328C}"/>
              </a:ext>
            </a:extLst>
          </p:cNvPr>
          <p:cNvSpPr/>
          <p:nvPr/>
        </p:nvSpPr>
        <p:spPr>
          <a:xfrm>
            <a:off x="2967068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0CE6C98-4952-8F4D-9440-832B311D9328}"/>
              </a:ext>
            </a:extLst>
          </p:cNvPr>
          <p:cNvCxnSpPr>
            <a:cxnSpLocks/>
            <a:stCxn id="29" idx="4"/>
            <a:endCxn id="30" idx="0"/>
          </p:cNvCxnSpPr>
          <p:nvPr/>
        </p:nvCxnSpPr>
        <p:spPr>
          <a:xfrm>
            <a:off x="2121482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AE7141F-D7AF-DD4C-BCDD-7B19BE5FA36D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2211482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D8C6319-2A23-8943-9F94-A828F78302B6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92AA368-EAB7-9D4A-911F-0BE36646A9AE}"/>
              </a:ext>
            </a:extLst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3057068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>
            <a:extLst>
              <a:ext uri="{FF2B5EF4-FFF2-40B4-BE49-F238E27FC236}">
                <a16:creationId xmlns:a16="http://schemas.microsoft.com/office/drawing/2014/main" id="{F86E925B-EF3D-964A-B62A-F79884068247}"/>
              </a:ext>
            </a:extLst>
          </p:cNvPr>
          <p:cNvSpPr/>
          <p:nvPr/>
        </p:nvSpPr>
        <p:spPr>
          <a:xfrm>
            <a:off x="4073323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4A7D3555-7DCC-964D-9946-8D00387115D1}"/>
              </a:ext>
            </a:extLst>
          </p:cNvPr>
          <p:cNvSpPr/>
          <p:nvPr/>
        </p:nvSpPr>
        <p:spPr>
          <a:xfrm>
            <a:off x="4073323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806EFF0B-062C-0548-B31B-81039B89EA5D}"/>
              </a:ext>
            </a:extLst>
          </p:cNvPr>
          <p:cNvSpPr/>
          <p:nvPr/>
        </p:nvSpPr>
        <p:spPr>
          <a:xfrm>
            <a:off x="5008909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6818C0B4-FE13-E249-90D3-93A9B6973A35}"/>
              </a:ext>
            </a:extLst>
          </p:cNvPr>
          <p:cNvSpPr/>
          <p:nvPr/>
        </p:nvSpPr>
        <p:spPr>
          <a:xfrm>
            <a:off x="5008909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3DA9DD6-1C57-1A46-9843-B6B9728D06DC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4163323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45ADA35-45FB-314C-9627-50846F22B24F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4253323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845F93B3-F6E8-A94E-A516-6016D95F6A3B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FA82F41-B6C6-7349-A489-876EB7516C5A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>
            <a:off x="5098909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2B67176-68B8-1A45-B589-04BEA09D58E4}"/>
              </a:ext>
            </a:extLst>
          </p:cNvPr>
          <p:cNvCxnSpPr>
            <a:cxnSpLocks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8BF164F-F91D-484E-81BD-294F62474703}"/>
              </a:ext>
            </a:extLst>
          </p:cNvPr>
          <p:cNvCxnSpPr>
            <a:cxnSpLocks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465F47-8373-BF45-8889-6119C626FF99}"/>
              </a:ext>
            </a:extLst>
          </p:cNvPr>
          <p:cNvSpPr txBox="1"/>
          <p:nvPr/>
        </p:nvSpPr>
        <p:spPr>
          <a:xfrm>
            <a:off x="858308" y="409228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(Ex.)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円/楕円 55">
            <a:extLst>
              <a:ext uri="{FF2B5EF4-FFF2-40B4-BE49-F238E27FC236}">
                <a16:creationId xmlns:a16="http://schemas.microsoft.com/office/drawing/2014/main" id="{884BD561-0CE3-8B4A-BC02-7B9170D78EAA}"/>
              </a:ext>
            </a:extLst>
          </p:cNvPr>
          <p:cNvSpPr/>
          <p:nvPr/>
        </p:nvSpPr>
        <p:spPr>
          <a:xfrm>
            <a:off x="6096527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2E15D37A-520E-1E4E-833D-796CC20BFA57}"/>
              </a:ext>
            </a:extLst>
          </p:cNvPr>
          <p:cNvSpPr/>
          <p:nvPr/>
        </p:nvSpPr>
        <p:spPr>
          <a:xfrm>
            <a:off x="6096527" y="5396660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9D96862-9F06-B744-95CA-F9C9AF99AC86}"/>
              </a:ext>
            </a:extLst>
          </p:cNvPr>
          <p:cNvSpPr/>
          <p:nvPr/>
        </p:nvSpPr>
        <p:spPr>
          <a:xfrm>
            <a:off x="7032113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BB77D2DA-7A9E-1847-AF31-5528300B38ED}"/>
              </a:ext>
            </a:extLst>
          </p:cNvPr>
          <p:cNvSpPr/>
          <p:nvPr/>
        </p:nvSpPr>
        <p:spPr>
          <a:xfrm>
            <a:off x="7032113" y="5396660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0DBB0EB-6094-B942-8B85-18466A47F99E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>
            <a:off x="6186527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1D7DA2F-7C4B-D946-B69C-8FC256D0A7B0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276527" y="4571971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265E056F-8B42-5F47-9BC8-95C2EDAB8129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3680D04-93E2-5748-96C9-44AE351C9DB7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>
            <a:off x="7122113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71638116-81A0-404D-98D3-65DA4664997D}"/>
              </a:ext>
            </a:extLst>
          </p:cNvPr>
          <p:cNvCxnSpPr>
            <a:cxnSpLocks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80D739B-05EB-0C45-8DA2-240754213F2C}"/>
              </a:ext>
            </a:extLst>
          </p:cNvPr>
          <p:cNvCxnSpPr>
            <a:cxnSpLocks/>
            <a:stCxn id="74" idx="6"/>
            <a:endCxn id="76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DFE4EDE-5929-1144-A1C2-29A42EC457E9}"/>
              </a:ext>
            </a:extLst>
          </p:cNvPr>
          <p:cNvCxnSpPr>
            <a:cxnSpLocks/>
            <a:stCxn id="74" idx="3"/>
            <a:endCxn id="75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D21865B-CEC7-784E-B4FD-75200936A094}"/>
              </a:ext>
            </a:extLst>
          </p:cNvPr>
          <p:cNvCxnSpPr>
            <a:cxnSpLocks/>
            <a:stCxn id="75" idx="1"/>
            <a:endCxn id="76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円/楕円 73">
            <a:extLst>
              <a:ext uri="{FF2B5EF4-FFF2-40B4-BE49-F238E27FC236}">
                <a16:creationId xmlns:a16="http://schemas.microsoft.com/office/drawing/2014/main" id="{4DCF618E-E4A3-0B4C-AB23-3CF3AE58663E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63F69428-A75A-7442-AC33-F881418E2386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76" name="円/楕円 75">
            <a:extLst>
              <a:ext uri="{FF2B5EF4-FFF2-40B4-BE49-F238E27FC236}">
                <a16:creationId xmlns:a16="http://schemas.microsoft.com/office/drawing/2014/main" id="{E89D2A86-62DC-FA47-945A-F26D378F92F6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BB0595F-BFDB-674C-ABF1-6B495F9DC04A}"/>
              </a:ext>
            </a:extLst>
          </p:cNvPr>
          <p:cNvSpPr txBox="1"/>
          <p:nvPr/>
        </p:nvSpPr>
        <p:spPr>
          <a:xfrm>
            <a:off x="208897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AA28D13-12C8-1640-BA60-A580C859227B}"/>
              </a:ext>
            </a:extLst>
          </p:cNvPr>
          <p:cNvSpPr txBox="1"/>
          <p:nvPr/>
        </p:nvSpPr>
        <p:spPr>
          <a:xfrm>
            <a:off x="2293359" y="6061987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48B9134-4698-064E-9196-707828E0272B}"/>
              </a:ext>
            </a:extLst>
          </p:cNvPr>
          <p:cNvSpPr txBox="1"/>
          <p:nvPr/>
        </p:nvSpPr>
        <p:spPr>
          <a:xfrm>
            <a:off x="415128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749855-387D-ED42-B593-E9F83DA7B660}"/>
              </a:ext>
            </a:extLst>
          </p:cNvPr>
          <p:cNvSpPr txBox="1"/>
          <p:nvPr/>
        </p:nvSpPr>
        <p:spPr>
          <a:xfrm>
            <a:off x="4103324" y="6061987"/>
            <a:ext cx="1096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0035E8"/>
                </a:solidFill>
              </a:rPr>
              <a:t>Not VC</a:t>
            </a:r>
            <a:endParaRPr kumimoji="1" lang="ja-JP" altLang="en-US" sz="2200" b="1">
              <a:solidFill>
                <a:srgbClr val="003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  <a:p>
                <a:pPr marL="274320" lvl="1" indent="0">
                  <a:buNone/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/>
                  <a:t>Vertex Cover</a:t>
                </a:r>
                <a:r>
                  <a:rPr lang="en-US" altLang="ja-JP" sz="2400" dirty="0">
                    <a:sym typeface="Wingdings" pitchFamily="2" charset="2"/>
                  </a:rPr>
                  <a:t> (VC) = </a:t>
                </a:r>
                <a:r>
                  <a:rPr lang="en-US" altLang="ja-JP" sz="2400" b="1" dirty="0">
                    <a:solidFill>
                      <a:srgbClr val="FF0000"/>
                    </a:solidFill>
                    <a:sym typeface="Wingdings" pitchFamily="2" charset="2"/>
                  </a:rPr>
                  <a:t>2-PVC</a:t>
                </a:r>
                <a:endParaRPr lang="en-US" altLang="ja-JP" sz="2400" dirty="0">
                  <a:sym typeface="Wingdings" pitchFamily="2" charset="2"/>
                </a:endParaRP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edges </a:t>
                </a:r>
                <a:r>
                  <a:rPr lang="en-US" altLang="ja-JP" sz="2000" dirty="0"/>
                  <a:t>of graph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Minimum VC: one of the most famous graph optimization problems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457CE111-8C99-F345-B620-60CD1C068960}"/>
              </a:ext>
            </a:extLst>
          </p:cNvPr>
          <p:cNvSpPr/>
          <p:nvPr/>
        </p:nvSpPr>
        <p:spPr>
          <a:xfrm>
            <a:off x="2031482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FB6EBBE9-5662-D548-8340-BFDF6F89A962}"/>
              </a:ext>
            </a:extLst>
          </p:cNvPr>
          <p:cNvSpPr/>
          <p:nvPr/>
        </p:nvSpPr>
        <p:spPr>
          <a:xfrm>
            <a:off x="2031482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F5F4B0F3-B982-BD49-A5F6-D389E86A72CE}"/>
              </a:ext>
            </a:extLst>
          </p:cNvPr>
          <p:cNvSpPr/>
          <p:nvPr/>
        </p:nvSpPr>
        <p:spPr>
          <a:xfrm>
            <a:off x="2967068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622240D0-0D96-EF4E-A661-0BF08D7E328C}"/>
              </a:ext>
            </a:extLst>
          </p:cNvPr>
          <p:cNvSpPr/>
          <p:nvPr/>
        </p:nvSpPr>
        <p:spPr>
          <a:xfrm>
            <a:off x="2967068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0CE6C98-4952-8F4D-9440-832B311D9328}"/>
              </a:ext>
            </a:extLst>
          </p:cNvPr>
          <p:cNvCxnSpPr>
            <a:cxnSpLocks/>
            <a:stCxn id="29" idx="4"/>
            <a:endCxn id="30" idx="0"/>
          </p:cNvCxnSpPr>
          <p:nvPr/>
        </p:nvCxnSpPr>
        <p:spPr>
          <a:xfrm>
            <a:off x="2121482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AE7141F-D7AF-DD4C-BCDD-7B19BE5FA36D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2211482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D8C6319-2A23-8943-9F94-A828F78302B6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92AA368-EAB7-9D4A-911F-0BE36646A9AE}"/>
              </a:ext>
            </a:extLst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3057068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>
            <a:extLst>
              <a:ext uri="{FF2B5EF4-FFF2-40B4-BE49-F238E27FC236}">
                <a16:creationId xmlns:a16="http://schemas.microsoft.com/office/drawing/2014/main" id="{F86E925B-EF3D-964A-B62A-F79884068247}"/>
              </a:ext>
            </a:extLst>
          </p:cNvPr>
          <p:cNvSpPr/>
          <p:nvPr/>
        </p:nvSpPr>
        <p:spPr>
          <a:xfrm>
            <a:off x="4073323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4A7D3555-7DCC-964D-9946-8D00387115D1}"/>
              </a:ext>
            </a:extLst>
          </p:cNvPr>
          <p:cNvSpPr/>
          <p:nvPr/>
        </p:nvSpPr>
        <p:spPr>
          <a:xfrm>
            <a:off x="4073323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806EFF0B-062C-0548-B31B-81039B89EA5D}"/>
              </a:ext>
            </a:extLst>
          </p:cNvPr>
          <p:cNvSpPr/>
          <p:nvPr/>
        </p:nvSpPr>
        <p:spPr>
          <a:xfrm>
            <a:off x="5008909" y="4477306"/>
            <a:ext cx="180000" cy="180000"/>
          </a:xfrm>
          <a:prstGeom prst="ellipse">
            <a:avLst/>
          </a:prstGeom>
          <a:solidFill>
            <a:srgbClr val="0035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6818C0B4-FE13-E249-90D3-93A9B6973A35}"/>
              </a:ext>
            </a:extLst>
          </p:cNvPr>
          <p:cNvSpPr/>
          <p:nvPr/>
        </p:nvSpPr>
        <p:spPr>
          <a:xfrm>
            <a:off x="5008909" y="5391995"/>
            <a:ext cx="180000" cy="180000"/>
          </a:xfrm>
          <a:prstGeom prst="ellipse">
            <a:avLst/>
          </a:prstGeom>
          <a:solidFill>
            <a:srgbClr val="0035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3DA9DD6-1C57-1A46-9843-B6B9728D06DC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4163323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45ADA35-45FB-314C-9627-50846F22B24F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4253323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845F93B3-F6E8-A94E-A516-6016D95F6A3B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FA82F41-B6C6-7349-A489-876EB7516C5A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>
            <a:off x="5098909" y="4657306"/>
            <a:ext cx="0" cy="734689"/>
          </a:xfrm>
          <a:prstGeom prst="line">
            <a:avLst/>
          </a:prstGeom>
          <a:ln w="7620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2B67176-68B8-1A45-B589-04BEA09D58E4}"/>
              </a:ext>
            </a:extLst>
          </p:cNvPr>
          <p:cNvCxnSpPr>
            <a:cxnSpLocks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8BF164F-F91D-484E-81BD-294F62474703}"/>
              </a:ext>
            </a:extLst>
          </p:cNvPr>
          <p:cNvCxnSpPr>
            <a:cxnSpLocks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465F47-8373-BF45-8889-6119C626FF99}"/>
              </a:ext>
            </a:extLst>
          </p:cNvPr>
          <p:cNvSpPr txBox="1"/>
          <p:nvPr/>
        </p:nvSpPr>
        <p:spPr>
          <a:xfrm>
            <a:off x="858308" y="409228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(Ex.)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円/楕円 55">
            <a:extLst>
              <a:ext uri="{FF2B5EF4-FFF2-40B4-BE49-F238E27FC236}">
                <a16:creationId xmlns:a16="http://schemas.microsoft.com/office/drawing/2014/main" id="{884BD561-0CE3-8B4A-BC02-7B9170D78EAA}"/>
              </a:ext>
            </a:extLst>
          </p:cNvPr>
          <p:cNvSpPr/>
          <p:nvPr/>
        </p:nvSpPr>
        <p:spPr>
          <a:xfrm>
            <a:off x="6096527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2E15D37A-520E-1E4E-833D-796CC20BFA57}"/>
              </a:ext>
            </a:extLst>
          </p:cNvPr>
          <p:cNvSpPr/>
          <p:nvPr/>
        </p:nvSpPr>
        <p:spPr>
          <a:xfrm>
            <a:off x="6096527" y="5396660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9D96862-9F06-B744-95CA-F9C9AF99AC86}"/>
              </a:ext>
            </a:extLst>
          </p:cNvPr>
          <p:cNvSpPr/>
          <p:nvPr/>
        </p:nvSpPr>
        <p:spPr>
          <a:xfrm>
            <a:off x="7032113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BB77D2DA-7A9E-1847-AF31-5528300B38ED}"/>
              </a:ext>
            </a:extLst>
          </p:cNvPr>
          <p:cNvSpPr/>
          <p:nvPr/>
        </p:nvSpPr>
        <p:spPr>
          <a:xfrm>
            <a:off x="7032113" y="5396660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0DBB0EB-6094-B942-8B85-18466A47F99E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>
            <a:off x="6186527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1D7DA2F-7C4B-D946-B69C-8FC256D0A7B0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276527" y="4571971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265E056F-8B42-5F47-9BC8-95C2EDAB8129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3680D04-93E2-5748-96C9-44AE351C9DB7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>
            <a:off x="7122113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71638116-81A0-404D-98D3-65DA4664997D}"/>
              </a:ext>
            </a:extLst>
          </p:cNvPr>
          <p:cNvCxnSpPr>
            <a:cxnSpLocks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80D739B-05EB-0C45-8DA2-240754213F2C}"/>
              </a:ext>
            </a:extLst>
          </p:cNvPr>
          <p:cNvCxnSpPr>
            <a:cxnSpLocks/>
            <a:stCxn id="74" idx="6"/>
            <a:endCxn id="76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DFE4EDE-5929-1144-A1C2-29A42EC457E9}"/>
              </a:ext>
            </a:extLst>
          </p:cNvPr>
          <p:cNvCxnSpPr>
            <a:cxnSpLocks/>
            <a:stCxn id="74" idx="3"/>
            <a:endCxn id="75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D21865B-CEC7-784E-B4FD-75200936A094}"/>
              </a:ext>
            </a:extLst>
          </p:cNvPr>
          <p:cNvCxnSpPr>
            <a:cxnSpLocks/>
            <a:stCxn id="75" idx="1"/>
            <a:endCxn id="76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円/楕円 73">
            <a:extLst>
              <a:ext uri="{FF2B5EF4-FFF2-40B4-BE49-F238E27FC236}">
                <a16:creationId xmlns:a16="http://schemas.microsoft.com/office/drawing/2014/main" id="{4DCF618E-E4A3-0B4C-AB23-3CF3AE58663E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63F69428-A75A-7442-AC33-F881418E2386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76" name="円/楕円 75">
            <a:extLst>
              <a:ext uri="{FF2B5EF4-FFF2-40B4-BE49-F238E27FC236}">
                <a16:creationId xmlns:a16="http://schemas.microsoft.com/office/drawing/2014/main" id="{E89D2A86-62DC-FA47-945A-F26D378F92F6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BB0595F-BFDB-674C-ABF1-6B495F9DC04A}"/>
              </a:ext>
            </a:extLst>
          </p:cNvPr>
          <p:cNvSpPr txBox="1"/>
          <p:nvPr/>
        </p:nvSpPr>
        <p:spPr>
          <a:xfrm>
            <a:off x="208897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AA28D13-12C8-1640-BA60-A580C859227B}"/>
              </a:ext>
            </a:extLst>
          </p:cNvPr>
          <p:cNvSpPr txBox="1"/>
          <p:nvPr/>
        </p:nvSpPr>
        <p:spPr>
          <a:xfrm>
            <a:off x="2293359" y="6061987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48B9134-4698-064E-9196-707828E0272B}"/>
              </a:ext>
            </a:extLst>
          </p:cNvPr>
          <p:cNvSpPr txBox="1"/>
          <p:nvPr/>
        </p:nvSpPr>
        <p:spPr>
          <a:xfrm>
            <a:off x="415128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749855-387D-ED42-B593-E9F83DA7B660}"/>
              </a:ext>
            </a:extLst>
          </p:cNvPr>
          <p:cNvSpPr txBox="1"/>
          <p:nvPr/>
        </p:nvSpPr>
        <p:spPr>
          <a:xfrm>
            <a:off x="4103324" y="6061987"/>
            <a:ext cx="1096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0035E8"/>
                </a:solidFill>
              </a:rPr>
              <a:t>Not VC</a:t>
            </a:r>
            <a:endParaRPr kumimoji="1" lang="ja-JP" altLang="en-US" sz="2200" b="1">
              <a:solidFill>
                <a:srgbClr val="003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0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  <a:p>
                <a:pPr marL="274320" lvl="1" indent="0">
                  <a:buNone/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/>
                  <a:t>Vertex Cover</a:t>
                </a:r>
                <a:r>
                  <a:rPr lang="en-US" altLang="ja-JP" sz="2400" dirty="0">
                    <a:sym typeface="Wingdings" pitchFamily="2" charset="2"/>
                  </a:rPr>
                  <a:t> (VC) = </a:t>
                </a:r>
                <a:r>
                  <a:rPr lang="en-US" altLang="ja-JP" sz="2400" b="1" dirty="0">
                    <a:solidFill>
                      <a:srgbClr val="FF0000"/>
                    </a:solidFill>
                    <a:sym typeface="Wingdings" pitchFamily="2" charset="2"/>
                  </a:rPr>
                  <a:t>2-PVC</a:t>
                </a:r>
                <a:endParaRPr lang="en-US" altLang="ja-JP" sz="2400" dirty="0">
                  <a:sym typeface="Wingdings" pitchFamily="2" charset="2"/>
                </a:endParaRP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edges </a:t>
                </a:r>
                <a:r>
                  <a:rPr lang="en-US" altLang="ja-JP" sz="2000" dirty="0"/>
                  <a:t>of graph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Minimum VC: one of the most famous graph optimization problems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457CE111-8C99-F345-B620-60CD1C068960}"/>
              </a:ext>
            </a:extLst>
          </p:cNvPr>
          <p:cNvSpPr/>
          <p:nvPr/>
        </p:nvSpPr>
        <p:spPr>
          <a:xfrm>
            <a:off x="2031482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FB6EBBE9-5662-D548-8340-BFDF6F89A962}"/>
              </a:ext>
            </a:extLst>
          </p:cNvPr>
          <p:cNvSpPr/>
          <p:nvPr/>
        </p:nvSpPr>
        <p:spPr>
          <a:xfrm>
            <a:off x="2031482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F5F4B0F3-B982-BD49-A5F6-D389E86A72CE}"/>
              </a:ext>
            </a:extLst>
          </p:cNvPr>
          <p:cNvSpPr/>
          <p:nvPr/>
        </p:nvSpPr>
        <p:spPr>
          <a:xfrm>
            <a:off x="2967068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622240D0-0D96-EF4E-A661-0BF08D7E328C}"/>
              </a:ext>
            </a:extLst>
          </p:cNvPr>
          <p:cNvSpPr/>
          <p:nvPr/>
        </p:nvSpPr>
        <p:spPr>
          <a:xfrm>
            <a:off x="2967068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0CE6C98-4952-8F4D-9440-832B311D9328}"/>
              </a:ext>
            </a:extLst>
          </p:cNvPr>
          <p:cNvCxnSpPr>
            <a:cxnSpLocks/>
            <a:stCxn id="29" idx="4"/>
            <a:endCxn id="30" idx="0"/>
          </p:cNvCxnSpPr>
          <p:nvPr/>
        </p:nvCxnSpPr>
        <p:spPr>
          <a:xfrm>
            <a:off x="2121482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AE7141F-D7AF-DD4C-BCDD-7B19BE5FA36D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2211482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D8C6319-2A23-8943-9F94-A828F78302B6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92AA368-EAB7-9D4A-911F-0BE36646A9AE}"/>
              </a:ext>
            </a:extLst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3057068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>
            <a:extLst>
              <a:ext uri="{FF2B5EF4-FFF2-40B4-BE49-F238E27FC236}">
                <a16:creationId xmlns:a16="http://schemas.microsoft.com/office/drawing/2014/main" id="{F86E925B-EF3D-964A-B62A-F79884068247}"/>
              </a:ext>
            </a:extLst>
          </p:cNvPr>
          <p:cNvSpPr/>
          <p:nvPr/>
        </p:nvSpPr>
        <p:spPr>
          <a:xfrm>
            <a:off x="4073323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4A7D3555-7DCC-964D-9946-8D00387115D1}"/>
              </a:ext>
            </a:extLst>
          </p:cNvPr>
          <p:cNvSpPr/>
          <p:nvPr/>
        </p:nvSpPr>
        <p:spPr>
          <a:xfrm>
            <a:off x="4073323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806EFF0B-062C-0548-B31B-81039B89EA5D}"/>
              </a:ext>
            </a:extLst>
          </p:cNvPr>
          <p:cNvSpPr/>
          <p:nvPr/>
        </p:nvSpPr>
        <p:spPr>
          <a:xfrm>
            <a:off x="5008909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6818C0B4-FE13-E249-90D3-93A9B6973A35}"/>
              </a:ext>
            </a:extLst>
          </p:cNvPr>
          <p:cNvSpPr/>
          <p:nvPr/>
        </p:nvSpPr>
        <p:spPr>
          <a:xfrm>
            <a:off x="5008909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3DA9DD6-1C57-1A46-9843-B6B9728D06DC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4163323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45ADA35-45FB-314C-9627-50846F22B24F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4253323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845F93B3-F6E8-A94E-A516-6016D95F6A3B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FA82F41-B6C6-7349-A489-876EB7516C5A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>
            <a:off x="5098909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2B67176-68B8-1A45-B589-04BEA09D58E4}"/>
              </a:ext>
            </a:extLst>
          </p:cNvPr>
          <p:cNvCxnSpPr>
            <a:cxnSpLocks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8BF164F-F91D-484E-81BD-294F62474703}"/>
              </a:ext>
            </a:extLst>
          </p:cNvPr>
          <p:cNvCxnSpPr>
            <a:cxnSpLocks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465F47-8373-BF45-8889-6119C626FF99}"/>
              </a:ext>
            </a:extLst>
          </p:cNvPr>
          <p:cNvSpPr txBox="1"/>
          <p:nvPr/>
        </p:nvSpPr>
        <p:spPr>
          <a:xfrm>
            <a:off x="858308" y="409228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(Ex.)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円/楕円 55">
            <a:extLst>
              <a:ext uri="{FF2B5EF4-FFF2-40B4-BE49-F238E27FC236}">
                <a16:creationId xmlns:a16="http://schemas.microsoft.com/office/drawing/2014/main" id="{884BD561-0CE3-8B4A-BC02-7B9170D78EAA}"/>
              </a:ext>
            </a:extLst>
          </p:cNvPr>
          <p:cNvSpPr/>
          <p:nvPr/>
        </p:nvSpPr>
        <p:spPr>
          <a:xfrm>
            <a:off x="6096527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2E15D37A-520E-1E4E-833D-796CC20BFA57}"/>
              </a:ext>
            </a:extLst>
          </p:cNvPr>
          <p:cNvSpPr/>
          <p:nvPr/>
        </p:nvSpPr>
        <p:spPr>
          <a:xfrm>
            <a:off x="6096527" y="5396660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9D96862-9F06-B744-95CA-F9C9AF99AC86}"/>
              </a:ext>
            </a:extLst>
          </p:cNvPr>
          <p:cNvSpPr/>
          <p:nvPr/>
        </p:nvSpPr>
        <p:spPr>
          <a:xfrm>
            <a:off x="7032113" y="448197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BB77D2DA-7A9E-1847-AF31-5528300B38ED}"/>
              </a:ext>
            </a:extLst>
          </p:cNvPr>
          <p:cNvSpPr/>
          <p:nvPr/>
        </p:nvSpPr>
        <p:spPr>
          <a:xfrm>
            <a:off x="7032113" y="5396660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0DBB0EB-6094-B942-8B85-18466A47F99E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>
            <a:off x="6186527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1D7DA2F-7C4B-D946-B69C-8FC256D0A7B0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276527" y="4571971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265E056F-8B42-5F47-9BC8-95C2EDAB8129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3680D04-93E2-5748-96C9-44AE351C9DB7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>
            <a:off x="7122113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71638116-81A0-404D-98D3-65DA4664997D}"/>
              </a:ext>
            </a:extLst>
          </p:cNvPr>
          <p:cNvCxnSpPr>
            <a:cxnSpLocks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80D739B-05EB-0C45-8DA2-240754213F2C}"/>
              </a:ext>
            </a:extLst>
          </p:cNvPr>
          <p:cNvCxnSpPr>
            <a:cxnSpLocks/>
            <a:stCxn id="74" idx="6"/>
            <a:endCxn id="76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DFE4EDE-5929-1144-A1C2-29A42EC457E9}"/>
              </a:ext>
            </a:extLst>
          </p:cNvPr>
          <p:cNvCxnSpPr>
            <a:cxnSpLocks/>
            <a:stCxn id="74" idx="3"/>
            <a:endCxn id="75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D21865B-CEC7-784E-B4FD-75200936A094}"/>
              </a:ext>
            </a:extLst>
          </p:cNvPr>
          <p:cNvCxnSpPr>
            <a:cxnSpLocks/>
            <a:stCxn id="75" idx="1"/>
            <a:endCxn id="76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円/楕円 73">
            <a:extLst>
              <a:ext uri="{FF2B5EF4-FFF2-40B4-BE49-F238E27FC236}">
                <a16:creationId xmlns:a16="http://schemas.microsoft.com/office/drawing/2014/main" id="{4DCF618E-E4A3-0B4C-AB23-3CF3AE58663E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63F69428-A75A-7442-AC33-F881418E2386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76" name="円/楕円 75">
            <a:extLst>
              <a:ext uri="{FF2B5EF4-FFF2-40B4-BE49-F238E27FC236}">
                <a16:creationId xmlns:a16="http://schemas.microsoft.com/office/drawing/2014/main" id="{E89D2A86-62DC-FA47-945A-F26D378F92F6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BB0595F-BFDB-674C-ABF1-6B495F9DC04A}"/>
              </a:ext>
            </a:extLst>
          </p:cNvPr>
          <p:cNvSpPr txBox="1"/>
          <p:nvPr/>
        </p:nvSpPr>
        <p:spPr>
          <a:xfrm>
            <a:off x="208897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AA28D13-12C8-1640-BA60-A580C859227B}"/>
              </a:ext>
            </a:extLst>
          </p:cNvPr>
          <p:cNvSpPr txBox="1"/>
          <p:nvPr/>
        </p:nvSpPr>
        <p:spPr>
          <a:xfrm>
            <a:off x="2293359" y="6061987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48B9134-4698-064E-9196-707828E0272B}"/>
              </a:ext>
            </a:extLst>
          </p:cNvPr>
          <p:cNvSpPr txBox="1"/>
          <p:nvPr/>
        </p:nvSpPr>
        <p:spPr>
          <a:xfrm>
            <a:off x="415128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749855-387D-ED42-B593-E9F83DA7B660}"/>
              </a:ext>
            </a:extLst>
          </p:cNvPr>
          <p:cNvSpPr txBox="1"/>
          <p:nvPr/>
        </p:nvSpPr>
        <p:spPr>
          <a:xfrm>
            <a:off x="4103324" y="6061987"/>
            <a:ext cx="1096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0035E8"/>
                </a:solidFill>
              </a:rPr>
              <a:t>Not VC</a:t>
            </a:r>
            <a:endParaRPr kumimoji="1" lang="ja-JP" altLang="en-US" sz="2200" b="1">
              <a:solidFill>
                <a:srgbClr val="0035E8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E79F069-C33B-504C-A473-09A4D5CBEB9A}"/>
              </a:ext>
            </a:extLst>
          </p:cNvPr>
          <p:cNvSpPr txBox="1"/>
          <p:nvPr/>
        </p:nvSpPr>
        <p:spPr>
          <a:xfrm>
            <a:off x="5889611" y="5659624"/>
            <a:ext cx="1510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0035E8"/>
                </a:solidFill>
              </a:rPr>
              <a:t>Not 3-PVC</a:t>
            </a:r>
            <a:endParaRPr kumimoji="1" lang="ja-JP" altLang="en-US" sz="2200" b="1">
              <a:solidFill>
                <a:srgbClr val="0035E8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CE7BF2F-8314-6D4F-8048-D4E1F6C0C9E3}"/>
              </a:ext>
            </a:extLst>
          </p:cNvPr>
          <p:cNvSpPr txBox="1"/>
          <p:nvPr/>
        </p:nvSpPr>
        <p:spPr>
          <a:xfrm>
            <a:off x="6096527" y="6057341"/>
            <a:ext cx="1096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0035E8"/>
                </a:solidFill>
              </a:rPr>
              <a:t>Not VC</a:t>
            </a:r>
            <a:endParaRPr kumimoji="1" lang="ja-JP" altLang="en-US" sz="2200" b="1">
              <a:solidFill>
                <a:srgbClr val="003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2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sz="4400" b="1" dirty="0"/>
              <a:t>Summary</a:t>
            </a:r>
            <a:endParaRPr kumimoji="1" lang="ja-JP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14502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b="1" dirty="0"/>
                  <a:t>Our topic</a:t>
                </a:r>
              </a:p>
              <a:p>
                <a:pPr lvl="1">
                  <a:buClr>
                    <a:schemeClr val="tx1"/>
                  </a:buClr>
                  <a:buFont typeface="システムフォント（レギュラー）"/>
                  <a:buChar char="⁃"/>
                </a:pPr>
                <a:r>
                  <a:rPr lang="en-US" altLang="ja-JP" sz="2400" dirty="0"/>
                  <a:t>R</a:t>
                </a:r>
                <a:r>
                  <a:rPr kumimoji="1" lang="en-US" altLang="ja-JP" sz="2400" b="0" dirty="0"/>
                  <a:t>econfiguration </a:t>
                </a:r>
                <a:r>
                  <a:rPr lang="en-US" altLang="ja-JP" sz="2400" dirty="0"/>
                  <a:t>variant</a:t>
                </a:r>
                <a:r>
                  <a:rPr kumimoji="1" lang="en-US" altLang="ja-JP" sz="2400" b="0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en-US" altLang="ja-JP" sz="2400" b="1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2400" b="1" dirty="0"/>
                  <a:t>-PVCR)</a:t>
                </a:r>
                <a:r>
                  <a:rPr kumimoji="1" lang="en-US" altLang="ja-JP" sz="2400" dirty="0"/>
                  <a:t> </a:t>
                </a:r>
              </a:p>
              <a:p>
                <a:r>
                  <a:rPr kumimoji="1" lang="en-US" altLang="ja-JP" sz="2400" b="1" dirty="0"/>
                  <a:t>Results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b="1" dirty="0"/>
                  <a:t>[</a:t>
                </a:r>
                <a:r>
                  <a:rPr lang="en-US" altLang="ja-JP" sz="2400" b="1" dirty="0">
                    <a:solidFill>
                      <a:srgbClr val="000FF0"/>
                    </a:solidFill>
                  </a:rPr>
                  <a:t>Hardness</a:t>
                </a:r>
                <a:r>
                  <a:rPr lang="en-US" altLang="ja-JP" sz="2400" b="1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en-US" altLang="ja-JP" sz="2400" dirty="0"/>
                  <a:t>Many</a:t>
                </a:r>
                <a:r>
                  <a:rPr lang="en-US" altLang="ja-JP" sz="2400" dirty="0"/>
                  <a:t> hardness results for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VCR</a:t>
                </a:r>
                <a:r>
                  <a:rPr lang="en-US" altLang="ja-JP" sz="2400" dirty="0"/>
                  <a:t> remain true f</a:t>
                </a:r>
                <a:r>
                  <a:rPr kumimoji="1" lang="en-US" altLang="ja-JP" sz="2400" dirty="0"/>
                  <a:t>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-PVCR</a:t>
                </a:r>
                <a:endParaRPr kumimoji="1" lang="en-US" altLang="ja-JP" sz="24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Using another reduction, the following is obtained: </a:t>
                </a:r>
                <a:endParaRPr kumimoji="1" lang="en-US" altLang="ja-JP" sz="2400" dirty="0"/>
              </a:p>
              <a:p>
                <a:pPr lvl="1">
                  <a:buFont typeface="システムフォント（レギュラー）"/>
                  <a:buChar char=" 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is PSPACE-complete on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400" dirty="0"/>
                  <a:t>planar graphs of bounded bandwidth and max degree 3.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b="1" dirty="0"/>
                  <a:t>[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b="1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b="1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For paths, cycles, and (except for one rule) trees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145025"/>
              </a:xfrm>
              <a:blipFill>
                <a:blip r:embed="rId2"/>
                <a:stretch>
                  <a:fillRect l="-643" t="-1478" r="-17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1E2CBB-F4D0-AB47-AAB5-8F589A1231C2}"/>
                  </a:ext>
                </a:extLst>
              </p:cNvPr>
              <p:cNvSpPr txBox="1"/>
              <p:nvPr/>
            </p:nvSpPr>
            <p:spPr>
              <a:xfrm>
                <a:off x="6949440" y="2657856"/>
                <a:ext cx="1140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altLang="ja-JP" sz="2400" dirty="0"/>
                  <a:t>)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1E2CBB-F4D0-AB47-AAB5-8F589A12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0" y="2657856"/>
                <a:ext cx="1140505" cy="461665"/>
              </a:xfrm>
              <a:prstGeom prst="rect">
                <a:avLst/>
              </a:prstGeom>
              <a:blipFill>
                <a:blip r:embed="rId3"/>
                <a:stretch>
                  <a:fillRect l="-7692" t="-7895" r="-6593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C66F10-D819-684A-8C14-2E71D2AB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0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  <a:p>
                <a:pPr marL="274320" lvl="1" indent="0">
                  <a:buNone/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/>
                  <a:t>Vertex Cover</a:t>
                </a:r>
                <a:r>
                  <a:rPr lang="en-US" altLang="ja-JP" sz="2400" dirty="0">
                    <a:sym typeface="Wingdings" pitchFamily="2" charset="2"/>
                  </a:rPr>
                  <a:t> (VC) = </a:t>
                </a:r>
                <a:r>
                  <a:rPr lang="en-US" altLang="ja-JP" sz="2400" b="1" dirty="0">
                    <a:solidFill>
                      <a:srgbClr val="FF0000"/>
                    </a:solidFill>
                    <a:sym typeface="Wingdings" pitchFamily="2" charset="2"/>
                  </a:rPr>
                  <a:t>2-PVC</a:t>
                </a:r>
                <a:endParaRPr lang="en-US" altLang="ja-JP" sz="2400" dirty="0">
                  <a:sym typeface="Wingdings" pitchFamily="2" charset="2"/>
                </a:endParaRP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all the edges </a:t>
                </a:r>
                <a:r>
                  <a:rPr lang="en-US" altLang="ja-JP" sz="2000" dirty="0"/>
                  <a:t>of graph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Minimum VC: one of the most famous graph optimization problems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457CE111-8C99-F345-B620-60CD1C068960}"/>
              </a:ext>
            </a:extLst>
          </p:cNvPr>
          <p:cNvSpPr/>
          <p:nvPr/>
        </p:nvSpPr>
        <p:spPr>
          <a:xfrm>
            <a:off x="2031482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FB6EBBE9-5662-D548-8340-BFDF6F89A962}"/>
              </a:ext>
            </a:extLst>
          </p:cNvPr>
          <p:cNvSpPr/>
          <p:nvPr/>
        </p:nvSpPr>
        <p:spPr>
          <a:xfrm>
            <a:off x="2031482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F5F4B0F3-B982-BD49-A5F6-D389E86A72CE}"/>
              </a:ext>
            </a:extLst>
          </p:cNvPr>
          <p:cNvSpPr/>
          <p:nvPr/>
        </p:nvSpPr>
        <p:spPr>
          <a:xfrm>
            <a:off x="2967068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622240D0-0D96-EF4E-A661-0BF08D7E328C}"/>
              </a:ext>
            </a:extLst>
          </p:cNvPr>
          <p:cNvSpPr/>
          <p:nvPr/>
        </p:nvSpPr>
        <p:spPr>
          <a:xfrm>
            <a:off x="2967068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0CE6C98-4952-8F4D-9440-832B311D9328}"/>
              </a:ext>
            </a:extLst>
          </p:cNvPr>
          <p:cNvCxnSpPr>
            <a:cxnSpLocks/>
            <a:stCxn id="29" idx="4"/>
            <a:endCxn id="30" idx="0"/>
          </p:cNvCxnSpPr>
          <p:nvPr/>
        </p:nvCxnSpPr>
        <p:spPr>
          <a:xfrm>
            <a:off x="2121482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AE7141F-D7AF-DD4C-BCDD-7B19BE5FA36D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2211482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D8C6319-2A23-8943-9F94-A828F78302B6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92AA368-EAB7-9D4A-911F-0BE36646A9AE}"/>
              </a:ext>
            </a:extLst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3057068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>
            <a:extLst>
              <a:ext uri="{FF2B5EF4-FFF2-40B4-BE49-F238E27FC236}">
                <a16:creationId xmlns:a16="http://schemas.microsoft.com/office/drawing/2014/main" id="{F86E925B-EF3D-964A-B62A-F79884068247}"/>
              </a:ext>
            </a:extLst>
          </p:cNvPr>
          <p:cNvSpPr/>
          <p:nvPr/>
        </p:nvSpPr>
        <p:spPr>
          <a:xfrm>
            <a:off x="4073323" y="4477306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4A7D3555-7DCC-964D-9946-8D00387115D1}"/>
              </a:ext>
            </a:extLst>
          </p:cNvPr>
          <p:cNvSpPr/>
          <p:nvPr/>
        </p:nvSpPr>
        <p:spPr>
          <a:xfrm>
            <a:off x="4073323" y="5391995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806EFF0B-062C-0548-B31B-81039B89EA5D}"/>
              </a:ext>
            </a:extLst>
          </p:cNvPr>
          <p:cNvSpPr/>
          <p:nvPr/>
        </p:nvSpPr>
        <p:spPr>
          <a:xfrm>
            <a:off x="5008909" y="447730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6818C0B4-FE13-E249-90D3-93A9B6973A35}"/>
              </a:ext>
            </a:extLst>
          </p:cNvPr>
          <p:cNvSpPr/>
          <p:nvPr/>
        </p:nvSpPr>
        <p:spPr>
          <a:xfrm>
            <a:off x="5008909" y="539199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3DA9DD6-1C57-1A46-9843-B6B9728D06DC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4163323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45ADA35-45FB-314C-9627-50846F22B24F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4253323" y="4567306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845F93B3-F6E8-A94E-A516-6016D95F6A3B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FA82F41-B6C6-7349-A489-876EB7516C5A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>
            <a:off x="5098909" y="4657306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2B67176-68B8-1A45-B589-04BEA09D58E4}"/>
              </a:ext>
            </a:extLst>
          </p:cNvPr>
          <p:cNvCxnSpPr>
            <a:cxnSpLocks/>
          </p:cNvCxnSpPr>
          <p:nvPr/>
        </p:nvCxnSpPr>
        <p:spPr>
          <a:xfrm>
            <a:off x="2211482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8BF164F-F91D-484E-81BD-294F62474703}"/>
              </a:ext>
            </a:extLst>
          </p:cNvPr>
          <p:cNvCxnSpPr>
            <a:cxnSpLocks/>
          </p:cNvCxnSpPr>
          <p:nvPr/>
        </p:nvCxnSpPr>
        <p:spPr>
          <a:xfrm>
            <a:off x="4253323" y="5481995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465F47-8373-BF45-8889-6119C626FF99}"/>
              </a:ext>
            </a:extLst>
          </p:cNvPr>
          <p:cNvSpPr txBox="1"/>
          <p:nvPr/>
        </p:nvSpPr>
        <p:spPr>
          <a:xfrm>
            <a:off x="858308" y="409228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(Ex.)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8DD52493-6641-7447-8876-A5809376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円/楕円 55">
            <a:extLst>
              <a:ext uri="{FF2B5EF4-FFF2-40B4-BE49-F238E27FC236}">
                <a16:creationId xmlns:a16="http://schemas.microsoft.com/office/drawing/2014/main" id="{884BD561-0CE3-8B4A-BC02-7B9170D78EAA}"/>
              </a:ext>
            </a:extLst>
          </p:cNvPr>
          <p:cNvSpPr/>
          <p:nvPr/>
        </p:nvSpPr>
        <p:spPr>
          <a:xfrm>
            <a:off x="6096527" y="4481971"/>
            <a:ext cx="180000" cy="180000"/>
          </a:xfrm>
          <a:prstGeom prst="ellipse">
            <a:avLst/>
          </a:prstGeom>
          <a:solidFill>
            <a:srgbClr val="0035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2E15D37A-520E-1E4E-833D-796CC20BFA57}"/>
              </a:ext>
            </a:extLst>
          </p:cNvPr>
          <p:cNvSpPr/>
          <p:nvPr/>
        </p:nvSpPr>
        <p:spPr>
          <a:xfrm>
            <a:off x="6096527" y="5396660"/>
            <a:ext cx="180000" cy="180000"/>
          </a:xfrm>
          <a:prstGeom prst="ellipse">
            <a:avLst/>
          </a:prstGeom>
          <a:solidFill>
            <a:srgbClr val="FFA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9D96862-9F06-B744-95CA-F9C9AF99AC86}"/>
              </a:ext>
            </a:extLst>
          </p:cNvPr>
          <p:cNvSpPr/>
          <p:nvPr/>
        </p:nvSpPr>
        <p:spPr>
          <a:xfrm>
            <a:off x="7032113" y="4481971"/>
            <a:ext cx="180000" cy="180000"/>
          </a:xfrm>
          <a:prstGeom prst="ellipse">
            <a:avLst/>
          </a:prstGeom>
          <a:solidFill>
            <a:srgbClr val="0035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BB77D2DA-7A9E-1847-AF31-5528300B38ED}"/>
              </a:ext>
            </a:extLst>
          </p:cNvPr>
          <p:cNvSpPr/>
          <p:nvPr/>
        </p:nvSpPr>
        <p:spPr>
          <a:xfrm>
            <a:off x="7032113" y="5396660"/>
            <a:ext cx="180000" cy="180000"/>
          </a:xfrm>
          <a:prstGeom prst="ellipse">
            <a:avLst/>
          </a:prstGeom>
          <a:solidFill>
            <a:srgbClr val="0035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0DBB0EB-6094-B942-8B85-18466A47F99E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>
            <a:off x="6186527" y="4661971"/>
            <a:ext cx="0" cy="73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1D7DA2F-7C4B-D946-B69C-8FC256D0A7B0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276527" y="4571971"/>
            <a:ext cx="755586" cy="0"/>
          </a:xfrm>
          <a:prstGeom prst="line">
            <a:avLst/>
          </a:prstGeom>
          <a:ln w="7620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265E056F-8B42-5F47-9BC8-95C2EDAB8129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3680D04-93E2-5748-96C9-44AE351C9DB7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>
            <a:off x="7122113" y="4661971"/>
            <a:ext cx="0" cy="734689"/>
          </a:xfrm>
          <a:prstGeom prst="line">
            <a:avLst/>
          </a:prstGeom>
          <a:ln w="7620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71638116-81A0-404D-98D3-65DA4664997D}"/>
              </a:ext>
            </a:extLst>
          </p:cNvPr>
          <p:cNvCxnSpPr>
            <a:cxnSpLocks/>
          </p:cNvCxnSpPr>
          <p:nvPr/>
        </p:nvCxnSpPr>
        <p:spPr>
          <a:xfrm>
            <a:off x="6276527" y="5486660"/>
            <a:ext cx="755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80D739B-05EB-0C45-8DA2-240754213F2C}"/>
              </a:ext>
            </a:extLst>
          </p:cNvPr>
          <p:cNvCxnSpPr>
            <a:cxnSpLocks/>
            <a:stCxn id="74" idx="6"/>
            <a:endCxn id="76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DFE4EDE-5929-1144-A1C2-29A42EC457E9}"/>
              </a:ext>
            </a:extLst>
          </p:cNvPr>
          <p:cNvCxnSpPr>
            <a:cxnSpLocks/>
            <a:stCxn id="74" idx="3"/>
            <a:endCxn id="75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D21865B-CEC7-784E-B4FD-75200936A094}"/>
              </a:ext>
            </a:extLst>
          </p:cNvPr>
          <p:cNvCxnSpPr>
            <a:cxnSpLocks/>
            <a:stCxn id="75" idx="1"/>
            <a:endCxn id="76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円/楕円 73">
            <a:extLst>
              <a:ext uri="{FF2B5EF4-FFF2-40B4-BE49-F238E27FC236}">
                <a16:creationId xmlns:a16="http://schemas.microsoft.com/office/drawing/2014/main" id="{4DCF618E-E4A3-0B4C-AB23-3CF3AE58663E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63F69428-A75A-7442-AC33-F881418E2386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76" name="円/楕円 75">
            <a:extLst>
              <a:ext uri="{FF2B5EF4-FFF2-40B4-BE49-F238E27FC236}">
                <a16:creationId xmlns:a16="http://schemas.microsoft.com/office/drawing/2014/main" id="{E89D2A86-62DC-FA47-945A-F26D378F92F6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BB0595F-BFDB-674C-ABF1-6B495F9DC04A}"/>
              </a:ext>
            </a:extLst>
          </p:cNvPr>
          <p:cNvSpPr txBox="1"/>
          <p:nvPr/>
        </p:nvSpPr>
        <p:spPr>
          <a:xfrm>
            <a:off x="208897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AA28D13-12C8-1640-BA60-A580C859227B}"/>
              </a:ext>
            </a:extLst>
          </p:cNvPr>
          <p:cNvSpPr txBox="1"/>
          <p:nvPr/>
        </p:nvSpPr>
        <p:spPr>
          <a:xfrm>
            <a:off x="2293359" y="6061987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48B9134-4698-064E-9196-707828E0272B}"/>
              </a:ext>
            </a:extLst>
          </p:cNvPr>
          <p:cNvSpPr txBox="1"/>
          <p:nvPr/>
        </p:nvSpPr>
        <p:spPr>
          <a:xfrm>
            <a:off x="4151287" y="566427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</a:rPr>
              <a:t>3-PVC</a:t>
            </a:r>
            <a:endParaRPr kumimoji="1" lang="ja-JP" altLang="en-US" sz="2200" b="1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749855-387D-ED42-B593-E9F83DA7B660}"/>
              </a:ext>
            </a:extLst>
          </p:cNvPr>
          <p:cNvSpPr txBox="1"/>
          <p:nvPr/>
        </p:nvSpPr>
        <p:spPr>
          <a:xfrm>
            <a:off x="4103324" y="6061987"/>
            <a:ext cx="1096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0035E8"/>
                </a:solidFill>
              </a:rPr>
              <a:t>Not VC</a:t>
            </a:r>
            <a:endParaRPr kumimoji="1" lang="ja-JP" altLang="en-US" sz="2200" b="1">
              <a:solidFill>
                <a:srgbClr val="0035E8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E79F069-C33B-504C-A473-09A4D5CBEB9A}"/>
              </a:ext>
            </a:extLst>
          </p:cNvPr>
          <p:cNvSpPr txBox="1"/>
          <p:nvPr/>
        </p:nvSpPr>
        <p:spPr>
          <a:xfrm>
            <a:off x="5889611" y="5659624"/>
            <a:ext cx="1510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0035E8"/>
                </a:solidFill>
              </a:rPr>
              <a:t>Not 3-PVC</a:t>
            </a:r>
            <a:endParaRPr kumimoji="1" lang="ja-JP" altLang="en-US" sz="2200" b="1">
              <a:solidFill>
                <a:srgbClr val="0035E8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CE7BF2F-8314-6D4F-8048-D4E1F6C0C9E3}"/>
              </a:ext>
            </a:extLst>
          </p:cNvPr>
          <p:cNvSpPr txBox="1"/>
          <p:nvPr/>
        </p:nvSpPr>
        <p:spPr>
          <a:xfrm>
            <a:off x="6096527" y="6057341"/>
            <a:ext cx="1096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0035E8"/>
                </a:solidFill>
              </a:rPr>
              <a:t>Not VC</a:t>
            </a:r>
            <a:endParaRPr kumimoji="1" lang="ja-JP" altLang="en-US" sz="2200" b="1">
              <a:solidFill>
                <a:srgbClr val="003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9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variants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390881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Variants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26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variants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Variants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Minimum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b="0" dirty="0"/>
                  <a:t>Find a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b="0" dirty="0"/>
                  <a:t>-Path VC of minimum size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b="0" dirty="0"/>
                  <a:t>Min. </a:t>
                </a:r>
                <a:r>
                  <a:rPr lang="en-US" altLang="ja-JP" sz="1800" dirty="0"/>
                  <a:t>3-Path VC is NP-hard on bipartite. 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2: solvable)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Approximation, Randomized, Exact, …etc. are well-researched</a:t>
                </a:r>
              </a:p>
              <a:p>
                <a:pPr marL="548640" lvl="2" indent="0">
                  <a:lnSpc>
                    <a:spcPct val="30000"/>
                  </a:lnSpc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  <a:blipFill>
                <a:blip r:embed="rId4"/>
                <a:stretch>
                  <a:fillRect l="-643" t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97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variants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Variants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Minimum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b="0" dirty="0"/>
                  <a:t>Find a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b="0" dirty="0"/>
                  <a:t>-Path VC of minimum size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b="0" dirty="0"/>
                  <a:t>Min. </a:t>
                </a:r>
                <a:r>
                  <a:rPr lang="en-US" altLang="ja-JP" sz="1800" dirty="0"/>
                  <a:t>3-Path VC is NP-hard on bipartite. 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2: solvable)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Approximation, Randomized, Exact, …etc. are well-researched</a:t>
                </a:r>
              </a:p>
              <a:p>
                <a:pPr marL="548640" lvl="2" indent="0">
                  <a:lnSpc>
                    <a:spcPct val="30000"/>
                  </a:lnSpc>
                  <a:buNone/>
                </a:pP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Maximum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Find a vertex-subset of size </a:t>
                </a:r>
                <a14:m>
                  <m:oMath xmlns:m="http://schemas.openxmlformats.org/officeDocument/2006/math"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en-US" altLang="ja-JP" sz="1800" dirty="0" err="1"/>
                  <a:t>s.t.</a:t>
                </a:r>
                <a:r>
                  <a:rPr lang="en-US" altLang="ja-JP" sz="1800" dirty="0"/>
                  <a:t> it covers max # of </a:t>
                </a:r>
                <a14:m>
                  <m:oMath xmlns:m="http://schemas.openxmlformats.org/officeDocument/2006/math"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-paths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Max. 3-Path VC is NP-hard on split. (cf. Min. 3-Path VC: solvable on split)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Max. 3-Path VC is solvable on graphs with bounded treewidth</a:t>
                </a:r>
              </a:p>
              <a:p>
                <a:pPr marL="548640" lvl="2" indent="0">
                  <a:lnSpc>
                    <a:spcPct val="30000"/>
                  </a:lnSpc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  <a:blipFill>
                <a:blip r:embed="rId4"/>
                <a:stretch>
                  <a:fillRect l="-643" t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97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variants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Variants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Minimum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b="0" dirty="0"/>
                  <a:t>Find a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b="0" dirty="0"/>
                  <a:t>-Path VC of minimum size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b="0" dirty="0"/>
                  <a:t>Min. </a:t>
                </a:r>
                <a:r>
                  <a:rPr lang="en-US" altLang="ja-JP" sz="1800" dirty="0"/>
                  <a:t>3-Path VC is NP-hard on bipartite. 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2: solvable)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Approximation, Randomized, Exact, …etc. are well-researched</a:t>
                </a:r>
              </a:p>
              <a:p>
                <a:pPr marL="548640" lvl="2" indent="0">
                  <a:lnSpc>
                    <a:spcPct val="30000"/>
                  </a:lnSpc>
                  <a:buNone/>
                </a:pP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Maximum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Find a vertex-subset of size </a:t>
                </a:r>
                <a14:m>
                  <m:oMath xmlns:m="http://schemas.openxmlformats.org/officeDocument/2006/math"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en-US" altLang="ja-JP" sz="1800" dirty="0" err="1"/>
                  <a:t>s.t.</a:t>
                </a:r>
                <a:r>
                  <a:rPr lang="en-US" altLang="ja-JP" sz="1800" dirty="0"/>
                  <a:t> it covers max # of </a:t>
                </a:r>
                <a14:m>
                  <m:oMath xmlns:m="http://schemas.openxmlformats.org/officeDocument/2006/math"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-paths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Max. 3-Path VC is NP-hard on split. (cf. Min. 3-Path VC: solvable on split)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Max. 3-Path VC is solvable on graphs with bounded treewidth</a:t>
                </a:r>
              </a:p>
              <a:p>
                <a:pPr marL="548640" lvl="2" indent="0">
                  <a:lnSpc>
                    <a:spcPct val="30000"/>
                  </a:lnSpc>
                  <a:buNone/>
                </a:pP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2000" b="1" dirty="0" err="1"/>
                  <a:t>Reoptimization</a:t>
                </a:r>
                <a:r>
                  <a:rPr lang="en-US" altLang="ja-JP" sz="2000" dirty="0"/>
                  <a:t> </a:t>
                </a:r>
                <a:r>
                  <a:rPr lang="en-US" altLang="ja-JP" sz="1600" dirty="0"/>
                  <a:t>[Kumar et al., 2019]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Given an optimal vertex cover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1800" dirty="0"/>
                  <a:t> of the original graph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1800" dirty="0"/>
                  <a:t>, can we solve the vertex cover problem on a (little) changed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ja-JP" sz="1800" dirty="0"/>
                  <a:t> utilizing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1800" dirty="0"/>
                  <a:t>?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For (un)weighted problem, some approximabilities are shown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  <a:blipFill>
                <a:blip r:embed="rId4"/>
                <a:stretch>
                  <a:fillRect l="-643" t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64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variants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Variants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Minimum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b="0" dirty="0"/>
                  <a:t>Find a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b="0" dirty="0"/>
                  <a:t>-Path VC of minimum size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b="0" dirty="0"/>
                  <a:t>Min. </a:t>
                </a:r>
                <a:r>
                  <a:rPr lang="en-US" altLang="ja-JP" sz="1800" dirty="0"/>
                  <a:t>3-Path VC is NP-hard on bipartite. 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2: solvable)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Approximation, Randomized, Exact, …etc. are well-researched</a:t>
                </a:r>
              </a:p>
              <a:p>
                <a:pPr marL="548640" lvl="2" indent="0">
                  <a:lnSpc>
                    <a:spcPct val="30000"/>
                  </a:lnSpc>
                  <a:buNone/>
                </a:pP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Maximum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Find a vertex-subset of size </a:t>
                </a:r>
                <a14:m>
                  <m:oMath xmlns:m="http://schemas.openxmlformats.org/officeDocument/2006/math"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en-US" altLang="ja-JP" sz="1800" dirty="0" err="1"/>
                  <a:t>s.t.</a:t>
                </a:r>
                <a:r>
                  <a:rPr lang="en-US" altLang="ja-JP" sz="1800" dirty="0"/>
                  <a:t> it covers max # of </a:t>
                </a:r>
                <a14:m>
                  <m:oMath xmlns:m="http://schemas.openxmlformats.org/officeDocument/2006/math"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-paths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Max. 3-Path VC is NP-hard on split. (cf. Min. 3-Path VC: solvable on split)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Max. 3-Path VC is solvable on graphs with bounded treewidth</a:t>
                </a:r>
              </a:p>
              <a:p>
                <a:pPr marL="548640" lvl="2" indent="0">
                  <a:lnSpc>
                    <a:spcPct val="30000"/>
                  </a:lnSpc>
                  <a:buNone/>
                </a:pP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2000" b="1" dirty="0" err="1"/>
                  <a:t>Reoptimization</a:t>
                </a:r>
                <a:r>
                  <a:rPr lang="en-US" altLang="ja-JP" sz="2000" dirty="0"/>
                  <a:t> </a:t>
                </a:r>
                <a:r>
                  <a:rPr lang="en-US" altLang="ja-JP" sz="1600" dirty="0"/>
                  <a:t>[Kumar et al., 2019]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Given an optimal vertex cover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1800" dirty="0"/>
                  <a:t> of the original graph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1800" dirty="0"/>
                  <a:t>, can we solve the vertex cover problem on a (little) changed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ja-JP" sz="1800" dirty="0"/>
                  <a:t> utilizing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1800" dirty="0"/>
                  <a:t>?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en-US" altLang="ja-JP" sz="1800" dirty="0"/>
                  <a:t>For (un)weighted problem, some approximabilities are shown</a:t>
                </a:r>
              </a:p>
              <a:p>
                <a:pPr>
                  <a:buClr>
                    <a:schemeClr val="accent2"/>
                  </a:buClr>
                </a:pPr>
                <a:r>
                  <a:rPr lang="en-US" altLang="ja-JP" sz="2400" dirty="0"/>
                  <a:t>We initiate the study of the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Reconfiguration </a:t>
                </a:r>
                <a:r>
                  <a:rPr lang="en-US" altLang="ja-JP" sz="2400" dirty="0"/>
                  <a:t>variant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  <a:blipFill>
                <a:blip r:embed="rId4"/>
                <a:stretch>
                  <a:fillRect l="-643" t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99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601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367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 </a:t>
                </a:r>
                <a:r>
                  <a:rPr lang="en-US" altLang="ja-JP" sz="2000" dirty="0" err="1">
                    <a:solidFill>
                      <a:srgbClr val="FF0000"/>
                    </a:solidFill>
                  </a:rPr>
                  <a:t>reconf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84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29</a:t>
            </a:fld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32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sz="4400" b="1" dirty="0"/>
              <a:t>Summary</a:t>
            </a:r>
            <a:endParaRPr kumimoji="1" lang="ja-JP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14502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b="1" dirty="0"/>
                  <a:t>Our topic</a:t>
                </a:r>
              </a:p>
              <a:p>
                <a:pPr lvl="1">
                  <a:buClr>
                    <a:schemeClr val="tx1"/>
                  </a:buClr>
                  <a:buFont typeface="システムフォント（レギュラー）"/>
                  <a:buChar char="⁃"/>
                </a:pPr>
                <a:r>
                  <a:rPr lang="en-US" altLang="ja-JP" sz="2400" dirty="0"/>
                  <a:t>R</a:t>
                </a:r>
                <a:r>
                  <a:rPr kumimoji="1" lang="en-US" altLang="ja-JP" sz="2400" b="0" dirty="0"/>
                  <a:t>econfiguration variant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en-US" altLang="ja-JP" sz="2400" b="1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2400" b="1" dirty="0"/>
                  <a:t>-PVCR)</a:t>
                </a:r>
                <a:r>
                  <a:rPr kumimoji="1" lang="en-US" altLang="ja-JP" sz="2400" dirty="0"/>
                  <a:t> </a:t>
                </a:r>
              </a:p>
              <a:p>
                <a:r>
                  <a:rPr kumimoji="1" lang="en-US" altLang="ja-JP" sz="2400" b="1" dirty="0"/>
                  <a:t>Results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b="1" dirty="0"/>
                  <a:t>[</a:t>
                </a:r>
                <a:r>
                  <a:rPr lang="en-US" altLang="ja-JP" sz="2400" b="1" dirty="0">
                    <a:solidFill>
                      <a:srgbClr val="000FF0"/>
                    </a:solidFill>
                  </a:rPr>
                  <a:t>Hardness</a:t>
                </a:r>
                <a:r>
                  <a:rPr lang="en-US" altLang="ja-JP" sz="2400" b="1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Many</a:t>
                </a: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 hardness results for VCR remain true f</a:t>
                </a:r>
                <a:r>
                  <a:rPr kumimoji="1"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-PVCR</a:t>
                </a:r>
                <a:endParaRPr kumimoji="1" lang="en-US" altLang="ja-JP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Using another reduction, the following is obtained: </a:t>
                </a:r>
                <a:endParaRPr kumimoji="1" lang="en-US" altLang="ja-JP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>
                  <a:buFont typeface="システムフォント（レギュラー）"/>
                  <a:buChar char=" 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-PVCR is PSPACE-complete on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400" dirty="0"/>
                  <a:t>planar graphs</a:t>
                </a: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altLang="ja-JP" sz="2400" dirty="0"/>
                  <a:t>of bounded bandwidth and max degree 3.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b="1" dirty="0"/>
                  <a:t>[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b="1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b="1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For paths, cycles</a:t>
                </a: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, and (except for one rule) trees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145025"/>
              </a:xfrm>
              <a:blipFill>
                <a:blip r:embed="rId3"/>
                <a:stretch>
                  <a:fillRect l="-643" t="-1478" r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1E2CBB-F4D0-AB47-AAB5-8F589A1231C2}"/>
                  </a:ext>
                </a:extLst>
              </p:cNvPr>
              <p:cNvSpPr txBox="1"/>
              <p:nvPr/>
            </p:nvSpPr>
            <p:spPr>
              <a:xfrm>
                <a:off x="6949440" y="2657856"/>
                <a:ext cx="1140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)</a:t>
                </a:r>
                <a:endParaRPr kumimoji="1" lang="ja-JP" altLang="en-US" sz="24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1E2CBB-F4D0-AB47-AAB5-8F589A12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0" y="2657856"/>
                <a:ext cx="1140505" cy="461665"/>
              </a:xfrm>
              <a:prstGeom prst="rect">
                <a:avLst/>
              </a:prstGeom>
              <a:blipFill>
                <a:blip r:embed="rId4"/>
                <a:stretch>
                  <a:fillRect l="-7692" t="-7895" r="-6593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C5D21F1-3102-7F42-986D-13CC1D6FA7E8}"/>
              </a:ext>
            </a:extLst>
          </p:cNvPr>
          <p:cNvCxnSpPr>
            <a:cxnSpLocks/>
          </p:cNvCxnSpPr>
          <p:nvPr/>
        </p:nvCxnSpPr>
        <p:spPr>
          <a:xfrm flipV="1">
            <a:off x="3479800" y="4978258"/>
            <a:ext cx="5144008" cy="264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上矢印 8">
            <a:extLst>
              <a:ext uri="{FF2B5EF4-FFF2-40B4-BE49-F238E27FC236}">
                <a16:creationId xmlns:a16="http://schemas.microsoft.com/office/drawing/2014/main" id="{54B70A3A-E754-9347-AB9E-69A44401BE73}"/>
              </a:ext>
            </a:extLst>
          </p:cNvPr>
          <p:cNvSpPr/>
          <p:nvPr/>
        </p:nvSpPr>
        <p:spPr>
          <a:xfrm>
            <a:off x="8023021" y="4258939"/>
            <a:ext cx="276352" cy="719319"/>
          </a:xfrm>
          <a:prstGeom prst="upArrow">
            <a:avLst>
              <a:gd name="adj1" fmla="val 50000"/>
              <a:gd name="adj2" fmla="val 174253"/>
            </a:avLst>
          </a:prstGeom>
          <a:solidFill>
            <a:srgbClr val="000F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488347-1CDA-2E45-BAA0-35F3B4C880C7}"/>
              </a:ext>
            </a:extLst>
          </p:cNvPr>
          <p:cNvSpPr txBox="1"/>
          <p:nvPr/>
        </p:nvSpPr>
        <p:spPr>
          <a:xfrm>
            <a:off x="7601587" y="3771037"/>
            <a:ext cx="111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000FF0"/>
                </a:solidFill>
              </a:rPr>
              <a:t>Hard</a:t>
            </a:r>
            <a:endParaRPr kumimoji="1" lang="ja-JP" altLang="en-US" sz="1600" b="1">
              <a:solidFill>
                <a:srgbClr val="000FF0"/>
              </a:solidFill>
            </a:endParaRPr>
          </a:p>
        </p:txBody>
      </p:sp>
      <p:sp>
        <p:nvSpPr>
          <p:cNvPr id="11" name="上矢印 10">
            <a:extLst>
              <a:ext uri="{FF2B5EF4-FFF2-40B4-BE49-F238E27FC236}">
                <a16:creationId xmlns:a16="http://schemas.microsoft.com/office/drawing/2014/main" id="{E24F3172-0D1C-0045-B369-AA0381749793}"/>
              </a:ext>
            </a:extLst>
          </p:cNvPr>
          <p:cNvSpPr/>
          <p:nvPr/>
        </p:nvSpPr>
        <p:spPr>
          <a:xfrm rot="10800000">
            <a:off x="8023021" y="5004660"/>
            <a:ext cx="276352" cy="719319"/>
          </a:xfrm>
          <a:prstGeom prst="upArrow">
            <a:avLst>
              <a:gd name="adj1" fmla="val 50000"/>
              <a:gd name="adj2" fmla="val 174253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8D6EE9-CCA1-8E48-855F-5E8B3543292F}"/>
              </a:ext>
            </a:extLst>
          </p:cNvPr>
          <p:cNvSpPr txBox="1"/>
          <p:nvPr/>
        </p:nvSpPr>
        <p:spPr>
          <a:xfrm>
            <a:off x="7601587" y="5682736"/>
            <a:ext cx="111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</a:rPr>
              <a:t>Easy</a:t>
            </a:r>
            <a:endParaRPr kumimoji="1" lang="ja-JP" altLang="en-US" sz="1600" b="1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682DE0-5B61-644A-A121-8158FD7D72D8}"/>
              </a:ext>
            </a:extLst>
          </p:cNvPr>
          <p:cNvSpPr txBox="1"/>
          <p:nvPr/>
        </p:nvSpPr>
        <p:spPr>
          <a:xfrm>
            <a:off x="3733800" y="4773827"/>
            <a:ext cx="39044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Dichotomy </a:t>
            </a:r>
            <a:r>
              <a:rPr kumimoji="1" lang="en-US" altLang="ja-JP" sz="2400" b="1" dirty="0" err="1"/>
              <a:t>w.r.t.</a:t>
            </a:r>
            <a:r>
              <a:rPr kumimoji="1" lang="en-US" altLang="ja-JP" sz="2400" b="1" dirty="0"/>
              <a:t> max. deg </a:t>
            </a:r>
            <a:endParaRPr kumimoji="1" lang="ja-JP" altLang="en-US" sz="2400" b="1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A30082-AC63-0141-BF80-D88C345C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雲形吹き出し 6">
            <a:extLst>
              <a:ext uri="{FF2B5EF4-FFF2-40B4-BE49-F238E27FC236}">
                <a16:creationId xmlns:a16="http://schemas.microsoft.com/office/drawing/2014/main" id="{0F8BDDC2-61AE-6547-A0F0-51A04BF889A5}"/>
              </a:ext>
            </a:extLst>
          </p:cNvPr>
          <p:cNvSpPr/>
          <p:nvPr/>
        </p:nvSpPr>
        <p:spPr>
          <a:xfrm>
            <a:off x="3733800" y="5479193"/>
            <a:ext cx="2864963" cy="719320"/>
          </a:xfrm>
          <a:prstGeom prst="cloudCallout">
            <a:avLst>
              <a:gd name="adj1" fmla="val -60241"/>
              <a:gd name="adj2" fmla="val -386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max degree 2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40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</a:t>
                </a:r>
                <a:r>
                  <a:rPr lang="en-US" altLang="ja-JP" sz="2200" dirty="0">
                    <a:solidFill>
                      <a:srgbClr val="FF0000"/>
                    </a:solidFill>
                  </a:rPr>
                  <a:t>token</a:t>
                </a:r>
                <a:r>
                  <a:rPr lang="en-US" altLang="ja-JP" sz="2200" dirty="0"/>
                  <a:t> is…</a:t>
                </a: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30</a:t>
            </a:fld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43F0D4D-1254-8749-ACCC-BD60A724ABCA}"/>
              </a:ext>
            </a:extLst>
          </p:cNvPr>
          <p:cNvCxnSpPr>
            <a:cxnSpLocks/>
          </p:cNvCxnSpPr>
          <p:nvPr/>
        </p:nvCxnSpPr>
        <p:spPr>
          <a:xfrm>
            <a:off x="4057650" y="3276600"/>
            <a:ext cx="3400425" cy="371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59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31</a:t>
            </a:fld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75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32</a:t>
            </a:fld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3C86F0A8-E20A-A546-9EA2-9DAB23C72A58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148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33</a:t>
            </a:fld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D03D2337-EBC8-0444-8C9A-EAFA4BA01259}"/>
              </a:ext>
            </a:extLst>
          </p:cNvPr>
          <p:cNvSpPr/>
          <p:nvPr/>
        </p:nvSpPr>
        <p:spPr>
          <a:xfrm>
            <a:off x="7963623" y="2901809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F7E23AF3-BB60-E141-AC59-FEF93EFF714A}"/>
              </a:ext>
            </a:extLst>
          </p:cNvPr>
          <p:cNvSpPr/>
          <p:nvPr/>
        </p:nvSpPr>
        <p:spPr>
          <a:xfrm rot="18000000">
            <a:off x="7654989" y="3210982"/>
            <a:ext cx="440854" cy="222754"/>
          </a:xfrm>
          <a:prstGeom prst="rightArrow">
            <a:avLst>
              <a:gd name="adj1" fmla="val 50000"/>
              <a:gd name="adj2" fmla="val 11262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771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34</a:t>
            </a:fld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721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35</a:t>
            </a:fld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EA72FCCD-EBA0-C040-8BB8-DDE48DD801D7}"/>
              </a:ext>
            </a:extLst>
          </p:cNvPr>
          <p:cNvSpPr/>
          <p:nvPr/>
        </p:nvSpPr>
        <p:spPr>
          <a:xfrm>
            <a:off x="7948146" y="2334346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環状矢印 15">
            <a:extLst>
              <a:ext uri="{FF2B5EF4-FFF2-40B4-BE49-F238E27FC236}">
                <a16:creationId xmlns:a16="http://schemas.microsoft.com/office/drawing/2014/main" id="{37A26E50-D4EF-814D-B4D9-4541F8267373}"/>
              </a:ext>
            </a:extLst>
          </p:cNvPr>
          <p:cNvSpPr/>
          <p:nvPr/>
        </p:nvSpPr>
        <p:spPr>
          <a:xfrm rot="15983368">
            <a:off x="6919911" y="2877628"/>
            <a:ext cx="2215990" cy="1166333"/>
          </a:xfrm>
          <a:prstGeom prst="circularArrow">
            <a:avLst>
              <a:gd name="adj1" fmla="val 4604"/>
              <a:gd name="adj2" fmla="val 633557"/>
              <a:gd name="adj3" fmla="val 20765195"/>
              <a:gd name="adj4" fmla="val 15853995"/>
              <a:gd name="adj5" fmla="val 8954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80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703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/removed from an occupied</a:t>
            </a:r>
            <a:endParaRPr lang="ja-JP" altLang="en-US" sz="20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BFB4C35D-A7E8-BC4E-B751-BE3CC5C7790A}"/>
              </a:ext>
            </a:extLst>
          </p:cNvPr>
          <p:cNvSpPr/>
          <p:nvPr/>
        </p:nvSpPr>
        <p:spPr>
          <a:xfrm>
            <a:off x="7971077" y="2325721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B4058E4-9D6D-6E41-A901-19E8C7B7BE79}"/>
              </a:ext>
            </a:extLst>
          </p:cNvPr>
          <p:cNvCxnSpPr>
            <a:cxnSpLocks/>
          </p:cNvCxnSpPr>
          <p:nvPr/>
        </p:nvCxnSpPr>
        <p:spPr>
          <a:xfrm flipV="1">
            <a:off x="3866322" y="2485241"/>
            <a:ext cx="4074181" cy="15500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367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added to an unoccupied</a:t>
                </a:r>
                <a:endParaRPr lang="ja-JP" altLang="en-US" sz="200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BFB4C35D-A7E8-BC4E-B751-BE3CC5C7790A}"/>
              </a:ext>
            </a:extLst>
          </p:cNvPr>
          <p:cNvSpPr/>
          <p:nvPr/>
        </p:nvSpPr>
        <p:spPr>
          <a:xfrm>
            <a:off x="7971077" y="2325721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65C610A-CF51-5346-B172-B9E089F9FAB4}"/>
              </a:ext>
            </a:extLst>
          </p:cNvPr>
          <p:cNvCxnSpPr>
            <a:cxnSpLocks/>
          </p:cNvCxnSpPr>
          <p:nvPr/>
        </p:nvCxnSpPr>
        <p:spPr>
          <a:xfrm flipV="1">
            <a:off x="6708913" y="3731515"/>
            <a:ext cx="805070" cy="31371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85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/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(Example) </a:t>
                </a:r>
              </a:p>
              <a:p>
                <a:pPr algn="ctr"/>
                <a:r>
                  <a:rPr kumimoji="1" lang="en-US" altLang="ja-JP" sz="2000" dirty="0"/>
                  <a:t>3-PVCR under TS</a:t>
                </a:r>
              </a:p>
              <a:p>
                <a:pPr algn="ctr"/>
                <a:r>
                  <a:rPr kumimoji="1" lang="en-US" altLang="ja-JP" sz="2000" dirty="0"/>
                  <a:t>Task: </a:t>
                </a:r>
                <a:r>
                  <a:rPr kumimoji="1" lang="en-US" altLang="ja-JP" sz="2000" dirty="0" err="1"/>
                  <a:t>Reconf</a:t>
                </a:r>
                <a:r>
                  <a:rPr kumimoji="1" lang="en-US" altLang="ja-JP" sz="20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1" lang="en-US" altLang="ja-JP" sz="20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0035E8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kumimoji="1" lang="en-US" altLang="ja-JP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blipFill>
                <a:blip r:embed="rId6"/>
                <a:stretch>
                  <a:fillRect l="-1130" t="-3750"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5512DD-1AD1-B64D-9C43-7CF580357B46}"/>
              </a:ext>
            </a:extLst>
          </p:cNvPr>
          <p:cNvCxnSpPr>
            <a:cxnSpLocks/>
            <a:stCxn id="47" idx="2"/>
            <a:endCxn id="43" idx="2"/>
          </p:cNvCxnSpPr>
          <p:nvPr/>
        </p:nvCxnSpPr>
        <p:spPr>
          <a:xfrm flipH="1">
            <a:off x="4489846" y="5080506"/>
            <a:ext cx="925252" cy="104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5A8E91C-EEC3-114D-8C84-49D5B4057397}"/>
              </a:ext>
            </a:extLst>
          </p:cNvPr>
          <p:cNvCxnSpPr>
            <a:cxnSpLocks/>
            <a:stCxn id="43" idx="3"/>
            <a:endCxn id="44" idx="4"/>
          </p:cNvCxnSpPr>
          <p:nvPr/>
        </p:nvCxnSpPr>
        <p:spPr>
          <a:xfrm flipH="1">
            <a:off x="4284652" y="5235884"/>
            <a:ext cx="226282" cy="790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F7A9530-D2F1-7141-8CD3-EA2EA743F406}"/>
              </a:ext>
            </a:extLst>
          </p:cNvPr>
          <p:cNvCxnSpPr>
            <a:cxnSpLocks/>
            <a:stCxn id="44" idx="5"/>
            <a:endCxn id="46" idx="5"/>
          </p:cNvCxnSpPr>
          <p:nvPr/>
        </p:nvCxnSpPr>
        <p:spPr>
          <a:xfrm>
            <a:off x="4335564" y="6005295"/>
            <a:ext cx="667820" cy="453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5AAC7C1-BAE1-2F40-9F07-809CD2337754}"/>
              </a:ext>
            </a:extLst>
          </p:cNvPr>
          <p:cNvCxnSpPr>
            <a:cxnSpLocks/>
            <a:stCxn id="45" idx="3"/>
            <a:endCxn id="46" idx="3"/>
          </p:cNvCxnSpPr>
          <p:nvPr/>
        </p:nvCxnSpPr>
        <p:spPr>
          <a:xfrm flipH="1">
            <a:off x="4901560" y="6067149"/>
            <a:ext cx="763349" cy="391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AB797C2-EF8C-7244-9C19-FAB108253875}"/>
              </a:ext>
            </a:extLst>
          </p:cNvPr>
          <p:cNvCxnSpPr>
            <a:cxnSpLocks/>
            <a:stCxn id="47" idx="0"/>
            <a:endCxn id="45" idx="0"/>
          </p:cNvCxnSpPr>
          <p:nvPr/>
        </p:nvCxnSpPr>
        <p:spPr>
          <a:xfrm>
            <a:off x="5487098" y="5008506"/>
            <a:ext cx="228723" cy="9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78FB76C5-4677-DC4D-B4ED-EEBF49FB4B84}"/>
              </a:ext>
            </a:extLst>
          </p:cNvPr>
          <p:cNvSpPr/>
          <p:nvPr/>
        </p:nvSpPr>
        <p:spPr>
          <a:xfrm>
            <a:off x="4489846" y="51129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A1CDFAF3-82BB-F249-8FA8-70F68EE4790C}"/>
              </a:ext>
            </a:extLst>
          </p:cNvPr>
          <p:cNvSpPr/>
          <p:nvPr/>
        </p:nvSpPr>
        <p:spPr>
          <a:xfrm>
            <a:off x="4212652" y="5882383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6A60D671-AE7D-D847-BB08-93AB7E9CA79A}"/>
              </a:ext>
            </a:extLst>
          </p:cNvPr>
          <p:cNvSpPr/>
          <p:nvPr/>
        </p:nvSpPr>
        <p:spPr>
          <a:xfrm>
            <a:off x="5643821" y="594423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E4573AC1-8EA2-5745-A391-297AB9186A0A}"/>
              </a:ext>
            </a:extLst>
          </p:cNvPr>
          <p:cNvSpPr/>
          <p:nvPr/>
        </p:nvSpPr>
        <p:spPr>
          <a:xfrm>
            <a:off x="4880472" y="63361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BE097A9-A46A-CF43-AF31-D56916AD8E8B}"/>
              </a:ext>
            </a:extLst>
          </p:cNvPr>
          <p:cNvSpPr/>
          <p:nvPr/>
        </p:nvSpPr>
        <p:spPr>
          <a:xfrm>
            <a:off x="5415098" y="500850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6F56AF9-3CC2-4542-BAFF-A3A9B59AF485}"/>
              </a:ext>
            </a:extLst>
          </p:cNvPr>
          <p:cNvCxnSpPr>
            <a:cxnSpLocks/>
            <a:stCxn id="43" idx="5"/>
            <a:endCxn id="45" idx="5"/>
          </p:cNvCxnSpPr>
          <p:nvPr/>
        </p:nvCxnSpPr>
        <p:spPr>
          <a:xfrm>
            <a:off x="4612758" y="5235884"/>
            <a:ext cx="1153975" cy="83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8B5C929-7D48-FC4B-81C9-7F3AA18DB6BE}"/>
              </a:ext>
            </a:extLst>
          </p:cNvPr>
          <p:cNvCxnSpPr>
            <a:cxnSpLocks/>
            <a:stCxn id="44" idx="6"/>
            <a:endCxn id="52" idx="2"/>
          </p:cNvCxnSpPr>
          <p:nvPr/>
        </p:nvCxnSpPr>
        <p:spPr>
          <a:xfrm flipH="1">
            <a:off x="3585370" y="5954383"/>
            <a:ext cx="771282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20A4649C-E1FA-7340-8090-787DC6D322F7}"/>
              </a:ext>
            </a:extLst>
          </p:cNvPr>
          <p:cNvSpPr/>
          <p:nvPr/>
        </p:nvSpPr>
        <p:spPr>
          <a:xfrm>
            <a:off x="3585370" y="59951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9BE365D3-7946-D848-91BC-1B2434D838A1}"/>
              </a:ext>
            </a:extLst>
          </p:cNvPr>
          <p:cNvSpPr/>
          <p:nvPr/>
        </p:nvSpPr>
        <p:spPr>
          <a:xfrm>
            <a:off x="5868557" y="600529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F641653E-C5E4-F740-83A2-DD9972B4CA64}"/>
              </a:ext>
            </a:extLst>
          </p:cNvPr>
          <p:cNvSpPr/>
          <p:nvPr/>
        </p:nvSpPr>
        <p:spPr>
          <a:xfrm>
            <a:off x="5493459" y="4849625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C3030A79-89A1-1D4C-9617-79EE5364D9D6}"/>
              </a:ext>
            </a:extLst>
          </p:cNvPr>
          <p:cNvSpPr/>
          <p:nvPr/>
        </p:nvSpPr>
        <p:spPr>
          <a:xfrm>
            <a:off x="4724648" y="6459079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B1BE35BB-D070-1C41-8E96-A0D3B2069C42}"/>
              </a:ext>
            </a:extLst>
          </p:cNvPr>
          <p:cNvSpPr/>
          <p:nvPr/>
        </p:nvSpPr>
        <p:spPr>
          <a:xfrm>
            <a:off x="3463975" y="586253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C946DAAE-0496-444A-9046-A48B9C08EC97}"/>
              </a:ext>
            </a:extLst>
          </p:cNvPr>
          <p:cNvSpPr/>
          <p:nvPr/>
        </p:nvSpPr>
        <p:spPr>
          <a:xfrm>
            <a:off x="4330934" y="5066428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>
            <a:extLst>
              <a:ext uri="{FF2B5EF4-FFF2-40B4-BE49-F238E27FC236}">
                <a16:creationId xmlns:a16="http://schemas.microsoft.com/office/drawing/2014/main" id="{ECAE44FD-D2DE-DA4E-97E1-BB67D0B9D286}"/>
              </a:ext>
            </a:extLst>
          </p:cNvPr>
          <p:cNvSpPr/>
          <p:nvPr/>
        </p:nvSpPr>
        <p:spPr>
          <a:xfrm>
            <a:off x="4076827" y="604593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55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956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/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(Example) </a:t>
                </a:r>
              </a:p>
              <a:p>
                <a:pPr algn="ctr"/>
                <a:r>
                  <a:rPr kumimoji="1" lang="en-US" altLang="ja-JP" sz="2000" dirty="0"/>
                  <a:t>3-PVCR under TS</a:t>
                </a:r>
              </a:p>
              <a:p>
                <a:pPr algn="ctr"/>
                <a:r>
                  <a:rPr kumimoji="1" lang="en-US" altLang="ja-JP" sz="2000" dirty="0"/>
                  <a:t>Task: </a:t>
                </a:r>
                <a:r>
                  <a:rPr kumimoji="1" lang="en-US" altLang="ja-JP" sz="2000" dirty="0" err="1"/>
                  <a:t>Reconf</a:t>
                </a:r>
                <a:r>
                  <a:rPr kumimoji="1" lang="en-US" altLang="ja-JP" sz="20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1" lang="en-US" altLang="ja-JP" sz="20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0035E8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kumimoji="1" lang="en-US" altLang="ja-JP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blipFill>
                <a:blip r:embed="rId6"/>
                <a:stretch>
                  <a:fillRect l="-1130" t="-3750"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694BC82-91D0-864E-ABC7-D0C226B24B5C}"/>
              </a:ext>
            </a:extLst>
          </p:cNvPr>
          <p:cNvCxnSpPr>
            <a:cxnSpLocks/>
            <a:stCxn id="15" idx="2"/>
            <a:endCxn id="92" idx="2"/>
          </p:cNvCxnSpPr>
          <p:nvPr/>
        </p:nvCxnSpPr>
        <p:spPr>
          <a:xfrm flipH="1">
            <a:off x="4489846" y="5080506"/>
            <a:ext cx="925252" cy="104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0E41B61-A7C7-9449-9FCF-46563A12F369}"/>
              </a:ext>
            </a:extLst>
          </p:cNvPr>
          <p:cNvCxnSpPr>
            <a:cxnSpLocks/>
            <a:stCxn id="92" idx="3"/>
            <a:endCxn id="10" idx="4"/>
          </p:cNvCxnSpPr>
          <p:nvPr/>
        </p:nvCxnSpPr>
        <p:spPr>
          <a:xfrm flipH="1">
            <a:off x="4284652" y="5235884"/>
            <a:ext cx="226282" cy="790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AE3D318-C20E-714A-9D40-15CFEBE05A72}"/>
              </a:ext>
            </a:extLst>
          </p:cNvPr>
          <p:cNvCxnSpPr>
            <a:cxnSpLocks/>
            <a:stCxn id="10" idx="5"/>
            <a:endCxn id="13" idx="5"/>
          </p:cNvCxnSpPr>
          <p:nvPr/>
        </p:nvCxnSpPr>
        <p:spPr>
          <a:xfrm>
            <a:off x="4335564" y="6005295"/>
            <a:ext cx="667820" cy="453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8C4B4EF-7E73-3743-BE7B-6983BB646625}"/>
              </a:ext>
            </a:extLst>
          </p:cNvPr>
          <p:cNvCxnSpPr>
            <a:cxnSpLocks/>
            <a:stCxn id="12" idx="3"/>
            <a:endCxn id="13" idx="3"/>
          </p:cNvCxnSpPr>
          <p:nvPr/>
        </p:nvCxnSpPr>
        <p:spPr>
          <a:xfrm flipH="1">
            <a:off x="4901560" y="6067149"/>
            <a:ext cx="763349" cy="391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B48EA2B-8B62-1F4A-9E37-05CA685F8202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5487098" y="5008506"/>
            <a:ext cx="228723" cy="9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円/楕円 91">
            <a:extLst>
              <a:ext uri="{FF2B5EF4-FFF2-40B4-BE49-F238E27FC236}">
                <a16:creationId xmlns:a16="http://schemas.microsoft.com/office/drawing/2014/main" id="{2212D15C-D765-3C43-A966-109FF522100D}"/>
              </a:ext>
            </a:extLst>
          </p:cNvPr>
          <p:cNvSpPr/>
          <p:nvPr/>
        </p:nvSpPr>
        <p:spPr>
          <a:xfrm>
            <a:off x="4489846" y="51129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17B486B8-DF1B-E546-9AE2-5AF1BE25195D}"/>
              </a:ext>
            </a:extLst>
          </p:cNvPr>
          <p:cNvSpPr/>
          <p:nvPr/>
        </p:nvSpPr>
        <p:spPr>
          <a:xfrm>
            <a:off x="4212652" y="5882383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AF76CEF8-491D-9C4B-99F5-0B13D6066344}"/>
              </a:ext>
            </a:extLst>
          </p:cNvPr>
          <p:cNvSpPr/>
          <p:nvPr/>
        </p:nvSpPr>
        <p:spPr>
          <a:xfrm>
            <a:off x="5643821" y="594423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A4D0DDF-1D19-AA47-854E-FB59FE7911F3}"/>
              </a:ext>
            </a:extLst>
          </p:cNvPr>
          <p:cNvSpPr/>
          <p:nvPr/>
        </p:nvSpPr>
        <p:spPr>
          <a:xfrm>
            <a:off x="4880472" y="63361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52CBA7E1-7CCE-634A-BBBB-2BC112FE0E35}"/>
              </a:ext>
            </a:extLst>
          </p:cNvPr>
          <p:cNvSpPr/>
          <p:nvPr/>
        </p:nvSpPr>
        <p:spPr>
          <a:xfrm>
            <a:off x="5415098" y="500850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877FAA3-EB71-F545-BE2F-D4F157992F1E}"/>
              </a:ext>
            </a:extLst>
          </p:cNvPr>
          <p:cNvCxnSpPr>
            <a:cxnSpLocks/>
            <a:stCxn id="92" idx="5"/>
            <a:endCxn id="12" idx="5"/>
          </p:cNvCxnSpPr>
          <p:nvPr/>
        </p:nvCxnSpPr>
        <p:spPr>
          <a:xfrm>
            <a:off x="4612758" y="5235884"/>
            <a:ext cx="1153975" cy="83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81311D4-BCBF-C849-805E-DF839DEBDC13}"/>
              </a:ext>
            </a:extLst>
          </p:cNvPr>
          <p:cNvCxnSpPr>
            <a:cxnSpLocks/>
            <a:stCxn id="10" idx="6"/>
            <a:endCxn id="49" idx="2"/>
          </p:cNvCxnSpPr>
          <p:nvPr/>
        </p:nvCxnSpPr>
        <p:spPr>
          <a:xfrm flipH="1">
            <a:off x="3585370" y="5954383"/>
            <a:ext cx="771282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>
            <a:extLst>
              <a:ext uri="{FF2B5EF4-FFF2-40B4-BE49-F238E27FC236}">
                <a16:creationId xmlns:a16="http://schemas.microsoft.com/office/drawing/2014/main" id="{B596E5B8-BDE9-D04A-9FD8-50EEF06A5314}"/>
              </a:ext>
            </a:extLst>
          </p:cNvPr>
          <p:cNvSpPr/>
          <p:nvPr/>
        </p:nvSpPr>
        <p:spPr>
          <a:xfrm>
            <a:off x="3585370" y="59951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DD3D26C3-FFEE-704B-8FDD-8574EF1245AF}"/>
              </a:ext>
            </a:extLst>
          </p:cNvPr>
          <p:cNvSpPr/>
          <p:nvPr/>
        </p:nvSpPr>
        <p:spPr>
          <a:xfrm>
            <a:off x="5868557" y="600529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71D6AA7F-65A3-A84A-991A-C2AD77287E7C}"/>
              </a:ext>
            </a:extLst>
          </p:cNvPr>
          <p:cNvSpPr/>
          <p:nvPr/>
        </p:nvSpPr>
        <p:spPr>
          <a:xfrm>
            <a:off x="5493459" y="4849625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794776D3-7F75-9B43-9B68-95E9A4F448FB}"/>
              </a:ext>
            </a:extLst>
          </p:cNvPr>
          <p:cNvSpPr/>
          <p:nvPr/>
        </p:nvSpPr>
        <p:spPr>
          <a:xfrm>
            <a:off x="4724648" y="6459079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65AB3EE6-4BAB-E54C-AC33-A732C7CBD00C}"/>
              </a:ext>
            </a:extLst>
          </p:cNvPr>
          <p:cNvSpPr/>
          <p:nvPr/>
        </p:nvSpPr>
        <p:spPr>
          <a:xfrm>
            <a:off x="3463975" y="586253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1EE067FC-8E0D-A84B-9339-58A8698FDEEB}"/>
              </a:ext>
            </a:extLst>
          </p:cNvPr>
          <p:cNvSpPr/>
          <p:nvPr/>
        </p:nvSpPr>
        <p:spPr>
          <a:xfrm>
            <a:off x="4330934" y="5066428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5CF822-FE43-9B4D-8E25-D7955A51CD46}"/>
              </a:ext>
            </a:extLst>
          </p:cNvPr>
          <p:cNvSpPr txBox="1"/>
          <p:nvPr/>
        </p:nvSpPr>
        <p:spPr>
          <a:xfrm>
            <a:off x="6547985" y="5014327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Step 1 ?</a:t>
            </a:r>
            <a:endParaRPr kumimoji="1" lang="ja-JP" altLang="en-US" sz="3200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8C9BE194-AF4B-1846-96B7-547E155DA528}"/>
              </a:ext>
            </a:extLst>
          </p:cNvPr>
          <p:cNvSpPr/>
          <p:nvPr/>
        </p:nvSpPr>
        <p:spPr>
          <a:xfrm>
            <a:off x="4612758" y="658391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3BD27CA6-5F43-9445-A23A-6BA2EBF42916}"/>
              </a:ext>
            </a:extLst>
          </p:cNvPr>
          <p:cNvSpPr/>
          <p:nvPr/>
        </p:nvSpPr>
        <p:spPr>
          <a:xfrm rot="2285343">
            <a:off x="4185275" y="6267976"/>
            <a:ext cx="512755" cy="182562"/>
          </a:xfrm>
          <a:prstGeom prst="rightArrow">
            <a:avLst>
              <a:gd name="adj1" fmla="val 50000"/>
              <a:gd name="adj2" fmla="val 108543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21319F25-3D57-FB46-8803-7BD457D5580A}"/>
              </a:ext>
            </a:extLst>
          </p:cNvPr>
          <p:cNvSpPr/>
          <p:nvPr/>
        </p:nvSpPr>
        <p:spPr>
          <a:xfrm>
            <a:off x="4076827" y="6045931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496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/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(Example) </a:t>
                </a:r>
              </a:p>
              <a:p>
                <a:pPr algn="ctr"/>
                <a:r>
                  <a:rPr kumimoji="1" lang="en-US" altLang="ja-JP" sz="2000" dirty="0"/>
                  <a:t>3-PVCR under TS</a:t>
                </a:r>
              </a:p>
              <a:p>
                <a:pPr algn="ctr"/>
                <a:r>
                  <a:rPr kumimoji="1" lang="en-US" altLang="ja-JP" sz="2000" dirty="0"/>
                  <a:t>Task: </a:t>
                </a:r>
                <a:r>
                  <a:rPr kumimoji="1" lang="en-US" altLang="ja-JP" sz="2000" dirty="0" err="1"/>
                  <a:t>Reconf</a:t>
                </a:r>
                <a:r>
                  <a:rPr kumimoji="1" lang="en-US" altLang="ja-JP" sz="20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1" lang="en-US" altLang="ja-JP" sz="20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0035E8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kumimoji="1" lang="en-US" altLang="ja-JP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blipFill>
                <a:blip r:embed="rId6"/>
                <a:stretch>
                  <a:fillRect l="-1130" t="-3750"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694BC82-91D0-864E-ABC7-D0C226B24B5C}"/>
              </a:ext>
            </a:extLst>
          </p:cNvPr>
          <p:cNvCxnSpPr>
            <a:cxnSpLocks/>
            <a:stCxn id="15" idx="2"/>
            <a:endCxn id="92" idx="2"/>
          </p:cNvCxnSpPr>
          <p:nvPr/>
        </p:nvCxnSpPr>
        <p:spPr>
          <a:xfrm flipH="1">
            <a:off x="4489846" y="5080506"/>
            <a:ext cx="925252" cy="104466"/>
          </a:xfrm>
          <a:prstGeom prst="line">
            <a:avLst/>
          </a:prstGeom>
          <a:ln w="5715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0E41B61-A7C7-9449-9FCF-46563A12F369}"/>
              </a:ext>
            </a:extLst>
          </p:cNvPr>
          <p:cNvCxnSpPr>
            <a:cxnSpLocks/>
            <a:stCxn id="92" idx="3"/>
            <a:endCxn id="10" idx="4"/>
          </p:cNvCxnSpPr>
          <p:nvPr/>
        </p:nvCxnSpPr>
        <p:spPr>
          <a:xfrm flipH="1">
            <a:off x="4284652" y="5235884"/>
            <a:ext cx="226282" cy="790499"/>
          </a:xfrm>
          <a:prstGeom prst="line">
            <a:avLst/>
          </a:prstGeom>
          <a:ln w="5715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AE3D318-C20E-714A-9D40-15CFEBE05A72}"/>
              </a:ext>
            </a:extLst>
          </p:cNvPr>
          <p:cNvCxnSpPr>
            <a:cxnSpLocks/>
            <a:stCxn id="10" idx="5"/>
            <a:endCxn id="13" idx="5"/>
          </p:cNvCxnSpPr>
          <p:nvPr/>
        </p:nvCxnSpPr>
        <p:spPr>
          <a:xfrm>
            <a:off x="4335564" y="6005295"/>
            <a:ext cx="667820" cy="453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8C4B4EF-7E73-3743-BE7B-6983BB646625}"/>
              </a:ext>
            </a:extLst>
          </p:cNvPr>
          <p:cNvCxnSpPr>
            <a:cxnSpLocks/>
            <a:stCxn id="12" idx="3"/>
            <a:endCxn id="13" idx="3"/>
          </p:cNvCxnSpPr>
          <p:nvPr/>
        </p:nvCxnSpPr>
        <p:spPr>
          <a:xfrm flipH="1">
            <a:off x="4901560" y="6067149"/>
            <a:ext cx="763349" cy="391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B48EA2B-8B62-1F4A-9E37-05CA685F8202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5487098" y="5008506"/>
            <a:ext cx="228723" cy="9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円/楕円 91">
            <a:extLst>
              <a:ext uri="{FF2B5EF4-FFF2-40B4-BE49-F238E27FC236}">
                <a16:creationId xmlns:a16="http://schemas.microsoft.com/office/drawing/2014/main" id="{2212D15C-D765-3C43-A966-109FF522100D}"/>
              </a:ext>
            </a:extLst>
          </p:cNvPr>
          <p:cNvSpPr/>
          <p:nvPr/>
        </p:nvSpPr>
        <p:spPr>
          <a:xfrm>
            <a:off x="4489846" y="5112972"/>
            <a:ext cx="144000" cy="144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AF76CEF8-491D-9C4B-99F5-0B13D6066344}"/>
              </a:ext>
            </a:extLst>
          </p:cNvPr>
          <p:cNvSpPr/>
          <p:nvPr/>
        </p:nvSpPr>
        <p:spPr>
          <a:xfrm>
            <a:off x="5643821" y="594423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A4D0DDF-1D19-AA47-854E-FB59FE7911F3}"/>
              </a:ext>
            </a:extLst>
          </p:cNvPr>
          <p:cNvSpPr/>
          <p:nvPr/>
        </p:nvSpPr>
        <p:spPr>
          <a:xfrm>
            <a:off x="4880472" y="63361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52CBA7E1-7CCE-634A-BBBB-2BC112FE0E35}"/>
              </a:ext>
            </a:extLst>
          </p:cNvPr>
          <p:cNvSpPr/>
          <p:nvPr/>
        </p:nvSpPr>
        <p:spPr>
          <a:xfrm>
            <a:off x="5415098" y="5008506"/>
            <a:ext cx="144000" cy="144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877FAA3-EB71-F545-BE2F-D4F157992F1E}"/>
              </a:ext>
            </a:extLst>
          </p:cNvPr>
          <p:cNvCxnSpPr>
            <a:cxnSpLocks/>
            <a:stCxn id="92" idx="5"/>
            <a:endCxn id="12" idx="5"/>
          </p:cNvCxnSpPr>
          <p:nvPr/>
        </p:nvCxnSpPr>
        <p:spPr>
          <a:xfrm>
            <a:off x="4612758" y="5235884"/>
            <a:ext cx="1153975" cy="83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81311D4-BCBF-C849-805E-DF839DEBDC13}"/>
              </a:ext>
            </a:extLst>
          </p:cNvPr>
          <p:cNvCxnSpPr>
            <a:cxnSpLocks/>
            <a:stCxn id="10" idx="6"/>
            <a:endCxn id="49" idx="2"/>
          </p:cNvCxnSpPr>
          <p:nvPr/>
        </p:nvCxnSpPr>
        <p:spPr>
          <a:xfrm flipH="1">
            <a:off x="3585370" y="5954383"/>
            <a:ext cx="771282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>
            <a:extLst>
              <a:ext uri="{FF2B5EF4-FFF2-40B4-BE49-F238E27FC236}">
                <a16:creationId xmlns:a16="http://schemas.microsoft.com/office/drawing/2014/main" id="{B596E5B8-BDE9-D04A-9FD8-50EEF06A5314}"/>
              </a:ext>
            </a:extLst>
          </p:cNvPr>
          <p:cNvSpPr/>
          <p:nvPr/>
        </p:nvSpPr>
        <p:spPr>
          <a:xfrm>
            <a:off x="3585370" y="59951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DD3D26C3-FFEE-704B-8FDD-8574EF1245AF}"/>
              </a:ext>
            </a:extLst>
          </p:cNvPr>
          <p:cNvSpPr/>
          <p:nvPr/>
        </p:nvSpPr>
        <p:spPr>
          <a:xfrm>
            <a:off x="5868557" y="600529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71D6AA7F-65A3-A84A-991A-C2AD77287E7C}"/>
              </a:ext>
            </a:extLst>
          </p:cNvPr>
          <p:cNvSpPr/>
          <p:nvPr/>
        </p:nvSpPr>
        <p:spPr>
          <a:xfrm>
            <a:off x="5493459" y="4849625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794776D3-7F75-9B43-9B68-95E9A4F448FB}"/>
              </a:ext>
            </a:extLst>
          </p:cNvPr>
          <p:cNvSpPr/>
          <p:nvPr/>
        </p:nvSpPr>
        <p:spPr>
          <a:xfrm>
            <a:off x="4724648" y="6459079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65AB3EE6-4BAB-E54C-AC33-A732C7CBD00C}"/>
              </a:ext>
            </a:extLst>
          </p:cNvPr>
          <p:cNvSpPr/>
          <p:nvPr/>
        </p:nvSpPr>
        <p:spPr>
          <a:xfrm>
            <a:off x="3463975" y="586253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1EE067FC-8E0D-A84B-9339-58A8698FDEEB}"/>
              </a:ext>
            </a:extLst>
          </p:cNvPr>
          <p:cNvSpPr/>
          <p:nvPr/>
        </p:nvSpPr>
        <p:spPr>
          <a:xfrm>
            <a:off x="4330934" y="5066428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5CF822-FE43-9B4D-8E25-D7955A51CD46}"/>
              </a:ext>
            </a:extLst>
          </p:cNvPr>
          <p:cNvSpPr txBox="1"/>
          <p:nvPr/>
        </p:nvSpPr>
        <p:spPr>
          <a:xfrm>
            <a:off x="6547985" y="5014327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Step 1 ?</a:t>
            </a:r>
            <a:endParaRPr kumimoji="1" lang="ja-JP" altLang="en-US" sz="3200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8C9BE194-AF4B-1846-96B7-547E155DA528}"/>
              </a:ext>
            </a:extLst>
          </p:cNvPr>
          <p:cNvSpPr/>
          <p:nvPr/>
        </p:nvSpPr>
        <p:spPr>
          <a:xfrm>
            <a:off x="4612758" y="658391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17B486B8-DF1B-E546-9AE2-5AF1BE25195D}"/>
              </a:ext>
            </a:extLst>
          </p:cNvPr>
          <p:cNvSpPr/>
          <p:nvPr/>
        </p:nvSpPr>
        <p:spPr>
          <a:xfrm>
            <a:off x="4212652" y="5882383"/>
            <a:ext cx="144000" cy="144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6A8DFE-933F-064C-A735-32816621C1C4}"/>
              </a:ext>
            </a:extLst>
          </p:cNvPr>
          <p:cNvSpPr txBox="1"/>
          <p:nvPr/>
        </p:nvSpPr>
        <p:spPr>
          <a:xfrm>
            <a:off x="6532842" y="556471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No good</a:t>
            </a:r>
            <a:endParaRPr kumimoji="1" lang="ja-JP" altLang="en-US" sz="24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635458-6605-CE40-A39D-4C7F3C6BA470}"/>
              </a:ext>
            </a:extLst>
          </p:cNvPr>
          <p:cNvSpPr txBox="1"/>
          <p:nvPr/>
        </p:nvSpPr>
        <p:spPr>
          <a:xfrm>
            <a:off x="7700757" y="55807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😩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088566-08BA-E045-8FB7-7608A5A0DE39}"/>
              </a:ext>
            </a:extLst>
          </p:cNvPr>
          <p:cNvSpPr txBox="1"/>
          <p:nvPr/>
        </p:nvSpPr>
        <p:spPr>
          <a:xfrm>
            <a:off x="6307625" y="5966808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(No </a:t>
            </a:r>
            <a:r>
              <a:rPr kumimoji="1" lang="en-US" altLang="ja-JP" sz="2400" dirty="0">
                <a:solidFill>
                  <a:srgbClr val="FF0000"/>
                </a:solidFill>
              </a:rPr>
              <a:t>red</a:t>
            </a:r>
            <a:r>
              <a:rPr kumimoji="1" lang="en-US" altLang="ja-JP" sz="2400" dirty="0"/>
              <a:t> tokens)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18304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/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(Example) </a:t>
                </a:r>
              </a:p>
              <a:p>
                <a:pPr algn="ctr"/>
                <a:r>
                  <a:rPr kumimoji="1" lang="en-US" altLang="ja-JP" sz="2000" dirty="0"/>
                  <a:t>3-PVCR under TS</a:t>
                </a:r>
              </a:p>
              <a:p>
                <a:pPr algn="ctr"/>
                <a:r>
                  <a:rPr kumimoji="1" lang="en-US" altLang="ja-JP" sz="2000" dirty="0"/>
                  <a:t>Task: </a:t>
                </a:r>
                <a:r>
                  <a:rPr kumimoji="1" lang="en-US" altLang="ja-JP" sz="2000" dirty="0" err="1"/>
                  <a:t>Reconf</a:t>
                </a:r>
                <a:r>
                  <a:rPr kumimoji="1" lang="en-US" altLang="ja-JP" sz="20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1" lang="en-US" altLang="ja-JP" sz="20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0035E8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kumimoji="1" lang="en-US" altLang="ja-JP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blipFill>
                <a:blip r:embed="rId6"/>
                <a:stretch>
                  <a:fillRect l="-1130" t="-3750"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5512DD-1AD1-B64D-9C43-7CF580357B46}"/>
              </a:ext>
            </a:extLst>
          </p:cNvPr>
          <p:cNvCxnSpPr>
            <a:cxnSpLocks/>
            <a:stCxn id="47" idx="2"/>
            <a:endCxn id="43" idx="2"/>
          </p:cNvCxnSpPr>
          <p:nvPr/>
        </p:nvCxnSpPr>
        <p:spPr>
          <a:xfrm flipH="1">
            <a:off x="4489846" y="5080506"/>
            <a:ext cx="925252" cy="104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5A8E91C-EEC3-114D-8C84-49D5B4057397}"/>
              </a:ext>
            </a:extLst>
          </p:cNvPr>
          <p:cNvCxnSpPr>
            <a:cxnSpLocks/>
            <a:stCxn id="43" idx="3"/>
            <a:endCxn id="44" idx="4"/>
          </p:cNvCxnSpPr>
          <p:nvPr/>
        </p:nvCxnSpPr>
        <p:spPr>
          <a:xfrm flipH="1">
            <a:off x="4284652" y="5235884"/>
            <a:ext cx="226282" cy="790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F7A9530-D2F1-7141-8CD3-EA2EA743F406}"/>
              </a:ext>
            </a:extLst>
          </p:cNvPr>
          <p:cNvCxnSpPr>
            <a:cxnSpLocks/>
            <a:stCxn id="44" idx="5"/>
            <a:endCxn id="46" idx="5"/>
          </p:cNvCxnSpPr>
          <p:nvPr/>
        </p:nvCxnSpPr>
        <p:spPr>
          <a:xfrm>
            <a:off x="4335564" y="6005295"/>
            <a:ext cx="667820" cy="453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5AAC7C1-BAE1-2F40-9F07-809CD2337754}"/>
              </a:ext>
            </a:extLst>
          </p:cNvPr>
          <p:cNvCxnSpPr>
            <a:cxnSpLocks/>
            <a:stCxn id="45" idx="3"/>
            <a:endCxn id="46" idx="3"/>
          </p:cNvCxnSpPr>
          <p:nvPr/>
        </p:nvCxnSpPr>
        <p:spPr>
          <a:xfrm flipH="1">
            <a:off x="4901560" y="6067149"/>
            <a:ext cx="763349" cy="391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AB797C2-EF8C-7244-9C19-FAB108253875}"/>
              </a:ext>
            </a:extLst>
          </p:cNvPr>
          <p:cNvCxnSpPr>
            <a:cxnSpLocks/>
            <a:stCxn id="47" idx="0"/>
            <a:endCxn id="45" idx="0"/>
          </p:cNvCxnSpPr>
          <p:nvPr/>
        </p:nvCxnSpPr>
        <p:spPr>
          <a:xfrm>
            <a:off x="5487098" y="5008506"/>
            <a:ext cx="228723" cy="9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78FB76C5-4677-DC4D-B4ED-EEBF49FB4B84}"/>
              </a:ext>
            </a:extLst>
          </p:cNvPr>
          <p:cNvSpPr/>
          <p:nvPr/>
        </p:nvSpPr>
        <p:spPr>
          <a:xfrm>
            <a:off x="4489846" y="51129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A1CDFAF3-82BB-F249-8FA8-70F68EE4790C}"/>
              </a:ext>
            </a:extLst>
          </p:cNvPr>
          <p:cNvSpPr/>
          <p:nvPr/>
        </p:nvSpPr>
        <p:spPr>
          <a:xfrm>
            <a:off x="4212652" y="5882383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6A60D671-AE7D-D847-BB08-93AB7E9CA79A}"/>
              </a:ext>
            </a:extLst>
          </p:cNvPr>
          <p:cNvSpPr/>
          <p:nvPr/>
        </p:nvSpPr>
        <p:spPr>
          <a:xfrm>
            <a:off x="5643821" y="594423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E4573AC1-8EA2-5745-A391-297AB9186A0A}"/>
              </a:ext>
            </a:extLst>
          </p:cNvPr>
          <p:cNvSpPr/>
          <p:nvPr/>
        </p:nvSpPr>
        <p:spPr>
          <a:xfrm>
            <a:off x="4880472" y="63361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BE097A9-A46A-CF43-AF31-D56916AD8E8B}"/>
              </a:ext>
            </a:extLst>
          </p:cNvPr>
          <p:cNvSpPr/>
          <p:nvPr/>
        </p:nvSpPr>
        <p:spPr>
          <a:xfrm>
            <a:off x="5415098" y="500850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6F56AF9-3CC2-4542-BAFF-A3A9B59AF485}"/>
              </a:ext>
            </a:extLst>
          </p:cNvPr>
          <p:cNvCxnSpPr>
            <a:cxnSpLocks/>
            <a:stCxn id="43" idx="5"/>
            <a:endCxn id="45" idx="5"/>
          </p:cNvCxnSpPr>
          <p:nvPr/>
        </p:nvCxnSpPr>
        <p:spPr>
          <a:xfrm>
            <a:off x="4612758" y="5235884"/>
            <a:ext cx="1153975" cy="83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8B5C929-7D48-FC4B-81C9-7F3AA18DB6BE}"/>
              </a:ext>
            </a:extLst>
          </p:cNvPr>
          <p:cNvCxnSpPr>
            <a:cxnSpLocks/>
            <a:stCxn id="44" idx="6"/>
            <a:endCxn id="52" idx="2"/>
          </p:cNvCxnSpPr>
          <p:nvPr/>
        </p:nvCxnSpPr>
        <p:spPr>
          <a:xfrm flipH="1">
            <a:off x="3585370" y="5954383"/>
            <a:ext cx="771282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20A4649C-E1FA-7340-8090-787DC6D322F7}"/>
              </a:ext>
            </a:extLst>
          </p:cNvPr>
          <p:cNvSpPr/>
          <p:nvPr/>
        </p:nvSpPr>
        <p:spPr>
          <a:xfrm>
            <a:off x="3585370" y="59951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9BE365D3-7946-D848-91BC-1B2434D838A1}"/>
              </a:ext>
            </a:extLst>
          </p:cNvPr>
          <p:cNvSpPr/>
          <p:nvPr/>
        </p:nvSpPr>
        <p:spPr>
          <a:xfrm>
            <a:off x="5868557" y="600529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F641653E-C5E4-F740-83A2-DD9972B4CA64}"/>
              </a:ext>
            </a:extLst>
          </p:cNvPr>
          <p:cNvSpPr/>
          <p:nvPr/>
        </p:nvSpPr>
        <p:spPr>
          <a:xfrm>
            <a:off x="5493459" y="4849625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C3030A79-89A1-1D4C-9617-79EE5364D9D6}"/>
              </a:ext>
            </a:extLst>
          </p:cNvPr>
          <p:cNvSpPr/>
          <p:nvPr/>
        </p:nvSpPr>
        <p:spPr>
          <a:xfrm>
            <a:off x="4724648" y="6459079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B1BE35BB-D070-1C41-8E96-A0D3B2069C42}"/>
              </a:ext>
            </a:extLst>
          </p:cNvPr>
          <p:cNvSpPr/>
          <p:nvPr/>
        </p:nvSpPr>
        <p:spPr>
          <a:xfrm>
            <a:off x="3463975" y="586253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C946DAAE-0496-444A-9046-A48B9C08EC97}"/>
              </a:ext>
            </a:extLst>
          </p:cNvPr>
          <p:cNvSpPr/>
          <p:nvPr/>
        </p:nvSpPr>
        <p:spPr>
          <a:xfrm>
            <a:off x="4330934" y="5066428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4F20CBBE-BD23-0E45-91B9-736585AB3365}"/>
              </a:ext>
            </a:extLst>
          </p:cNvPr>
          <p:cNvSpPr/>
          <p:nvPr/>
        </p:nvSpPr>
        <p:spPr>
          <a:xfrm>
            <a:off x="4076827" y="604593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693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/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(Example) </a:t>
                </a:r>
              </a:p>
              <a:p>
                <a:pPr algn="ctr"/>
                <a:r>
                  <a:rPr kumimoji="1" lang="en-US" altLang="ja-JP" sz="2000" dirty="0"/>
                  <a:t>3-PVCR under TS</a:t>
                </a:r>
              </a:p>
              <a:p>
                <a:pPr algn="ctr"/>
                <a:r>
                  <a:rPr kumimoji="1" lang="en-US" altLang="ja-JP" sz="2000" dirty="0"/>
                  <a:t>Task: </a:t>
                </a:r>
                <a:r>
                  <a:rPr kumimoji="1" lang="en-US" altLang="ja-JP" sz="2000" dirty="0" err="1"/>
                  <a:t>Reconf</a:t>
                </a:r>
                <a:r>
                  <a:rPr kumimoji="1" lang="en-US" altLang="ja-JP" sz="20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1" lang="en-US" altLang="ja-JP" sz="20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0035E8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kumimoji="1" lang="en-US" altLang="ja-JP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blipFill>
                <a:blip r:embed="rId6"/>
                <a:stretch>
                  <a:fillRect l="-1130" t="-3750"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5512DD-1AD1-B64D-9C43-7CF580357B46}"/>
              </a:ext>
            </a:extLst>
          </p:cNvPr>
          <p:cNvCxnSpPr>
            <a:cxnSpLocks/>
            <a:stCxn id="47" idx="2"/>
            <a:endCxn id="43" idx="2"/>
          </p:cNvCxnSpPr>
          <p:nvPr/>
        </p:nvCxnSpPr>
        <p:spPr>
          <a:xfrm flipH="1">
            <a:off x="4489846" y="5080506"/>
            <a:ext cx="925252" cy="104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5A8E91C-EEC3-114D-8C84-49D5B4057397}"/>
              </a:ext>
            </a:extLst>
          </p:cNvPr>
          <p:cNvCxnSpPr>
            <a:cxnSpLocks/>
            <a:stCxn id="43" idx="3"/>
            <a:endCxn id="44" idx="4"/>
          </p:cNvCxnSpPr>
          <p:nvPr/>
        </p:nvCxnSpPr>
        <p:spPr>
          <a:xfrm flipH="1">
            <a:off x="4284652" y="5235884"/>
            <a:ext cx="226282" cy="790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F7A9530-D2F1-7141-8CD3-EA2EA743F406}"/>
              </a:ext>
            </a:extLst>
          </p:cNvPr>
          <p:cNvCxnSpPr>
            <a:cxnSpLocks/>
            <a:stCxn id="44" idx="5"/>
            <a:endCxn id="46" idx="5"/>
          </p:cNvCxnSpPr>
          <p:nvPr/>
        </p:nvCxnSpPr>
        <p:spPr>
          <a:xfrm>
            <a:off x="4335564" y="6005295"/>
            <a:ext cx="667820" cy="453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5AAC7C1-BAE1-2F40-9F07-809CD2337754}"/>
              </a:ext>
            </a:extLst>
          </p:cNvPr>
          <p:cNvCxnSpPr>
            <a:cxnSpLocks/>
            <a:stCxn id="45" idx="3"/>
            <a:endCxn id="46" idx="3"/>
          </p:cNvCxnSpPr>
          <p:nvPr/>
        </p:nvCxnSpPr>
        <p:spPr>
          <a:xfrm flipH="1">
            <a:off x="4901560" y="6067149"/>
            <a:ext cx="763349" cy="391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AB797C2-EF8C-7244-9C19-FAB108253875}"/>
              </a:ext>
            </a:extLst>
          </p:cNvPr>
          <p:cNvCxnSpPr>
            <a:cxnSpLocks/>
            <a:stCxn id="47" idx="0"/>
            <a:endCxn id="45" idx="0"/>
          </p:cNvCxnSpPr>
          <p:nvPr/>
        </p:nvCxnSpPr>
        <p:spPr>
          <a:xfrm>
            <a:off x="5487098" y="5008506"/>
            <a:ext cx="228723" cy="9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78FB76C5-4677-DC4D-B4ED-EEBF49FB4B84}"/>
              </a:ext>
            </a:extLst>
          </p:cNvPr>
          <p:cNvSpPr/>
          <p:nvPr/>
        </p:nvSpPr>
        <p:spPr>
          <a:xfrm>
            <a:off x="4489846" y="51129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A1CDFAF3-82BB-F249-8FA8-70F68EE4790C}"/>
              </a:ext>
            </a:extLst>
          </p:cNvPr>
          <p:cNvSpPr/>
          <p:nvPr/>
        </p:nvSpPr>
        <p:spPr>
          <a:xfrm>
            <a:off x="4212652" y="5882383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6A60D671-AE7D-D847-BB08-93AB7E9CA79A}"/>
              </a:ext>
            </a:extLst>
          </p:cNvPr>
          <p:cNvSpPr/>
          <p:nvPr/>
        </p:nvSpPr>
        <p:spPr>
          <a:xfrm>
            <a:off x="5643821" y="594423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E4573AC1-8EA2-5745-A391-297AB9186A0A}"/>
              </a:ext>
            </a:extLst>
          </p:cNvPr>
          <p:cNvSpPr/>
          <p:nvPr/>
        </p:nvSpPr>
        <p:spPr>
          <a:xfrm>
            <a:off x="4880472" y="63361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BE097A9-A46A-CF43-AF31-D56916AD8E8B}"/>
              </a:ext>
            </a:extLst>
          </p:cNvPr>
          <p:cNvSpPr/>
          <p:nvPr/>
        </p:nvSpPr>
        <p:spPr>
          <a:xfrm>
            <a:off x="5415098" y="500850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6F56AF9-3CC2-4542-BAFF-A3A9B59AF485}"/>
              </a:ext>
            </a:extLst>
          </p:cNvPr>
          <p:cNvCxnSpPr>
            <a:cxnSpLocks/>
            <a:stCxn id="43" idx="5"/>
            <a:endCxn id="45" idx="5"/>
          </p:cNvCxnSpPr>
          <p:nvPr/>
        </p:nvCxnSpPr>
        <p:spPr>
          <a:xfrm>
            <a:off x="4612758" y="5235884"/>
            <a:ext cx="1153975" cy="83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8B5C929-7D48-FC4B-81C9-7F3AA18DB6BE}"/>
              </a:ext>
            </a:extLst>
          </p:cNvPr>
          <p:cNvCxnSpPr>
            <a:cxnSpLocks/>
            <a:stCxn id="44" idx="6"/>
            <a:endCxn id="52" idx="2"/>
          </p:cNvCxnSpPr>
          <p:nvPr/>
        </p:nvCxnSpPr>
        <p:spPr>
          <a:xfrm flipH="1">
            <a:off x="3585370" y="5954383"/>
            <a:ext cx="771282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20A4649C-E1FA-7340-8090-787DC6D322F7}"/>
              </a:ext>
            </a:extLst>
          </p:cNvPr>
          <p:cNvSpPr/>
          <p:nvPr/>
        </p:nvSpPr>
        <p:spPr>
          <a:xfrm>
            <a:off x="3585370" y="59951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9BE365D3-7946-D848-91BC-1B2434D838A1}"/>
              </a:ext>
            </a:extLst>
          </p:cNvPr>
          <p:cNvSpPr/>
          <p:nvPr/>
        </p:nvSpPr>
        <p:spPr>
          <a:xfrm>
            <a:off x="5868557" y="600529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F641653E-C5E4-F740-83A2-DD9972B4CA64}"/>
              </a:ext>
            </a:extLst>
          </p:cNvPr>
          <p:cNvSpPr/>
          <p:nvPr/>
        </p:nvSpPr>
        <p:spPr>
          <a:xfrm>
            <a:off x="5493459" y="4849625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C3030A79-89A1-1D4C-9617-79EE5364D9D6}"/>
              </a:ext>
            </a:extLst>
          </p:cNvPr>
          <p:cNvSpPr/>
          <p:nvPr/>
        </p:nvSpPr>
        <p:spPr>
          <a:xfrm>
            <a:off x="4724648" y="6459079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B1BE35BB-D070-1C41-8E96-A0D3B2069C42}"/>
              </a:ext>
            </a:extLst>
          </p:cNvPr>
          <p:cNvSpPr/>
          <p:nvPr/>
        </p:nvSpPr>
        <p:spPr>
          <a:xfrm>
            <a:off x="3463975" y="586253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C946DAAE-0496-444A-9046-A48B9C08EC97}"/>
              </a:ext>
            </a:extLst>
          </p:cNvPr>
          <p:cNvSpPr/>
          <p:nvPr/>
        </p:nvSpPr>
        <p:spPr>
          <a:xfrm>
            <a:off x="4330934" y="5066428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AA0B7AE-8C4B-EE4A-A881-3DCC25E16796}"/>
              </a:ext>
            </a:extLst>
          </p:cNvPr>
          <p:cNvSpPr txBox="1"/>
          <p:nvPr/>
        </p:nvSpPr>
        <p:spPr>
          <a:xfrm>
            <a:off x="6547985" y="5014327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Step 1</a:t>
            </a:r>
            <a:endParaRPr kumimoji="1" lang="ja-JP" altLang="en-US" sz="3200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A0FF8E2-69D2-FE47-87FA-BFD6E7417132}"/>
              </a:ext>
            </a:extLst>
          </p:cNvPr>
          <p:cNvSpPr/>
          <p:nvPr/>
        </p:nvSpPr>
        <p:spPr>
          <a:xfrm>
            <a:off x="4171393" y="500497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FD7B1BA7-F7E3-F04D-85E2-3CC014DC9898}"/>
              </a:ext>
            </a:extLst>
          </p:cNvPr>
          <p:cNvSpPr/>
          <p:nvPr/>
        </p:nvSpPr>
        <p:spPr>
          <a:xfrm>
            <a:off x="4076827" y="6045931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>
            <a:extLst>
              <a:ext uri="{FF2B5EF4-FFF2-40B4-BE49-F238E27FC236}">
                <a16:creationId xmlns:a16="http://schemas.microsoft.com/office/drawing/2014/main" id="{073D6221-2F69-2641-B1B9-0E5428DD5884}"/>
              </a:ext>
            </a:extLst>
          </p:cNvPr>
          <p:cNvSpPr/>
          <p:nvPr/>
        </p:nvSpPr>
        <p:spPr>
          <a:xfrm rot="16986897">
            <a:off x="3860574" y="5425360"/>
            <a:ext cx="672204" cy="182562"/>
          </a:xfrm>
          <a:prstGeom prst="rightArrow">
            <a:avLst>
              <a:gd name="adj1" fmla="val 50000"/>
              <a:gd name="adj2" fmla="val 108543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600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/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(Example) </a:t>
                </a:r>
              </a:p>
              <a:p>
                <a:pPr algn="ctr"/>
                <a:r>
                  <a:rPr kumimoji="1" lang="en-US" altLang="ja-JP" sz="2000" dirty="0"/>
                  <a:t>3-PVCR under TS</a:t>
                </a:r>
              </a:p>
              <a:p>
                <a:pPr algn="ctr"/>
                <a:r>
                  <a:rPr kumimoji="1" lang="en-US" altLang="ja-JP" sz="2000" dirty="0"/>
                  <a:t>Task: </a:t>
                </a:r>
                <a:r>
                  <a:rPr kumimoji="1" lang="en-US" altLang="ja-JP" sz="2000" dirty="0" err="1"/>
                  <a:t>Reconf</a:t>
                </a:r>
                <a:r>
                  <a:rPr kumimoji="1" lang="en-US" altLang="ja-JP" sz="20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1" lang="en-US" altLang="ja-JP" sz="20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0035E8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kumimoji="1" lang="en-US" altLang="ja-JP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blipFill>
                <a:blip r:embed="rId6"/>
                <a:stretch>
                  <a:fillRect l="-1130" t="-3750"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5512DD-1AD1-B64D-9C43-7CF580357B46}"/>
              </a:ext>
            </a:extLst>
          </p:cNvPr>
          <p:cNvCxnSpPr>
            <a:cxnSpLocks/>
            <a:stCxn id="47" idx="2"/>
            <a:endCxn id="43" idx="2"/>
          </p:cNvCxnSpPr>
          <p:nvPr/>
        </p:nvCxnSpPr>
        <p:spPr>
          <a:xfrm flipH="1">
            <a:off x="4489846" y="5080506"/>
            <a:ext cx="925252" cy="104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5A8E91C-EEC3-114D-8C84-49D5B4057397}"/>
              </a:ext>
            </a:extLst>
          </p:cNvPr>
          <p:cNvCxnSpPr>
            <a:cxnSpLocks/>
            <a:stCxn id="43" idx="3"/>
            <a:endCxn id="44" idx="4"/>
          </p:cNvCxnSpPr>
          <p:nvPr/>
        </p:nvCxnSpPr>
        <p:spPr>
          <a:xfrm flipH="1">
            <a:off x="4284652" y="5235884"/>
            <a:ext cx="226282" cy="790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F7A9530-D2F1-7141-8CD3-EA2EA743F406}"/>
              </a:ext>
            </a:extLst>
          </p:cNvPr>
          <p:cNvCxnSpPr>
            <a:cxnSpLocks/>
            <a:stCxn id="44" idx="5"/>
            <a:endCxn id="46" idx="5"/>
          </p:cNvCxnSpPr>
          <p:nvPr/>
        </p:nvCxnSpPr>
        <p:spPr>
          <a:xfrm>
            <a:off x="4335564" y="6005295"/>
            <a:ext cx="667820" cy="453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5AAC7C1-BAE1-2F40-9F07-809CD2337754}"/>
              </a:ext>
            </a:extLst>
          </p:cNvPr>
          <p:cNvCxnSpPr>
            <a:cxnSpLocks/>
            <a:stCxn id="45" idx="3"/>
            <a:endCxn id="46" idx="3"/>
          </p:cNvCxnSpPr>
          <p:nvPr/>
        </p:nvCxnSpPr>
        <p:spPr>
          <a:xfrm flipH="1">
            <a:off x="4901560" y="6067149"/>
            <a:ext cx="763349" cy="391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AB797C2-EF8C-7244-9C19-FAB108253875}"/>
              </a:ext>
            </a:extLst>
          </p:cNvPr>
          <p:cNvCxnSpPr>
            <a:cxnSpLocks/>
            <a:stCxn id="47" idx="0"/>
            <a:endCxn id="45" idx="0"/>
          </p:cNvCxnSpPr>
          <p:nvPr/>
        </p:nvCxnSpPr>
        <p:spPr>
          <a:xfrm>
            <a:off x="5487098" y="5008506"/>
            <a:ext cx="228723" cy="9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78FB76C5-4677-DC4D-B4ED-EEBF49FB4B84}"/>
              </a:ext>
            </a:extLst>
          </p:cNvPr>
          <p:cNvSpPr/>
          <p:nvPr/>
        </p:nvSpPr>
        <p:spPr>
          <a:xfrm>
            <a:off x="4489846" y="51129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A1CDFAF3-82BB-F249-8FA8-70F68EE4790C}"/>
              </a:ext>
            </a:extLst>
          </p:cNvPr>
          <p:cNvSpPr/>
          <p:nvPr/>
        </p:nvSpPr>
        <p:spPr>
          <a:xfrm>
            <a:off x="4212652" y="5882383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6A60D671-AE7D-D847-BB08-93AB7E9CA79A}"/>
              </a:ext>
            </a:extLst>
          </p:cNvPr>
          <p:cNvSpPr/>
          <p:nvPr/>
        </p:nvSpPr>
        <p:spPr>
          <a:xfrm>
            <a:off x="5643821" y="594423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E4573AC1-8EA2-5745-A391-297AB9186A0A}"/>
              </a:ext>
            </a:extLst>
          </p:cNvPr>
          <p:cNvSpPr/>
          <p:nvPr/>
        </p:nvSpPr>
        <p:spPr>
          <a:xfrm>
            <a:off x="4880472" y="63361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BE097A9-A46A-CF43-AF31-D56916AD8E8B}"/>
              </a:ext>
            </a:extLst>
          </p:cNvPr>
          <p:cNvSpPr/>
          <p:nvPr/>
        </p:nvSpPr>
        <p:spPr>
          <a:xfrm>
            <a:off x="5415098" y="500850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6F56AF9-3CC2-4542-BAFF-A3A9B59AF485}"/>
              </a:ext>
            </a:extLst>
          </p:cNvPr>
          <p:cNvCxnSpPr>
            <a:cxnSpLocks/>
            <a:stCxn id="43" idx="5"/>
            <a:endCxn id="45" idx="5"/>
          </p:cNvCxnSpPr>
          <p:nvPr/>
        </p:nvCxnSpPr>
        <p:spPr>
          <a:xfrm>
            <a:off x="4612758" y="5235884"/>
            <a:ext cx="1153975" cy="83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8B5C929-7D48-FC4B-81C9-7F3AA18DB6BE}"/>
              </a:ext>
            </a:extLst>
          </p:cNvPr>
          <p:cNvCxnSpPr>
            <a:cxnSpLocks/>
            <a:stCxn id="44" idx="6"/>
            <a:endCxn id="52" idx="2"/>
          </p:cNvCxnSpPr>
          <p:nvPr/>
        </p:nvCxnSpPr>
        <p:spPr>
          <a:xfrm flipH="1">
            <a:off x="3585370" y="5954383"/>
            <a:ext cx="771282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20A4649C-E1FA-7340-8090-787DC6D322F7}"/>
              </a:ext>
            </a:extLst>
          </p:cNvPr>
          <p:cNvSpPr/>
          <p:nvPr/>
        </p:nvSpPr>
        <p:spPr>
          <a:xfrm>
            <a:off x="3585370" y="59951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9BE365D3-7946-D848-91BC-1B2434D838A1}"/>
              </a:ext>
            </a:extLst>
          </p:cNvPr>
          <p:cNvSpPr/>
          <p:nvPr/>
        </p:nvSpPr>
        <p:spPr>
          <a:xfrm>
            <a:off x="5868557" y="600529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F641653E-C5E4-F740-83A2-DD9972B4CA64}"/>
              </a:ext>
            </a:extLst>
          </p:cNvPr>
          <p:cNvSpPr/>
          <p:nvPr/>
        </p:nvSpPr>
        <p:spPr>
          <a:xfrm>
            <a:off x="5493459" y="4849625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C3030A79-89A1-1D4C-9617-79EE5364D9D6}"/>
              </a:ext>
            </a:extLst>
          </p:cNvPr>
          <p:cNvSpPr/>
          <p:nvPr/>
        </p:nvSpPr>
        <p:spPr>
          <a:xfrm>
            <a:off x="4724648" y="6459079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B1BE35BB-D070-1C41-8E96-A0D3B2069C42}"/>
              </a:ext>
            </a:extLst>
          </p:cNvPr>
          <p:cNvSpPr/>
          <p:nvPr/>
        </p:nvSpPr>
        <p:spPr>
          <a:xfrm>
            <a:off x="3463975" y="5862537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C946DAAE-0496-444A-9046-A48B9C08EC97}"/>
              </a:ext>
            </a:extLst>
          </p:cNvPr>
          <p:cNvSpPr/>
          <p:nvPr/>
        </p:nvSpPr>
        <p:spPr>
          <a:xfrm>
            <a:off x="4330934" y="5066428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AA0B7AE-8C4B-EE4A-A881-3DCC25E16796}"/>
              </a:ext>
            </a:extLst>
          </p:cNvPr>
          <p:cNvSpPr txBox="1"/>
          <p:nvPr/>
        </p:nvSpPr>
        <p:spPr>
          <a:xfrm>
            <a:off x="6547985" y="5014327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Step 2</a:t>
            </a:r>
            <a:endParaRPr kumimoji="1" lang="ja-JP" altLang="en-US" sz="3200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A0FF8E2-69D2-FE47-87FA-BFD6E7417132}"/>
              </a:ext>
            </a:extLst>
          </p:cNvPr>
          <p:cNvSpPr/>
          <p:nvPr/>
        </p:nvSpPr>
        <p:spPr>
          <a:xfrm>
            <a:off x="4171393" y="500497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>
            <a:extLst>
              <a:ext uri="{FF2B5EF4-FFF2-40B4-BE49-F238E27FC236}">
                <a16:creationId xmlns:a16="http://schemas.microsoft.com/office/drawing/2014/main" id="{073D6221-2F69-2641-B1B9-0E5428DD5884}"/>
              </a:ext>
            </a:extLst>
          </p:cNvPr>
          <p:cNvSpPr/>
          <p:nvPr/>
        </p:nvSpPr>
        <p:spPr>
          <a:xfrm rot="20969404">
            <a:off x="3658890" y="5738313"/>
            <a:ext cx="437330" cy="182562"/>
          </a:xfrm>
          <a:prstGeom prst="rightArrow">
            <a:avLst>
              <a:gd name="adj1" fmla="val 50000"/>
              <a:gd name="adj2" fmla="val 108543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3CEED1EA-19BD-9448-AC31-14715B002E49}"/>
              </a:ext>
            </a:extLst>
          </p:cNvPr>
          <p:cNvSpPr/>
          <p:nvPr/>
        </p:nvSpPr>
        <p:spPr>
          <a:xfrm>
            <a:off x="4158652" y="570547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833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/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(Example) </a:t>
                </a:r>
              </a:p>
              <a:p>
                <a:pPr algn="ctr"/>
                <a:r>
                  <a:rPr kumimoji="1" lang="en-US" altLang="ja-JP" sz="2000" dirty="0"/>
                  <a:t>3-PVCR under TS</a:t>
                </a:r>
              </a:p>
              <a:p>
                <a:pPr algn="ctr"/>
                <a:r>
                  <a:rPr kumimoji="1" lang="en-US" altLang="ja-JP" sz="2000" dirty="0"/>
                  <a:t>Task: </a:t>
                </a:r>
                <a:r>
                  <a:rPr kumimoji="1" lang="en-US" altLang="ja-JP" sz="2000" dirty="0" err="1"/>
                  <a:t>Reconf</a:t>
                </a:r>
                <a:r>
                  <a:rPr kumimoji="1" lang="en-US" altLang="ja-JP" sz="20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1" lang="en-US" altLang="ja-JP" sz="20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0035E8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kumimoji="1" lang="en-US" altLang="ja-JP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blipFill>
                <a:blip r:embed="rId6"/>
                <a:stretch>
                  <a:fillRect l="-1130" t="-3750"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5512DD-1AD1-B64D-9C43-7CF580357B46}"/>
              </a:ext>
            </a:extLst>
          </p:cNvPr>
          <p:cNvCxnSpPr>
            <a:cxnSpLocks/>
            <a:stCxn id="47" idx="2"/>
            <a:endCxn id="43" idx="2"/>
          </p:cNvCxnSpPr>
          <p:nvPr/>
        </p:nvCxnSpPr>
        <p:spPr>
          <a:xfrm flipH="1">
            <a:off x="4489846" y="5080506"/>
            <a:ext cx="925252" cy="104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5A8E91C-EEC3-114D-8C84-49D5B4057397}"/>
              </a:ext>
            </a:extLst>
          </p:cNvPr>
          <p:cNvCxnSpPr>
            <a:cxnSpLocks/>
            <a:stCxn id="43" idx="3"/>
            <a:endCxn id="44" idx="4"/>
          </p:cNvCxnSpPr>
          <p:nvPr/>
        </p:nvCxnSpPr>
        <p:spPr>
          <a:xfrm flipH="1">
            <a:off x="4284652" y="5235884"/>
            <a:ext cx="226282" cy="790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F7A9530-D2F1-7141-8CD3-EA2EA743F406}"/>
              </a:ext>
            </a:extLst>
          </p:cNvPr>
          <p:cNvCxnSpPr>
            <a:cxnSpLocks/>
            <a:stCxn id="44" idx="5"/>
            <a:endCxn id="46" idx="5"/>
          </p:cNvCxnSpPr>
          <p:nvPr/>
        </p:nvCxnSpPr>
        <p:spPr>
          <a:xfrm>
            <a:off x="4335564" y="6005295"/>
            <a:ext cx="667820" cy="453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5AAC7C1-BAE1-2F40-9F07-809CD2337754}"/>
              </a:ext>
            </a:extLst>
          </p:cNvPr>
          <p:cNvCxnSpPr>
            <a:cxnSpLocks/>
            <a:stCxn id="45" idx="3"/>
            <a:endCxn id="46" idx="3"/>
          </p:cNvCxnSpPr>
          <p:nvPr/>
        </p:nvCxnSpPr>
        <p:spPr>
          <a:xfrm flipH="1">
            <a:off x="4901560" y="6067149"/>
            <a:ext cx="763349" cy="391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AB797C2-EF8C-7244-9C19-FAB108253875}"/>
              </a:ext>
            </a:extLst>
          </p:cNvPr>
          <p:cNvCxnSpPr>
            <a:cxnSpLocks/>
            <a:stCxn id="47" idx="0"/>
            <a:endCxn id="45" idx="0"/>
          </p:cNvCxnSpPr>
          <p:nvPr/>
        </p:nvCxnSpPr>
        <p:spPr>
          <a:xfrm>
            <a:off x="5487098" y="5008506"/>
            <a:ext cx="228723" cy="9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78FB76C5-4677-DC4D-B4ED-EEBF49FB4B84}"/>
              </a:ext>
            </a:extLst>
          </p:cNvPr>
          <p:cNvSpPr/>
          <p:nvPr/>
        </p:nvSpPr>
        <p:spPr>
          <a:xfrm>
            <a:off x="4489846" y="51129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A1CDFAF3-82BB-F249-8FA8-70F68EE4790C}"/>
              </a:ext>
            </a:extLst>
          </p:cNvPr>
          <p:cNvSpPr/>
          <p:nvPr/>
        </p:nvSpPr>
        <p:spPr>
          <a:xfrm>
            <a:off x="4212652" y="5882383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6A60D671-AE7D-D847-BB08-93AB7E9CA79A}"/>
              </a:ext>
            </a:extLst>
          </p:cNvPr>
          <p:cNvSpPr/>
          <p:nvPr/>
        </p:nvSpPr>
        <p:spPr>
          <a:xfrm>
            <a:off x="5643821" y="594423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E4573AC1-8EA2-5745-A391-297AB9186A0A}"/>
              </a:ext>
            </a:extLst>
          </p:cNvPr>
          <p:cNvSpPr/>
          <p:nvPr/>
        </p:nvSpPr>
        <p:spPr>
          <a:xfrm>
            <a:off x="4880472" y="63361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BE097A9-A46A-CF43-AF31-D56916AD8E8B}"/>
              </a:ext>
            </a:extLst>
          </p:cNvPr>
          <p:cNvSpPr/>
          <p:nvPr/>
        </p:nvSpPr>
        <p:spPr>
          <a:xfrm>
            <a:off x="5415098" y="500850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6F56AF9-3CC2-4542-BAFF-A3A9B59AF485}"/>
              </a:ext>
            </a:extLst>
          </p:cNvPr>
          <p:cNvCxnSpPr>
            <a:cxnSpLocks/>
            <a:stCxn id="43" idx="5"/>
            <a:endCxn id="45" idx="5"/>
          </p:cNvCxnSpPr>
          <p:nvPr/>
        </p:nvCxnSpPr>
        <p:spPr>
          <a:xfrm>
            <a:off x="4612758" y="5235884"/>
            <a:ext cx="1153975" cy="83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8B5C929-7D48-FC4B-81C9-7F3AA18DB6BE}"/>
              </a:ext>
            </a:extLst>
          </p:cNvPr>
          <p:cNvCxnSpPr>
            <a:cxnSpLocks/>
            <a:stCxn id="44" idx="6"/>
            <a:endCxn id="52" idx="2"/>
          </p:cNvCxnSpPr>
          <p:nvPr/>
        </p:nvCxnSpPr>
        <p:spPr>
          <a:xfrm flipH="1">
            <a:off x="3585370" y="5954383"/>
            <a:ext cx="771282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20A4649C-E1FA-7340-8090-787DC6D322F7}"/>
              </a:ext>
            </a:extLst>
          </p:cNvPr>
          <p:cNvSpPr/>
          <p:nvPr/>
        </p:nvSpPr>
        <p:spPr>
          <a:xfrm>
            <a:off x="3585370" y="59951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9BE365D3-7946-D848-91BC-1B2434D838A1}"/>
              </a:ext>
            </a:extLst>
          </p:cNvPr>
          <p:cNvSpPr/>
          <p:nvPr/>
        </p:nvSpPr>
        <p:spPr>
          <a:xfrm>
            <a:off x="5868557" y="600529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F641653E-C5E4-F740-83A2-DD9972B4CA64}"/>
              </a:ext>
            </a:extLst>
          </p:cNvPr>
          <p:cNvSpPr/>
          <p:nvPr/>
        </p:nvSpPr>
        <p:spPr>
          <a:xfrm>
            <a:off x="5493459" y="4849625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C3030A79-89A1-1D4C-9617-79EE5364D9D6}"/>
              </a:ext>
            </a:extLst>
          </p:cNvPr>
          <p:cNvSpPr/>
          <p:nvPr/>
        </p:nvSpPr>
        <p:spPr>
          <a:xfrm>
            <a:off x="4724648" y="6459079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C946DAAE-0496-444A-9046-A48B9C08EC97}"/>
              </a:ext>
            </a:extLst>
          </p:cNvPr>
          <p:cNvSpPr/>
          <p:nvPr/>
        </p:nvSpPr>
        <p:spPr>
          <a:xfrm>
            <a:off x="4330934" y="5066428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AA0B7AE-8C4B-EE4A-A881-3DCC25E16796}"/>
              </a:ext>
            </a:extLst>
          </p:cNvPr>
          <p:cNvSpPr txBox="1"/>
          <p:nvPr/>
        </p:nvSpPr>
        <p:spPr>
          <a:xfrm>
            <a:off x="6547985" y="5014327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Step 3</a:t>
            </a:r>
            <a:endParaRPr kumimoji="1" lang="ja-JP" altLang="en-US" sz="3200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A0FF8E2-69D2-FE47-87FA-BFD6E7417132}"/>
              </a:ext>
            </a:extLst>
          </p:cNvPr>
          <p:cNvSpPr/>
          <p:nvPr/>
        </p:nvSpPr>
        <p:spPr>
          <a:xfrm>
            <a:off x="4171393" y="500497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>
            <a:extLst>
              <a:ext uri="{FF2B5EF4-FFF2-40B4-BE49-F238E27FC236}">
                <a16:creationId xmlns:a16="http://schemas.microsoft.com/office/drawing/2014/main" id="{073D6221-2F69-2641-B1B9-0E5428DD5884}"/>
              </a:ext>
            </a:extLst>
          </p:cNvPr>
          <p:cNvSpPr/>
          <p:nvPr/>
        </p:nvSpPr>
        <p:spPr>
          <a:xfrm rot="2786202">
            <a:off x="4216228" y="6225433"/>
            <a:ext cx="543946" cy="182562"/>
          </a:xfrm>
          <a:prstGeom prst="rightArrow">
            <a:avLst>
              <a:gd name="adj1" fmla="val 50000"/>
              <a:gd name="adj2" fmla="val 108543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3CEED1EA-19BD-9448-AC31-14715B002E49}"/>
              </a:ext>
            </a:extLst>
          </p:cNvPr>
          <p:cNvSpPr/>
          <p:nvPr/>
        </p:nvSpPr>
        <p:spPr>
          <a:xfrm>
            <a:off x="4158652" y="5705471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25735B97-A64D-F542-A382-43B3CB88E051}"/>
              </a:ext>
            </a:extLst>
          </p:cNvPr>
          <p:cNvSpPr/>
          <p:nvPr/>
        </p:nvSpPr>
        <p:spPr>
          <a:xfrm>
            <a:off x="4605110" y="658391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293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VC Reconfiguration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Reconfiguration: </a:t>
                </a:r>
              </a:p>
              <a:p>
                <a:pPr lvl="1">
                  <a:buFont typeface="システムフォント（レギュラー）"/>
                  <a:buChar char="⁃"/>
                </a:pPr>
                <a:r>
                  <a:rPr lang="en-US" altLang="ja-JP" sz="2000" dirty="0"/>
                  <a:t>Given two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on a graph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and a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, </a:t>
                </a:r>
              </a:p>
              <a:p>
                <a:pPr lvl="1">
                  <a:buFont typeface="システムフォント（レギュラー）"/>
                  <a:buChar char=" "/>
                </a:pPr>
                <a:r>
                  <a:rPr lang="en-US" altLang="ja-JP" sz="2000" dirty="0"/>
                  <a:t>i</a:t>
                </a:r>
                <a:r>
                  <a:rPr lang="en-US" altLang="ja-JP" sz="2000" b="0" dirty="0"/>
                  <a:t>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by applying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keeping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-PVC property</a:t>
                </a:r>
                <a:r>
                  <a:rPr lang="en-US" altLang="ja-JP" sz="2000" dirty="0"/>
                  <a:t>?</a:t>
                </a:r>
              </a:p>
              <a:p>
                <a:r>
                  <a:rPr lang="en-US" altLang="ja-JP" sz="2400" dirty="0"/>
                  <a:t>Reconfiguration Rules: </a:t>
                </a:r>
              </a:p>
              <a:p>
                <a:pPr marL="274320" lvl="1" indent="0">
                  <a:buNone/>
                </a:pPr>
                <a:r>
                  <a:rPr lang="en-US" altLang="ja-JP" sz="2200" dirty="0"/>
                  <a:t>In each step, a single token is…</a:t>
                </a:r>
                <a:endParaRPr lang="en-US" altLang="ja-JP" sz="16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Sliding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TS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slid</a:t>
                </a:r>
                <a:r>
                  <a:rPr lang="en-US" altLang="ja-JP" sz="2000" dirty="0"/>
                  <a:t>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Jumping</a:t>
                </a:r>
                <a:r>
                  <a:rPr lang="en-US" altLang="ja-JP" sz="2000" dirty="0"/>
                  <a:t> (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) 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jumped</a:t>
                </a:r>
                <a:r>
                  <a:rPr lang="en-US" altLang="ja-JP" sz="2000" dirty="0"/>
                  <a:t>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b="1" dirty="0"/>
                  <a:t>Addition/Removal 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added</a:t>
                </a:r>
                <a:r>
                  <a:rPr lang="en-US" altLang="ja-JP" sz="2000" dirty="0"/>
                  <a:t> to an unoccupied</a:t>
                </a:r>
                <a:endParaRPr lang="ja-JP" altLang="en-US" sz="2000"/>
              </a:p>
              <a:p>
                <a:pPr lvl="1">
                  <a:buFont typeface="システムフォント"/>
                  <a:buChar char="⁃"/>
                </a:pPr>
                <a:endParaRPr lang="en-US" altLang="ja-JP" sz="2000" dirty="0"/>
              </a:p>
              <a:p>
                <a:pPr marL="274320" lvl="1" indent="0">
                  <a:buNone/>
                </a:pP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47848"/>
                <a:ext cx="8430005" cy="5000865"/>
              </a:xfrm>
              <a:blipFill>
                <a:blip r:embed="rId4"/>
                <a:stretch>
                  <a:fillRect l="-451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C035A66-CF4D-B247-805C-4ABDD3B8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4B2039-2360-F440-B857-74900B4C2125}"/>
              </a:ext>
            </a:extLst>
          </p:cNvPr>
          <p:cNvSpPr/>
          <p:nvPr/>
        </p:nvSpPr>
        <p:spPr>
          <a:xfrm>
            <a:off x="5715821" y="394988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removed</a:t>
            </a:r>
            <a:r>
              <a:rPr lang="en-US" altLang="ja-JP" sz="2000" dirty="0"/>
              <a:t> from an occupied</a:t>
            </a:r>
            <a:endParaRPr lang="ja-JP" altLang="en-US" sz="20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98485F-4D37-F04F-9508-E512C74D8A88}"/>
              </a:ext>
            </a:extLst>
          </p:cNvPr>
          <p:cNvSpPr txBox="1"/>
          <p:nvPr/>
        </p:nvSpPr>
        <p:spPr>
          <a:xfrm>
            <a:off x="8234389" y="421524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vertex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/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(Usually, </a:t>
                </a:r>
                <a:r>
                  <a:rPr kumimoji="1" lang="en-US" altLang="ja-JP" sz="2000" b="1" dirty="0"/>
                  <a:t>TAR(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kumimoji="1" lang="en-US" altLang="ja-JP" sz="2000" b="1" dirty="0"/>
                  <a:t>)</a:t>
                </a:r>
                <a:r>
                  <a:rPr kumimoji="1" lang="en-US" altLang="ja-JP" sz="2000" dirty="0"/>
                  <a:t> with bounded size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F5185A-6A19-7344-9870-DC55BC04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8" y="4316158"/>
                <a:ext cx="4290085" cy="400110"/>
              </a:xfrm>
              <a:prstGeom prst="rect">
                <a:avLst/>
              </a:prstGeom>
              <a:blipFill>
                <a:blip r:embed="rId5"/>
                <a:stretch>
                  <a:fillRect l="-1180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/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(Example) </a:t>
                </a:r>
              </a:p>
              <a:p>
                <a:pPr algn="ctr"/>
                <a:r>
                  <a:rPr kumimoji="1" lang="en-US" altLang="ja-JP" sz="2000" dirty="0"/>
                  <a:t>3-PVCR under TS</a:t>
                </a:r>
              </a:p>
              <a:p>
                <a:pPr algn="ctr"/>
                <a:r>
                  <a:rPr kumimoji="1" lang="en-US" altLang="ja-JP" sz="2000" dirty="0"/>
                  <a:t>Task: </a:t>
                </a:r>
                <a:r>
                  <a:rPr kumimoji="1" lang="en-US" altLang="ja-JP" sz="2000" dirty="0" err="1"/>
                  <a:t>Reconf</a:t>
                </a:r>
                <a:r>
                  <a:rPr kumimoji="1" lang="en-US" altLang="ja-JP" sz="20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1" lang="en-US" altLang="ja-JP" sz="20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rgbClr val="0035E8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kumimoji="1" lang="en-US" altLang="ja-JP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F6A83A-B824-0742-8E3B-4CB883FC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3" y="5028456"/>
                <a:ext cx="2236253" cy="1015663"/>
              </a:xfrm>
              <a:prstGeom prst="rect">
                <a:avLst/>
              </a:prstGeom>
              <a:blipFill>
                <a:blip r:embed="rId6"/>
                <a:stretch>
                  <a:fillRect l="-1130" t="-3750"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8BD865A-50FA-8748-AF74-AD2C889029EE}"/>
              </a:ext>
            </a:extLst>
          </p:cNvPr>
          <p:cNvCxnSpPr>
            <a:cxnSpLocks/>
            <a:stCxn id="67" idx="3"/>
            <a:endCxn id="68" idx="3"/>
          </p:cNvCxnSpPr>
          <p:nvPr/>
        </p:nvCxnSpPr>
        <p:spPr>
          <a:xfrm flipH="1">
            <a:off x="7804344" y="3141088"/>
            <a:ext cx="44712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A2DD5D5-CACE-E848-B09E-1EF319792C65}"/>
              </a:ext>
            </a:extLst>
          </p:cNvPr>
          <p:cNvCxnSpPr>
            <a:cxnSpLocks/>
            <a:stCxn id="70" idx="6"/>
            <a:endCxn id="68" idx="2"/>
          </p:cNvCxnSpPr>
          <p:nvPr/>
        </p:nvCxnSpPr>
        <p:spPr>
          <a:xfrm flipH="1">
            <a:off x="7780983" y="3846291"/>
            <a:ext cx="1083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9636091-4A12-4C4A-889D-9065110DC2A6}"/>
              </a:ext>
            </a:extLst>
          </p:cNvPr>
          <p:cNvCxnSpPr>
            <a:cxnSpLocks/>
            <a:stCxn id="67" idx="5"/>
            <a:endCxn id="70" idx="5"/>
          </p:cNvCxnSpPr>
          <p:nvPr/>
        </p:nvCxnSpPr>
        <p:spPr>
          <a:xfrm>
            <a:off x="8364267" y="3141088"/>
            <a:ext cx="477095" cy="761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FD1AA2C-CB3B-5A4D-B0AB-D0CCD4DB5CB1}"/>
              </a:ext>
            </a:extLst>
          </p:cNvPr>
          <p:cNvCxnSpPr>
            <a:cxnSpLocks/>
            <a:stCxn id="67" idx="0"/>
            <a:endCxn id="69" idx="4"/>
          </p:cNvCxnSpPr>
          <p:nvPr/>
        </p:nvCxnSpPr>
        <p:spPr>
          <a:xfrm flipV="1">
            <a:off x="8307868" y="2435347"/>
            <a:ext cx="0" cy="56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>
            <a:extLst>
              <a:ext uri="{FF2B5EF4-FFF2-40B4-BE49-F238E27FC236}">
                <a16:creationId xmlns:a16="http://schemas.microsoft.com/office/drawing/2014/main" id="{068986D3-F5F6-1E47-9A1B-968C35DDAC5F}"/>
              </a:ext>
            </a:extLst>
          </p:cNvPr>
          <p:cNvSpPr/>
          <p:nvPr/>
        </p:nvSpPr>
        <p:spPr>
          <a:xfrm>
            <a:off x="8228108" y="3004929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65DF3CCF-E479-F74F-9B8C-C1F6C6B79465}"/>
              </a:ext>
            </a:extLst>
          </p:cNvPr>
          <p:cNvSpPr/>
          <p:nvPr/>
        </p:nvSpPr>
        <p:spPr>
          <a:xfrm>
            <a:off x="778098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E28AD92A-D5AF-624D-8668-75A783D6370E}"/>
              </a:ext>
            </a:extLst>
          </p:cNvPr>
          <p:cNvSpPr/>
          <p:nvPr/>
        </p:nvSpPr>
        <p:spPr>
          <a:xfrm>
            <a:off x="8228108" y="2275827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4438F06-221A-F74F-B1CC-8716D28465AA}"/>
              </a:ext>
            </a:extLst>
          </p:cNvPr>
          <p:cNvSpPr/>
          <p:nvPr/>
        </p:nvSpPr>
        <p:spPr>
          <a:xfrm>
            <a:off x="8705203" y="3766531"/>
            <a:ext cx="159520" cy="1595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9B8554D5-9B52-D44F-A2AB-A8069C2D8441}"/>
              </a:ext>
            </a:extLst>
          </p:cNvPr>
          <p:cNvSpPr/>
          <p:nvPr/>
        </p:nvSpPr>
        <p:spPr>
          <a:xfrm>
            <a:off x="7587052" y="3571994"/>
            <a:ext cx="159520" cy="15952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5512DD-1AD1-B64D-9C43-7CF580357B46}"/>
              </a:ext>
            </a:extLst>
          </p:cNvPr>
          <p:cNvCxnSpPr>
            <a:cxnSpLocks/>
            <a:stCxn id="47" idx="2"/>
            <a:endCxn id="43" idx="2"/>
          </p:cNvCxnSpPr>
          <p:nvPr/>
        </p:nvCxnSpPr>
        <p:spPr>
          <a:xfrm flipH="1">
            <a:off x="4489846" y="5080506"/>
            <a:ext cx="925252" cy="104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5A8E91C-EEC3-114D-8C84-49D5B4057397}"/>
              </a:ext>
            </a:extLst>
          </p:cNvPr>
          <p:cNvCxnSpPr>
            <a:cxnSpLocks/>
            <a:stCxn id="43" idx="3"/>
            <a:endCxn id="44" idx="4"/>
          </p:cNvCxnSpPr>
          <p:nvPr/>
        </p:nvCxnSpPr>
        <p:spPr>
          <a:xfrm flipH="1">
            <a:off x="4284652" y="5235884"/>
            <a:ext cx="226282" cy="790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F7A9530-D2F1-7141-8CD3-EA2EA743F406}"/>
              </a:ext>
            </a:extLst>
          </p:cNvPr>
          <p:cNvCxnSpPr>
            <a:cxnSpLocks/>
            <a:stCxn id="44" idx="5"/>
            <a:endCxn id="46" idx="5"/>
          </p:cNvCxnSpPr>
          <p:nvPr/>
        </p:nvCxnSpPr>
        <p:spPr>
          <a:xfrm>
            <a:off x="4335564" y="6005295"/>
            <a:ext cx="667820" cy="453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5AAC7C1-BAE1-2F40-9F07-809CD2337754}"/>
              </a:ext>
            </a:extLst>
          </p:cNvPr>
          <p:cNvCxnSpPr>
            <a:cxnSpLocks/>
            <a:stCxn id="45" idx="3"/>
            <a:endCxn id="46" idx="3"/>
          </p:cNvCxnSpPr>
          <p:nvPr/>
        </p:nvCxnSpPr>
        <p:spPr>
          <a:xfrm flipH="1">
            <a:off x="4901560" y="6067149"/>
            <a:ext cx="763349" cy="391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AB797C2-EF8C-7244-9C19-FAB108253875}"/>
              </a:ext>
            </a:extLst>
          </p:cNvPr>
          <p:cNvCxnSpPr>
            <a:cxnSpLocks/>
            <a:stCxn id="47" idx="0"/>
            <a:endCxn id="45" idx="0"/>
          </p:cNvCxnSpPr>
          <p:nvPr/>
        </p:nvCxnSpPr>
        <p:spPr>
          <a:xfrm>
            <a:off x="5487098" y="5008506"/>
            <a:ext cx="228723" cy="9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78FB76C5-4677-DC4D-B4ED-EEBF49FB4B84}"/>
              </a:ext>
            </a:extLst>
          </p:cNvPr>
          <p:cNvSpPr/>
          <p:nvPr/>
        </p:nvSpPr>
        <p:spPr>
          <a:xfrm>
            <a:off x="4489846" y="51129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A1CDFAF3-82BB-F249-8FA8-70F68EE4790C}"/>
              </a:ext>
            </a:extLst>
          </p:cNvPr>
          <p:cNvSpPr/>
          <p:nvPr/>
        </p:nvSpPr>
        <p:spPr>
          <a:xfrm>
            <a:off x="4212652" y="5882383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6A60D671-AE7D-D847-BB08-93AB7E9CA79A}"/>
              </a:ext>
            </a:extLst>
          </p:cNvPr>
          <p:cNvSpPr/>
          <p:nvPr/>
        </p:nvSpPr>
        <p:spPr>
          <a:xfrm>
            <a:off x="5643821" y="594423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E4573AC1-8EA2-5745-A391-297AB9186A0A}"/>
              </a:ext>
            </a:extLst>
          </p:cNvPr>
          <p:cNvSpPr/>
          <p:nvPr/>
        </p:nvSpPr>
        <p:spPr>
          <a:xfrm>
            <a:off x="4880472" y="63361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BE097A9-A46A-CF43-AF31-D56916AD8E8B}"/>
              </a:ext>
            </a:extLst>
          </p:cNvPr>
          <p:cNvSpPr/>
          <p:nvPr/>
        </p:nvSpPr>
        <p:spPr>
          <a:xfrm>
            <a:off x="5415098" y="500850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6F56AF9-3CC2-4542-BAFF-A3A9B59AF485}"/>
              </a:ext>
            </a:extLst>
          </p:cNvPr>
          <p:cNvCxnSpPr>
            <a:cxnSpLocks/>
            <a:stCxn id="43" idx="5"/>
            <a:endCxn id="45" idx="5"/>
          </p:cNvCxnSpPr>
          <p:nvPr/>
        </p:nvCxnSpPr>
        <p:spPr>
          <a:xfrm>
            <a:off x="4612758" y="5235884"/>
            <a:ext cx="1153975" cy="831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8B5C929-7D48-FC4B-81C9-7F3AA18DB6BE}"/>
              </a:ext>
            </a:extLst>
          </p:cNvPr>
          <p:cNvCxnSpPr>
            <a:cxnSpLocks/>
            <a:stCxn id="44" idx="6"/>
            <a:endCxn id="52" idx="2"/>
          </p:cNvCxnSpPr>
          <p:nvPr/>
        </p:nvCxnSpPr>
        <p:spPr>
          <a:xfrm flipH="1">
            <a:off x="3585370" y="5954383"/>
            <a:ext cx="771282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20A4649C-E1FA-7340-8090-787DC6D322F7}"/>
              </a:ext>
            </a:extLst>
          </p:cNvPr>
          <p:cNvSpPr/>
          <p:nvPr/>
        </p:nvSpPr>
        <p:spPr>
          <a:xfrm>
            <a:off x="3585370" y="59951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9BE365D3-7946-D848-91BC-1B2434D838A1}"/>
              </a:ext>
            </a:extLst>
          </p:cNvPr>
          <p:cNvSpPr/>
          <p:nvPr/>
        </p:nvSpPr>
        <p:spPr>
          <a:xfrm>
            <a:off x="5868557" y="600529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F641653E-C5E4-F740-83A2-DD9972B4CA64}"/>
              </a:ext>
            </a:extLst>
          </p:cNvPr>
          <p:cNvSpPr/>
          <p:nvPr/>
        </p:nvSpPr>
        <p:spPr>
          <a:xfrm>
            <a:off x="5493459" y="4849625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C3030A79-89A1-1D4C-9617-79EE5364D9D6}"/>
              </a:ext>
            </a:extLst>
          </p:cNvPr>
          <p:cNvSpPr/>
          <p:nvPr/>
        </p:nvSpPr>
        <p:spPr>
          <a:xfrm>
            <a:off x="4724648" y="6459079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C946DAAE-0496-444A-9046-A48B9C08EC97}"/>
              </a:ext>
            </a:extLst>
          </p:cNvPr>
          <p:cNvSpPr/>
          <p:nvPr/>
        </p:nvSpPr>
        <p:spPr>
          <a:xfrm>
            <a:off x="4330934" y="5066428"/>
            <a:ext cx="108000" cy="108000"/>
          </a:xfrm>
          <a:prstGeom prst="ellipse">
            <a:avLst/>
          </a:prstGeom>
          <a:solidFill>
            <a:srgbClr val="0035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AA0B7AE-8C4B-EE4A-A881-3DCC25E16796}"/>
              </a:ext>
            </a:extLst>
          </p:cNvPr>
          <p:cNvSpPr txBox="1"/>
          <p:nvPr/>
        </p:nvSpPr>
        <p:spPr>
          <a:xfrm>
            <a:off x="6547985" y="5014327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Step 4</a:t>
            </a:r>
            <a:endParaRPr kumimoji="1" lang="ja-JP" altLang="en-US" sz="3200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A0FF8E2-69D2-FE47-87FA-BFD6E7417132}"/>
              </a:ext>
            </a:extLst>
          </p:cNvPr>
          <p:cNvSpPr/>
          <p:nvPr/>
        </p:nvSpPr>
        <p:spPr>
          <a:xfrm>
            <a:off x="4171393" y="500497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>
            <a:extLst>
              <a:ext uri="{FF2B5EF4-FFF2-40B4-BE49-F238E27FC236}">
                <a16:creationId xmlns:a16="http://schemas.microsoft.com/office/drawing/2014/main" id="{073D6221-2F69-2641-B1B9-0E5428DD5884}"/>
              </a:ext>
            </a:extLst>
          </p:cNvPr>
          <p:cNvSpPr/>
          <p:nvPr/>
        </p:nvSpPr>
        <p:spPr>
          <a:xfrm rot="15434395">
            <a:off x="5345129" y="5364060"/>
            <a:ext cx="931232" cy="182562"/>
          </a:xfrm>
          <a:prstGeom prst="rightArrow">
            <a:avLst>
              <a:gd name="adj1" fmla="val 50000"/>
              <a:gd name="adj2" fmla="val 108543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25735B97-A64D-F542-A382-43B3CB88E051}"/>
              </a:ext>
            </a:extLst>
          </p:cNvPr>
          <p:cNvSpPr/>
          <p:nvPr/>
        </p:nvSpPr>
        <p:spPr>
          <a:xfrm>
            <a:off x="4605110" y="658391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F8CA7552-9CCB-0346-930A-2F864C36C06E}"/>
              </a:ext>
            </a:extLst>
          </p:cNvPr>
          <p:cNvSpPr/>
          <p:nvPr/>
        </p:nvSpPr>
        <p:spPr>
          <a:xfrm>
            <a:off x="5643821" y="476625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E7D6BD0-FB33-F541-B161-5AA5D0F64BD0}"/>
              </a:ext>
            </a:extLst>
          </p:cNvPr>
          <p:cNvSpPr txBox="1"/>
          <p:nvPr/>
        </p:nvSpPr>
        <p:spPr>
          <a:xfrm>
            <a:off x="6851923" y="562107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👍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130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Formal Definition</a:t>
            </a:r>
            <a:endParaRPr kumimoji="1" lang="ja-JP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400" b="1" dirty="0"/>
                  <a:t>-Path Vertex Cover Reconfiguration (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400" b="1" dirty="0"/>
                  <a:t>-PVCR)]</a:t>
                </a:r>
              </a:p>
              <a:p>
                <a:r>
                  <a:rPr lang="en-US" altLang="ja-JP" sz="2400" dirty="0"/>
                  <a:t>Input: 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/>
                  <a:t>, two distinct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, single </a:t>
                </a:r>
                <a:r>
                  <a:rPr lang="en-US" altLang="ja-JP" sz="2400" dirty="0" err="1"/>
                  <a:t>reconf</a:t>
                </a:r>
                <a:r>
                  <a:rPr lang="en-US" altLang="ja-JP" sz="2400" dirty="0"/>
                  <a:t>. rule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r>
                  <a:rPr lang="en-US" altLang="ja-JP" sz="2400" dirty="0"/>
                  <a:t>Question: 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Is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reconfigurable to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under rule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400" dirty="0"/>
                  <a:t>?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r>
                  <a:rPr lang="en-US" altLang="ja-JP" sz="2400" dirty="0" err="1"/>
                  <a:t>Reconf</a:t>
                </a:r>
                <a:r>
                  <a:rPr lang="en-US" altLang="ja-JP" sz="2400" dirty="0"/>
                  <a:t>. Rules: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Sliding (TS) : slid along an edge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Jumping (TJ) : jumped to an unoccupied vertex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Addition/Removal (TAR) : added to an unoccupied vertex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81AA12-67E5-474E-AEB1-1FE17165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3F7E9A-6E02-0D4F-A50C-6213914F3A21}"/>
              </a:ext>
            </a:extLst>
          </p:cNvPr>
          <p:cNvSpPr txBox="1"/>
          <p:nvPr/>
        </p:nvSpPr>
        <p:spPr>
          <a:xfrm>
            <a:off x="3611420" y="6092764"/>
            <a:ext cx="381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(removed from an occupied vertex)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829674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Previous</a:t>
            </a:r>
            <a:r>
              <a:rPr kumimoji="1" lang="en-US" altLang="ja-JP" b="1" dirty="0"/>
              <a:t> complexity of </a:t>
            </a:r>
            <a:r>
              <a:rPr kumimoji="1" lang="en-US" altLang="ja-JP" b="1" dirty="0">
                <a:solidFill>
                  <a:srgbClr val="FF0000"/>
                </a:solidFill>
              </a:rPr>
              <a:t>VCR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629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Previous</a:t>
            </a:r>
            <a:r>
              <a:rPr kumimoji="1" lang="en-US" altLang="ja-JP" b="1" dirty="0"/>
              <a:t> complexity of </a:t>
            </a:r>
            <a:r>
              <a:rPr kumimoji="1" lang="en-US" altLang="ja-JP" b="1" dirty="0">
                <a:solidFill>
                  <a:srgbClr val="FF0000"/>
                </a:solidFill>
              </a:rPr>
              <a:t>VCR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3, perfect, bounded bandwidth</a:t>
            </a:r>
            <a:endParaRPr lang="en-US" altLang="ja-JP" sz="1600" dirty="0"/>
          </a:p>
          <a:p>
            <a:r>
              <a:rPr lang="en-US" altLang="ja-JP" sz="2000" dirty="0"/>
              <a:t>PSPACE-c under TS, NP-c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r>
              <a:rPr lang="en-US" altLang="ja-JP" sz="2000" dirty="0"/>
              <a:t>PSPACE-c under TS, P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chordal</a:t>
            </a:r>
            <a:r>
              <a:rPr lang="en-US" altLang="ja-JP" sz="2000" dirty="0"/>
              <a:t> (</a:t>
            </a:r>
            <a:r>
              <a:rPr lang="en-US" altLang="ja-JP" dirty="0"/>
              <a:t>*</a:t>
            </a:r>
            <a:r>
              <a:rPr lang="en-US" altLang="ja-JP" sz="2000" dirty="0"/>
              <a:t>TJ and TAR: P on even-hole-free)</a:t>
            </a:r>
          </a:p>
          <a:p>
            <a:r>
              <a:rPr lang="en-US" altLang="ja-JP" sz="2000" dirty="0"/>
              <a:t>P under TS: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 permutation, bipartite distance hereditary</a:t>
            </a:r>
          </a:p>
          <a:p>
            <a:r>
              <a:rPr lang="en-US" altLang="ja-JP" sz="2000" dirty="0"/>
              <a:t>P under all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cograph, claw-free, interval, tree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13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covers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vertices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/>
                  <a:t>of graph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433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Previous</a:t>
            </a:r>
            <a:r>
              <a:rPr kumimoji="1" lang="en-US" altLang="ja-JP" b="1" dirty="0"/>
              <a:t> complexity of </a:t>
            </a:r>
            <a:r>
              <a:rPr kumimoji="1" lang="en-US" altLang="ja-JP" b="1" dirty="0">
                <a:solidFill>
                  <a:srgbClr val="FF0000"/>
                </a:solidFill>
              </a:rPr>
              <a:t>VCR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3, perfect, bounded bandwidth</a:t>
            </a:r>
            <a:endParaRPr lang="en-US" altLang="ja-JP" sz="1600" dirty="0"/>
          </a:p>
          <a:p>
            <a:r>
              <a:rPr lang="en-US" altLang="ja-JP" sz="2000" dirty="0"/>
              <a:t>PSPACE-c under TS, NP-c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r>
              <a:rPr lang="en-US" altLang="ja-JP" sz="2000" dirty="0"/>
              <a:t>PSPACE-c under TS, P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chordal</a:t>
            </a:r>
            <a:r>
              <a:rPr lang="en-US" altLang="ja-JP" sz="2000" dirty="0"/>
              <a:t> (</a:t>
            </a:r>
            <a:r>
              <a:rPr lang="en-US" altLang="ja-JP" dirty="0"/>
              <a:t>*</a:t>
            </a:r>
            <a:r>
              <a:rPr lang="en-US" altLang="ja-JP" sz="2000" dirty="0"/>
              <a:t>TJ and TAR: P on even-hole-free)</a:t>
            </a:r>
          </a:p>
          <a:p>
            <a:r>
              <a:rPr lang="en-US" altLang="ja-JP" sz="2000" dirty="0"/>
              <a:t>P under TS: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 permutation, bipartite distance hereditary</a:t>
            </a:r>
          </a:p>
          <a:p>
            <a:r>
              <a:rPr lang="en-US" altLang="ja-JP" sz="2000" dirty="0"/>
              <a:t>P under all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cograph, claw-free, interval, tree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205170-AD09-C04D-99AC-5757449A39D1}"/>
              </a:ext>
            </a:extLst>
          </p:cNvPr>
          <p:cNvSpPr txBox="1"/>
          <p:nvPr/>
        </p:nvSpPr>
        <p:spPr>
          <a:xfrm>
            <a:off x="681703" y="5745807"/>
            <a:ext cx="789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A90C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Complexity changes, according to </a:t>
            </a:r>
            <a:r>
              <a:rPr kumimoji="1" lang="en-US" altLang="ja-JP" sz="2400" dirty="0">
                <a:solidFill>
                  <a:srgbClr val="FF0000"/>
                </a:solidFill>
              </a:rPr>
              <a:t>each reconfiguration rule</a:t>
            </a:r>
            <a:r>
              <a:rPr kumimoji="1" lang="en-US" altLang="ja-JP" sz="2400" dirty="0"/>
              <a:t>.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920912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1&amp;2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093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1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&amp;2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5773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5773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58" r="-3297" b="-1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93E632-05C6-E142-B34C-F99F9403A3E2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254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1&amp;2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5773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5773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58" r="-3297" b="-1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dirty="0"/>
              <a:t>Nondeterministic </a:t>
            </a:r>
          </a:p>
          <a:p>
            <a:pPr algn="ctr"/>
            <a:r>
              <a:rPr kumimoji="1" lang="en-US" altLang="ja-JP" sz="2400" dirty="0"/>
              <a:t>Constraint Logic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9DDA2AE-B81C-034B-8E34-C9FE1D356A5F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93E632-05C6-E142-B34C-F99F9403A3E2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63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1&amp;2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dirty="0"/>
              <a:t>Nondeterministic </a:t>
            </a:r>
          </a:p>
          <a:p>
            <a:pPr algn="ctr"/>
            <a:r>
              <a:rPr kumimoji="1" lang="en-US" altLang="ja-JP" sz="2400" dirty="0"/>
              <a:t>Constraint Logic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797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1" name="四角形吹き出し 20">
            <a:extLst>
              <a:ext uri="{FF2B5EF4-FFF2-40B4-BE49-F238E27FC236}">
                <a16:creationId xmlns:a16="http://schemas.microsoft.com/office/drawing/2014/main" id="{46D8CA7B-D528-A641-AA95-23E78E3BF55E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en-US" altLang="ja-JP" sz="2000" dirty="0">
                <a:solidFill>
                  <a:schemeClr val="tx1"/>
                </a:solidFill>
              </a:rPr>
              <a:t>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endParaRPr kumimoji="1" lang="en-US" altLang="ja-JP" sz="2000" dirty="0">
              <a:solidFill>
                <a:srgbClr val="FF0000"/>
              </a:solidFill>
            </a:endParaRP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42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18" name="四角形吹き出し 17">
            <a:extLst>
              <a:ext uri="{FF2B5EF4-FFF2-40B4-BE49-F238E27FC236}">
                <a16:creationId xmlns:a16="http://schemas.microsoft.com/office/drawing/2014/main" id="{961A9F8F-B104-2146-AF61-1A2E25C7002B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endParaRPr kumimoji="1" lang="en-US" altLang="ja-JP" sz="2000" dirty="0">
              <a:solidFill>
                <a:srgbClr val="FF0000"/>
              </a:solidFill>
            </a:endParaRP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67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18" name="四角形吹き出し 17">
            <a:extLst>
              <a:ext uri="{FF2B5EF4-FFF2-40B4-BE49-F238E27FC236}">
                <a16:creationId xmlns:a16="http://schemas.microsoft.com/office/drawing/2014/main" id="{961A9F8F-B104-2146-AF61-1A2E25C7002B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endParaRPr kumimoji="1" lang="en-US" altLang="ja-JP" sz="2000" dirty="0">
              <a:solidFill>
                <a:srgbClr val="FF0000"/>
              </a:solidFill>
            </a:endParaRP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833857E7-7A4B-C84C-A030-6CE336DCE3B5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4C1854EB-AA79-434D-8AE6-C2E5B83CFB16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E3DE024-A20E-914A-A791-8D8592249F59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56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18" name="四角形吹き出し 17">
            <a:extLst>
              <a:ext uri="{FF2B5EF4-FFF2-40B4-BE49-F238E27FC236}">
                <a16:creationId xmlns:a16="http://schemas.microsoft.com/office/drawing/2014/main" id="{961A9F8F-B104-2146-AF61-1A2E25C7002B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endParaRPr kumimoji="1" lang="en-US" altLang="ja-JP" sz="2000" dirty="0">
              <a:solidFill>
                <a:srgbClr val="FF0000"/>
              </a:solidFill>
            </a:endParaRP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6277319E-FCA9-8B48-9D72-C6E334A0F326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D9445ECC-0E36-1245-9689-21213A53365F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D4DF14A-DF36-6A4C-9DF2-7CB3F2BECD72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12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59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A2E51352-02B7-CC4D-9F38-9D901DAB5250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777078AD-DFA2-6044-A529-8711DD92127C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7A375F1-FB5C-DF4C-8469-AFB723B35ABC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36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covers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5274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7"/>
            <a:endCxn id="24" idx="7"/>
          </p:cNvCxnSpPr>
          <p:nvPr/>
        </p:nvCxnSpPr>
        <p:spPr>
          <a:xfrm flipH="1">
            <a:off x="4747496" y="3288740"/>
            <a:ext cx="595992" cy="405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1"/>
            <a:endCxn id="35" idx="1"/>
          </p:cNvCxnSpPr>
          <p:nvPr/>
        </p:nvCxnSpPr>
        <p:spPr>
          <a:xfrm>
            <a:off x="5241664" y="3288740"/>
            <a:ext cx="595992" cy="40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7"/>
            <a:endCxn id="38" idx="7"/>
          </p:cNvCxnSpPr>
          <p:nvPr/>
        </p:nvCxnSpPr>
        <p:spPr>
          <a:xfrm flipH="1">
            <a:off x="7144542" y="3288740"/>
            <a:ext cx="595992" cy="405887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FBECA652-803A-1643-B1A6-A55C861BC919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D1E5E465-86BC-2F43-8ECE-C5FDCDEE7EBA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8153F25D-A0E3-4E4E-B6E6-604FA00FD9CD}"/>
              </a:ext>
            </a:extLst>
          </p:cNvPr>
          <p:cNvCxnSpPr>
            <a:cxnSpLocks/>
            <a:stCxn id="66" idx="6"/>
            <a:endCxn id="67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3757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7"/>
            <a:endCxn id="24" idx="7"/>
          </p:cNvCxnSpPr>
          <p:nvPr/>
        </p:nvCxnSpPr>
        <p:spPr>
          <a:xfrm flipH="1">
            <a:off x="4747496" y="3288740"/>
            <a:ext cx="595992" cy="405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1"/>
            <a:endCxn id="35" idx="1"/>
          </p:cNvCxnSpPr>
          <p:nvPr/>
        </p:nvCxnSpPr>
        <p:spPr>
          <a:xfrm>
            <a:off x="5241664" y="3288740"/>
            <a:ext cx="595992" cy="40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7"/>
            <a:endCxn id="38" idx="7"/>
          </p:cNvCxnSpPr>
          <p:nvPr/>
        </p:nvCxnSpPr>
        <p:spPr>
          <a:xfrm flipH="1">
            <a:off x="7144542" y="3288740"/>
            <a:ext cx="595992" cy="405887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AE37B702-0748-2749-A7B6-71B6A8F8B3C5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7F99E890-AE90-F643-B4B4-0BA6B6D8A886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1320853-6EE8-E441-BCEE-1DC5CB1DEE8D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7590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7"/>
            <a:endCxn id="24" idx="7"/>
          </p:cNvCxnSpPr>
          <p:nvPr/>
        </p:nvCxnSpPr>
        <p:spPr>
          <a:xfrm flipH="1">
            <a:off x="4747496" y="3288740"/>
            <a:ext cx="595992" cy="405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1"/>
            <a:endCxn id="35" idx="1"/>
          </p:cNvCxnSpPr>
          <p:nvPr/>
        </p:nvCxnSpPr>
        <p:spPr>
          <a:xfrm>
            <a:off x="5241664" y="3288740"/>
            <a:ext cx="595992" cy="40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7"/>
            <a:endCxn id="38" idx="7"/>
          </p:cNvCxnSpPr>
          <p:nvPr/>
        </p:nvCxnSpPr>
        <p:spPr>
          <a:xfrm flipH="1">
            <a:off x="7144542" y="3288740"/>
            <a:ext cx="595992" cy="405887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C6DC6A-ABCD-474A-AB79-1D7A92C987C4}"/>
              </a:ext>
            </a:extLst>
          </p:cNvPr>
          <p:cNvSpPr txBox="1"/>
          <p:nvPr/>
        </p:nvSpPr>
        <p:spPr>
          <a:xfrm>
            <a:off x="4334781" y="257077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😩</a:t>
            </a:r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F749F94-0029-1248-89FE-586B3E88948D}"/>
              </a:ext>
            </a:extLst>
          </p:cNvPr>
          <p:cNvCxnSpPr>
            <a:cxnSpLocks/>
          </p:cNvCxnSpPr>
          <p:nvPr/>
        </p:nvCxnSpPr>
        <p:spPr>
          <a:xfrm>
            <a:off x="4801182" y="2225737"/>
            <a:ext cx="397847" cy="1024570"/>
          </a:xfrm>
          <a:prstGeom prst="straightConnector1">
            <a:avLst/>
          </a:prstGeom>
          <a:ln w="25400">
            <a:solidFill>
              <a:schemeClr val="tx1"/>
            </a:solidFill>
            <a:headEnd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>
            <a:extLst>
              <a:ext uri="{FF2B5EF4-FFF2-40B4-BE49-F238E27FC236}">
                <a16:creationId xmlns:a16="http://schemas.microsoft.com/office/drawing/2014/main" id="{68E3D3BA-D6FF-D44D-908B-CDDC4478C460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22AD5583-9942-D144-B66A-703C0486ABAE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82E33DFA-2060-A145-9D3D-A2211D411BEF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3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7"/>
            <a:endCxn id="24" idx="7"/>
          </p:cNvCxnSpPr>
          <p:nvPr/>
        </p:nvCxnSpPr>
        <p:spPr>
          <a:xfrm flipH="1">
            <a:off x="4747496" y="3288740"/>
            <a:ext cx="595992" cy="405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1"/>
            <a:endCxn id="35" idx="1"/>
          </p:cNvCxnSpPr>
          <p:nvPr/>
        </p:nvCxnSpPr>
        <p:spPr>
          <a:xfrm>
            <a:off x="5241664" y="3288740"/>
            <a:ext cx="595992" cy="40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7"/>
            <a:endCxn id="38" idx="7"/>
          </p:cNvCxnSpPr>
          <p:nvPr/>
        </p:nvCxnSpPr>
        <p:spPr>
          <a:xfrm flipH="1">
            <a:off x="7144542" y="3288740"/>
            <a:ext cx="595992" cy="405887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3E6A5E00-9BE3-B840-8ADB-01B67826B40B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7A49DC04-6F3C-EE40-9B73-DE07E3B4A531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8731EC44-A065-D647-8A6E-C7C336AC3C44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888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3"/>
            <a:endCxn id="24" idx="7"/>
          </p:cNvCxnSpPr>
          <p:nvPr/>
        </p:nvCxnSpPr>
        <p:spPr>
          <a:xfrm flipH="1">
            <a:off x="4747496" y="3390564"/>
            <a:ext cx="494168" cy="304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1"/>
            <a:endCxn id="35" idx="1"/>
          </p:cNvCxnSpPr>
          <p:nvPr/>
        </p:nvCxnSpPr>
        <p:spPr>
          <a:xfrm>
            <a:off x="5241664" y="3288740"/>
            <a:ext cx="595992" cy="40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7"/>
            <a:endCxn id="38" idx="7"/>
          </p:cNvCxnSpPr>
          <p:nvPr/>
        </p:nvCxnSpPr>
        <p:spPr>
          <a:xfrm flipH="1">
            <a:off x="7144542" y="3288740"/>
            <a:ext cx="595992" cy="405887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E90B89-E9E6-9546-AFE2-EC8B52ABBECD}"/>
              </a:ext>
            </a:extLst>
          </p:cNvPr>
          <p:cNvSpPr txBox="1"/>
          <p:nvPr/>
        </p:nvSpPr>
        <p:spPr>
          <a:xfrm>
            <a:off x="3909746" y="2785944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Step 1</a:t>
            </a:r>
            <a:endParaRPr kumimoji="1" lang="ja-JP" altLang="en-US" sz="2400" b="1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5C10E2CF-0936-EE43-A86C-7213772EE6DD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2290B029-9EDC-B54D-8A26-71D3A7F66601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3B2C56B8-4877-6B44-93AE-BD55ED8AC030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017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3"/>
            <a:endCxn id="24" idx="7"/>
          </p:cNvCxnSpPr>
          <p:nvPr/>
        </p:nvCxnSpPr>
        <p:spPr>
          <a:xfrm flipH="1">
            <a:off x="4747496" y="3390564"/>
            <a:ext cx="494168" cy="304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5"/>
            <a:endCxn id="35" idx="1"/>
          </p:cNvCxnSpPr>
          <p:nvPr/>
        </p:nvCxnSpPr>
        <p:spPr>
          <a:xfrm>
            <a:off x="5343488" y="3390564"/>
            <a:ext cx="494168" cy="30040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7"/>
            <a:endCxn id="38" idx="7"/>
          </p:cNvCxnSpPr>
          <p:nvPr/>
        </p:nvCxnSpPr>
        <p:spPr>
          <a:xfrm flipH="1">
            <a:off x="7144542" y="3288740"/>
            <a:ext cx="595992" cy="405887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E90B89-E9E6-9546-AFE2-EC8B52ABBECD}"/>
              </a:ext>
            </a:extLst>
          </p:cNvPr>
          <p:cNvSpPr txBox="1"/>
          <p:nvPr/>
        </p:nvSpPr>
        <p:spPr>
          <a:xfrm>
            <a:off x="3909746" y="2785944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Step 2</a:t>
            </a:r>
            <a:endParaRPr kumimoji="1" lang="ja-JP" altLang="en-US" sz="2400" b="1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A90D3BD4-4324-4548-A678-7D7EFAC1D52E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41C3146A-4674-8F49-B1C3-31CA1EC0F736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51BD2C6-D0BE-484F-A60A-FDAE43B48278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4660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3"/>
            <a:endCxn id="24" idx="7"/>
          </p:cNvCxnSpPr>
          <p:nvPr/>
        </p:nvCxnSpPr>
        <p:spPr>
          <a:xfrm flipH="1">
            <a:off x="4747496" y="3390564"/>
            <a:ext cx="494168" cy="304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5"/>
            <a:endCxn id="35" idx="1"/>
          </p:cNvCxnSpPr>
          <p:nvPr/>
        </p:nvCxnSpPr>
        <p:spPr>
          <a:xfrm>
            <a:off x="5343488" y="3390564"/>
            <a:ext cx="494168" cy="30040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7"/>
            <a:endCxn id="38" idx="7"/>
          </p:cNvCxnSpPr>
          <p:nvPr/>
        </p:nvCxnSpPr>
        <p:spPr>
          <a:xfrm flipH="1">
            <a:off x="7144542" y="3288740"/>
            <a:ext cx="595992" cy="405887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E90B89-E9E6-9546-AFE2-EC8B52ABBECD}"/>
              </a:ext>
            </a:extLst>
          </p:cNvPr>
          <p:cNvSpPr txBox="1"/>
          <p:nvPr/>
        </p:nvSpPr>
        <p:spPr>
          <a:xfrm>
            <a:off x="3909746" y="2785944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Step 3</a:t>
            </a:r>
            <a:endParaRPr kumimoji="1" lang="ja-JP" altLang="en-US" sz="24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D22444-95A4-1848-BF2A-098C5F8055B7}"/>
              </a:ext>
            </a:extLst>
          </p:cNvPr>
          <p:cNvSpPr txBox="1"/>
          <p:nvPr/>
        </p:nvSpPr>
        <p:spPr>
          <a:xfrm>
            <a:off x="5410978" y="27917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👍</a:t>
            </a:r>
            <a:endParaRPr kumimoji="1" lang="ja-JP" altLang="en-US" sz="2000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DEB268ED-DD36-6F4B-81BB-7C44BC8B5E87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D78910C2-5262-EA4C-898D-08377E217C1B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65887A7F-361D-D34E-99FA-B4181B7FBFBD}"/>
              </a:ext>
            </a:extLst>
          </p:cNvPr>
          <p:cNvCxnSpPr>
            <a:cxnSpLocks/>
            <a:stCxn id="41" idx="6"/>
            <a:endCxn id="44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06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3"/>
            <a:endCxn id="24" idx="7"/>
          </p:cNvCxnSpPr>
          <p:nvPr/>
        </p:nvCxnSpPr>
        <p:spPr>
          <a:xfrm flipH="1">
            <a:off x="4747496" y="3390564"/>
            <a:ext cx="494168" cy="304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5"/>
            <a:endCxn id="35" idx="1"/>
          </p:cNvCxnSpPr>
          <p:nvPr/>
        </p:nvCxnSpPr>
        <p:spPr>
          <a:xfrm>
            <a:off x="5343488" y="3390564"/>
            <a:ext cx="494168" cy="30040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3"/>
            <a:endCxn id="38" idx="7"/>
          </p:cNvCxnSpPr>
          <p:nvPr/>
        </p:nvCxnSpPr>
        <p:spPr>
          <a:xfrm flipH="1">
            <a:off x="7144542" y="3390564"/>
            <a:ext cx="494168" cy="304063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E90B89-E9E6-9546-AFE2-EC8B52ABBECD}"/>
              </a:ext>
            </a:extLst>
          </p:cNvPr>
          <p:cNvSpPr txBox="1"/>
          <p:nvPr/>
        </p:nvSpPr>
        <p:spPr>
          <a:xfrm>
            <a:off x="6338014" y="2785944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Step 1</a:t>
            </a:r>
            <a:endParaRPr kumimoji="1" lang="ja-JP" altLang="en-US" sz="2400" b="1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2F756D54-9F3C-3B40-B777-2ED414BB39E9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52B6207D-DD40-D744-A150-2DEE39F71F46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76C88409-884F-3148-8933-233D18E62521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30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3"/>
            <a:endCxn id="24" idx="7"/>
          </p:cNvCxnSpPr>
          <p:nvPr/>
        </p:nvCxnSpPr>
        <p:spPr>
          <a:xfrm flipH="1">
            <a:off x="4747496" y="3390564"/>
            <a:ext cx="494168" cy="304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5"/>
            <a:endCxn id="35" idx="1"/>
          </p:cNvCxnSpPr>
          <p:nvPr/>
        </p:nvCxnSpPr>
        <p:spPr>
          <a:xfrm>
            <a:off x="5343488" y="3390564"/>
            <a:ext cx="494168" cy="30040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3"/>
            <a:endCxn id="38" idx="7"/>
          </p:cNvCxnSpPr>
          <p:nvPr/>
        </p:nvCxnSpPr>
        <p:spPr>
          <a:xfrm flipH="1">
            <a:off x="7144542" y="3390564"/>
            <a:ext cx="494168" cy="304063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E90B89-E9E6-9546-AFE2-EC8B52ABBECD}"/>
              </a:ext>
            </a:extLst>
          </p:cNvPr>
          <p:cNvSpPr txBox="1"/>
          <p:nvPr/>
        </p:nvSpPr>
        <p:spPr>
          <a:xfrm>
            <a:off x="6338014" y="2785944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Step 2</a:t>
            </a:r>
            <a:endParaRPr kumimoji="1" lang="ja-JP" altLang="en-US" sz="2400" b="1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1118654-C823-BE49-9D18-85EC4E482A7F}"/>
              </a:ext>
            </a:extLst>
          </p:cNvPr>
          <p:cNvSpPr txBox="1"/>
          <p:nvPr/>
        </p:nvSpPr>
        <p:spPr>
          <a:xfrm>
            <a:off x="7855830" y="278594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👍</a:t>
            </a:r>
            <a:endParaRPr kumimoji="1" lang="ja-JP" altLang="en-US" sz="2000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1F150B25-A3F8-4C43-99F7-0812DFC05B28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C8BF0A55-973F-2B4A-AF69-157F9673AF5E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A97159F-2E59-C843-B6CD-794769C5FEE3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3471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69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In summary, what to do?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3"/>
            <a:endCxn id="24" idx="7"/>
          </p:cNvCxnSpPr>
          <p:nvPr/>
        </p:nvCxnSpPr>
        <p:spPr>
          <a:xfrm flipH="1">
            <a:off x="4747496" y="3390564"/>
            <a:ext cx="494168" cy="304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5"/>
            <a:endCxn id="35" idx="1"/>
          </p:cNvCxnSpPr>
          <p:nvPr/>
        </p:nvCxnSpPr>
        <p:spPr>
          <a:xfrm>
            <a:off x="5343488" y="3390564"/>
            <a:ext cx="494168" cy="30040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3"/>
            <a:endCxn id="38" idx="7"/>
          </p:cNvCxnSpPr>
          <p:nvPr/>
        </p:nvCxnSpPr>
        <p:spPr>
          <a:xfrm flipH="1">
            <a:off x="7144542" y="3390564"/>
            <a:ext cx="494168" cy="304063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12B742C0-2B23-CB40-9FCF-56AADE55FF48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7ADBB20E-28AC-4048-8705-45292DA87E8C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F4092B6-792E-4548-B664-469585431D76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7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covers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F8666E-1306-6B46-8FA4-D31169A77892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1236F9C-86C1-BC4B-B2D8-7BB1E97B9DAE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1C6171-FDBA-0844-98E6-F27DBAD228E6}"/>
              </a:ext>
            </a:extLst>
          </p:cNvPr>
          <p:cNvCxnSpPr>
            <a:cxnSpLocks/>
            <a:stCxn id="10" idx="1"/>
            <a:endCxn id="11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>
            <a:extLst>
              <a:ext uri="{FF2B5EF4-FFF2-40B4-BE49-F238E27FC236}">
                <a16:creationId xmlns:a16="http://schemas.microsoft.com/office/drawing/2014/main" id="{8FE7A452-E636-DC47-B1E7-3E136E894513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3601C52D-DF47-DB44-8D25-5B863D0F751A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43CA06EE-294D-8C4C-AD6A-C61B3C9FF423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8083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In summary, what to do?</a:t>
            </a:r>
            <a:r>
              <a:rPr kumimoji="1" lang="en-US" altLang="ja-JP" sz="2000" dirty="0">
                <a:solidFill>
                  <a:schemeClr val="tx1"/>
                </a:solidFill>
              </a:rPr>
              <a:t>: 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simulate these 3!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3"/>
            <a:endCxn id="24" idx="7"/>
          </p:cNvCxnSpPr>
          <p:nvPr/>
        </p:nvCxnSpPr>
        <p:spPr>
          <a:xfrm flipH="1">
            <a:off x="4747496" y="3390564"/>
            <a:ext cx="494168" cy="304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5"/>
            <a:endCxn id="35" idx="1"/>
          </p:cNvCxnSpPr>
          <p:nvPr/>
        </p:nvCxnSpPr>
        <p:spPr>
          <a:xfrm>
            <a:off x="5343488" y="3390564"/>
            <a:ext cx="494168" cy="30040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7D4B46CD-AC79-4C40-B947-891D13E89BC0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A8C9D4D2-E6B7-054A-8F4A-6307C8E23C55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925D38C8-BFDF-A64E-8F89-6FDB734DBB4F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3"/>
            <a:endCxn id="38" idx="7"/>
          </p:cNvCxnSpPr>
          <p:nvPr/>
        </p:nvCxnSpPr>
        <p:spPr>
          <a:xfrm flipH="1">
            <a:off x="7144542" y="3390564"/>
            <a:ext cx="494168" cy="304063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525703-2DDE-FD4E-92A7-DD5B829A5A03}"/>
              </a:ext>
            </a:extLst>
          </p:cNvPr>
          <p:cNvSpPr txBox="1"/>
          <p:nvPr/>
        </p:nvSpPr>
        <p:spPr>
          <a:xfrm>
            <a:off x="913273" y="2577958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①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3D75FA-468E-7B4D-84CC-61954E9DC245}"/>
              </a:ext>
            </a:extLst>
          </p:cNvPr>
          <p:cNvSpPr txBox="1"/>
          <p:nvPr/>
        </p:nvSpPr>
        <p:spPr>
          <a:xfrm>
            <a:off x="3915761" y="257795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②</a:t>
            </a:r>
            <a:endParaRPr kumimoji="1" lang="ja-JP" altLang="en-US" sz="22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66139D6-BF1E-014C-852D-E1B1DE69079F}"/>
              </a:ext>
            </a:extLst>
          </p:cNvPr>
          <p:cNvSpPr txBox="1"/>
          <p:nvPr/>
        </p:nvSpPr>
        <p:spPr>
          <a:xfrm>
            <a:off x="6312807" y="2574715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7665417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Result </a:t>
                </a:r>
                <a:r>
                  <a:rPr kumimoji="1" lang="en-US" altLang="ja-JP" sz="3800" b="1" dirty="0">
                    <a:solidFill>
                      <a:schemeClr val="bg1">
                        <a:lumMod val="95000"/>
                      </a:schemeClr>
                    </a:solidFill>
                  </a:rPr>
                  <a:t>1&amp;</a:t>
                </a:r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2</a:t>
                </a:r>
                <a:r>
                  <a:rPr kumimoji="1" lang="en-US" altLang="ja-JP" sz="3800" b="1" dirty="0"/>
                  <a:t>: Complexity of </a:t>
                </a:r>
                <a14:m>
                  <m:oMath xmlns:m="http://schemas.openxmlformats.org/officeDocument/2006/math">
                    <m:r>
                      <a:rPr kumimoji="1" lang="en-US" altLang="ja-JP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3800" b="1" dirty="0">
                    <a:solidFill>
                      <a:srgbClr val="FF0000"/>
                    </a:solidFill>
                  </a:rPr>
                  <a:t>-PVCR</a:t>
                </a:r>
                <a:endParaRPr kumimoji="1" lang="ja-JP" altLang="en-US" sz="38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536" t="-1370" b="-9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dirty="0"/>
              <a:t>p</a:t>
            </a:r>
            <a:r>
              <a:rPr lang="en-US" altLang="ja-JP" sz="2000" dirty="0"/>
              <a:t>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dirty="0"/>
              <a:t> and bounded bandwidth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NP-h under TJ and TAR: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PSPACE-c under TS:</a:t>
            </a:r>
            <a:r>
              <a:rPr lang="en-US" altLang="ja-JP" dirty="0"/>
              <a:t> </a:t>
            </a:r>
          </a:p>
          <a:p>
            <a:pPr marL="274320" lvl="1" indent="0">
              <a:buNone/>
            </a:pPr>
            <a:r>
              <a:rPr lang="en-US" altLang="ja-JP" sz="2000" dirty="0"/>
              <a:t>chordal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PSPACE-c under TS, TJ, and TAR: </a:t>
            </a:r>
          </a:p>
          <a:p>
            <a:pPr marL="274320" lvl="1" indent="0">
              <a:buNone/>
            </a:pPr>
            <a:r>
              <a:rPr lang="en-US" altLang="ja-JP" sz="2000" dirty="0"/>
              <a:t>planar of max. deg. </a:t>
            </a: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dirty="0"/>
              <a:t> and bounded bandwidth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51D15-5253-DA4B-BEAD-0B46D24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/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Reduction: </a:t>
                </a:r>
              </a:p>
              <a:p>
                <a:pPr algn="ctr"/>
                <a:r>
                  <a:rPr kumimoji="1" lang="en-US" altLang="ja-JP" sz="2400" dirty="0"/>
                  <a:t>similar to that of </a:t>
                </a:r>
              </a:p>
              <a:p>
                <a:pPr algn="ctr"/>
                <a:r>
                  <a:rPr kumimoji="1" lang="en-US" altLang="ja-JP" sz="2400" dirty="0"/>
                  <a:t>“VC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-PVC”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9CF7C7-1E7D-974B-9E32-E33ED592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46" y="1869637"/>
                <a:ext cx="2300630" cy="1200329"/>
              </a:xfrm>
              <a:prstGeom prst="rect">
                <a:avLst/>
              </a:prstGeom>
              <a:blipFill>
                <a:blip r:embed="rId4"/>
                <a:stretch>
                  <a:fillRect l="-3297" t="-3125" r="-3297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6D5A153-F665-1449-95FA-4DF9783FE186}"/>
              </a:ext>
            </a:extLst>
          </p:cNvPr>
          <p:cNvSpPr/>
          <p:nvPr/>
        </p:nvSpPr>
        <p:spPr>
          <a:xfrm>
            <a:off x="5771841" y="1347848"/>
            <a:ext cx="241738" cy="2236180"/>
          </a:xfrm>
          <a:prstGeom prst="rightBrace">
            <a:avLst>
              <a:gd name="adj1" fmla="val 14908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A5A48E-3E8E-FE4B-9726-F38B322D4617}"/>
              </a:ext>
            </a:extLst>
          </p:cNvPr>
          <p:cNvSpPr txBox="1"/>
          <p:nvPr/>
        </p:nvSpPr>
        <p:spPr>
          <a:xfrm>
            <a:off x="5721672" y="4643205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AC17C-B9EE-4544-91C5-98CE1B97B9E1}"/>
              </a:ext>
            </a:extLst>
          </p:cNvPr>
          <p:cNvSpPr txBox="1"/>
          <p:nvPr/>
        </p:nvSpPr>
        <p:spPr>
          <a:xfrm>
            <a:off x="6358768" y="4295729"/>
            <a:ext cx="239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Reduction: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/>
              <a:t>ondeterministic </a:t>
            </a: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/>
              <a:t>onstraint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2400" dirty="0"/>
              <a:t>ogic</a:t>
            </a:r>
            <a:endParaRPr kumimoji="1" lang="ja-JP" altLang="en-US" sz="2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7D20FE-FA2E-4D42-9C47-40AD8F289B87}"/>
              </a:ext>
            </a:extLst>
          </p:cNvPr>
          <p:cNvCxnSpPr/>
          <p:nvPr/>
        </p:nvCxnSpPr>
        <p:spPr>
          <a:xfrm>
            <a:off x="458768" y="4057650"/>
            <a:ext cx="83118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F5E48-2EB9-3F4F-BCF4-8B69795BD364}"/>
              </a:ext>
            </a:extLst>
          </p:cNvPr>
          <p:cNvSpPr txBox="1"/>
          <p:nvPr/>
        </p:nvSpPr>
        <p:spPr>
          <a:xfrm>
            <a:off x="1736957" y="59936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9343"/>
              </a:buClr>
              <a:buFont typeface="Wingdings" pitchFamily="2" charset="2"/>
              <a:buChar char="ü"/>
            </a:pPr>
            <a:r>
              <a:rPr kumimoji="1" lang="en-US" altLang="ja-JP" sz="2400" dirty="0"/>
              <a:t>What we do: construct some </a:t>
            </a:r>
            <a:r>
              <a:rPr kumimoji="1" lang="en-US" altLang="ja-JP" sz="2400" dirty="0">
                <a:solidFill>
                  <a:srgbClr val="FF0000"/>
                </a:solidFill>
              </a:rPr>
              <a:t>new</a:t>
            </a:r>
            <a:r>
              <a:rPr kumimoji="1" lang="en-US" altLang="ja-JP" sz="2400" dirty="0"/>
              <a:t> gadgets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1804-890D-D341-B6D6-62CCAAB61449}"/>
              </a:ext>
            </a:extLst>
          </p:cNvPr>
          <p:cNvSpPr txBox="1"/>
          <p:nvPr/>
        </p:nvSpPr>
        <p:spPr>
          <a:xfrm>
            <a:off x="7089594" y="55503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(Sketch)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CF2BF8-DBA6-324B-8EAC-64D03631E2F6}"/>
              </a:ext>
            </a:extLst>
          </p:cNvPr>
          <p:cNvSpPr txBox="1"/>
          <p:nvPr/>
        </p:nvSpPr>
        <p:spPr>
          <a:xfrm>
            <a:off x="6695256" y="309596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(Details omitted)</a:t>
            </a:r>
            <a:endParaRPr kumimoji="1" lang="ja-JP" altLang="en-US"/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67C65CB4-6E2D-4E46-8CD1-5641DFCB99F0}"/>
              </a:ext>
            </a:extLst>
          </p:cNvPr>
          <p:cNvSpPr/>
          <p:nvPr/>
        </p:nvSpPr>
        <p:spPr>
          <a:xfrm>
            <a:off x="628650" y="1122673"/>
            <a:ext cx="8197299" cy="2860953"/>
          </a:xfrm>
          <a:prstGeom prst="wedgeRectCallout">
            <a:avLst>
              <a:gd name="adj1" fmla="val 36954"/>
              <a:gd name="adj2" fmla="val 63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*Key idea: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Simulate NCL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What to do</a:t>
            </a:r>
            <a:r>
              <a:rPr kumimoji="1" lang="en-US" altLang="ja-JP" sz="2000" dirty="0">
                <a:solidFill>
                  <a:schemeClr val="tx1"/>
                </a:solidFill>
              </a:rPr>
              <a:t>: in each step, change the direction of an edge </a:t>
            </a:r>
            <a:br>
              <a:rPr kumimoji="1" lang="en-US" altLang="ja-JP" sz="2000" dirty="0">
                <a:solidFill>
                  <a:schemeClr val="tx1"/>
                </a:solidFill>
              </a:rPr>
            </a:br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Constraint</a:t>
            </a:r>
            <a:r>
              <a:rPr kumimoji="1" lang="en-US" altLang="ja-JP" sz="2000" dirty="0">
                <a:solidFill>
                  <a:schemeClr val="tx1"/>
                </a:solidFill>
              </a:rPr>
              <a:t>: each vertex must have </a:t>
            </a:r>
            <a:r>
              <a:rPr kumimoji="1" lang="en-US" altLang="ja-JP" sz="2000" dirty="0">
                <a:solidFill>
                  <a:srgbClr val="FF0000"/>
                </a:solidFill>
              </a:rPr>
              <a:t>incoming arc(s)</a:t>
            </a:r>
            <a:r>
              <a:rPr kumimoji="1" lang="en-US" altLang="ja-JP" sz="2000" dirty="0">
                <a:solidFill>
                  <a:schemeClr val="tx1"/>
                </a:solidFill>
              </a:rPr>
              <a:t> of weight </a:t>
            </a:r>
            <a:r>
              <a:rPr kumimoji="1" lang="en-US" altLang="ja-JP" sz="2000" dirty="0">
                <a:solidFill>
                  <a:srgbClr val="FF0000"/>
                </a:solidFill>
              </a:rPr>
              <a:t>at least 2</a:t>
            </a:r>
          </a:p>
          <a:p>
            <a:r>
              <a:rPr kumimoji="1" lang="ja-JP" altLang="en-US" sz="2000">
                <a:solidFill>
                  <a:schemeClr val="tx1"/>
                </a:solidFill>
              </a:rPr>
              <a:t>・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In summary, what to do?</a:t>
            </a:r>
            <a:r>
              <a:rPr kumimoji="1" lang="en-US" altLang="ja-JP" sz="2000" dirty="0">
                <a:solidFill>
                  <a:schemeClr val="tx1"/>
                </a:solidFill>
              </a:rPr>
              <a:t>: 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simulate these 3!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5A1286A-255A-DF4C-99C0-ECCD38B92DFA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5292576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4607442-E1BF-D74A-80A0-031F5CC38B01}"/>
              </a:ext>
            </a:extLst>
          </p:cNvPr>
          <p:cNvCxnSpPr>
            <a:cxnSpLocks/>
            <a:stCxn id="18" idx="3"/>
            <a:endCxn id="24" idx="7"/>
          </p:cNvCxnSpPr>
          <p:nvPr/>
        </p:nvCxnSpPr>
        <p:spPr>
          <a:xfrm flipH="1">
            <a:off x="4747496" y="3390564"/>
            <a:ext cx="494168" cy="304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7A41A85-2FF8-DC41-AD0A-412773C990FC}"/>
              </a:ext>
            </a:extLst>
          </p:cNvPr>
          <p:cNvCxnSpPr>
            <a:cxnSpLocks/>
            <a:stCxn id="18" idx="5"/>
            <a:endCxn id="35" idx="1"/>
          </p:cNvCxnSpPr>
          <p:nvPr/>
        </p:nvCxnSpPr>
        <p:spPr>
          <a:xfrm>
            <a:off x="5343488" y="3390564"/>
            <a:ext cx="494168" cy="30040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E53B7525-A5D8-8540-8868-8A254FB2121B}"/>
              </a:ext>
            </a:extLst>
          </p:cNvPr>
          <p:cNvSpPr/>
          <p:nvPr/>
        </p:nvSpPr>
        <p:spPr>
          <a:xfrm>
            <a:off x="5220576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DC72EBE-808A-2D4C-8EA1-65CB6C256280}"/>
              </a:ext>
            </a:extLst>
          </p:cNvPr>
          <p:cNvSpPr/>
          <p:nvPr/>
        </p:nvSpPr>
        <p:spPr>
          <a:xfrm>
            <a:off x="5220576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C99E8A-5DBA-D24E-8682-77612C7A078F}"/>
              </a:ext>
            </a:extLst>
          </p:cNvPr>
          <p:cNvSpPr/>
          <p:nvPr/>
        </p:nvSpPr>
        <p:spPr>
          <a:xfrm>
            <a:off x="4624584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E42CA37-B3F3-DE4A-99D2-16133137C10B}"/>
              </a:ext>
            </a:extLst>
          </p:cNvPr>
          <p:cNvSpPr/>
          <p:nvPr/>
        </p:nvSpPr>
        <p:spPr>
          <a:xfrm>
            <a:off x="5816568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7D4B46CD-AC79-4C40-B947-891D13E89BC0}"/>
              </a:ext>
            </a:extLst>
          </p:cNvPr>
          <p:cNvSpPr/>
          <p:nvPr/>
        </p:nvSpPr>
        <p:spPr>
          <a:xfrm>
            <a:off x="13800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A8C9D4D2-E6B7-054A-8F4A-6307C8E23C55}"/>
              </a:ext>
            </a:extLst>
          </p:cNvPr>
          <p:cNvSpPr/>
          <p:nvPr/>
        </p:nvSpPr>
        <p:spPr>
          <a:xfrm>
            <a:off x="2345267" y="31679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925D38C8-BFDF-A64E-8F89-6FDB734DBB4F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>
            <a:off x="1524067" y="3239969"/>
            <a:ext cx="821200" cy="0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D0824C-E818-C645-A71E-F1C1C3F36C74}"/>
              </a:ext>
            </a:extLst>
          </p:cNvPr>
          <p:cNvSpPr txBox="1"/>
          <p:nvPr/>
        </p:nvSpPr>
        <p:spPr>
          <a:xfrm>
            <a:off x="2780944" y="3610830"/>
            <a:ext cx="16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35E8"/>
                </a:solidFill>
              </a:rPr>
              <a:t>blue: Weight 2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EA24D3-1323-AC48-B483-D28F97DBB68A}"/>
              </a:ext>
            </a:extLst>
          </p:cNvPr>
          <p:cNvSpPr txBox="1"/>
          <p:nvPr/>
        </p:nvSpPr>
        <p:spPr>
          <a:xfrm>
            <a:off x="2820919" y="3321633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red:  Weight 1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3C7B29B-870B-894D-9E2A-4182B9B247AA}"/>
              </a:ext>
            </a:extLst>
          </p:cNvPr>
          <p:cNvCxnSpPr>
            <a:cxnSpLocks/>
            <a:stCxn id="37" idx="4"/>
            <a:endCxn id="36" idx="0"/>
          </p:cNvCxnSpPr>
          <p:nvPr/>
        </p:nvCxnSpPr>
        <p:spPr>
          <a:xfrm>
            <a:off x="7689622" y="2778310"/>
            <a:ext cx="0" cy="489342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9AC8B07-9634-654F-A23F-0A578E4ADA6E}"/>
              </a:ext>
            </a:extLst>
          </p:cNvPr>
          <p:cNvCxnSpPr>
            <a:cxnSpLocks/>
            <a:stCxn id="36" idx="3"/>
            <a:endCxn id="38" idx="7"/>
          </p:cNvCxnSpPr>
          <p:nvPr/>
        </p:nvCxnSpPr>
        <p:spPr>
          <a:xfrm flipH="1">
            <a:off x="7144542" y="3390564"/>
            <a:ext cx="494168" cy="304063"/>
          </a:xfrm>
          <a:prstGeom prst="straightConnector1">
            <a:avLst/>
          </a:prstGeom>
          <a:ln w="38100">
            <a:solidFill>
              <a:srgbClr val="0035E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DCDB32-2DE0-144A-9846-F0A338187529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>
            <a:off x="7638710" y="3288740"/>
            <a:ext cx="595992" cy="402225"/>
          </a:xfrm>
          <a:prstGeom prst="straightConnector1">
            <a:avLst/>
          </a:prstGeom>
          <a:ln w="38100">
            <a:solidFill>
              <a:srgbClr val="0035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id="{491E820F-CD96-E849-9BED-BECFE1F73E28}"/>
              </a:ext>
            </a:extLst>
          </p:cNvPr>
          <p:cNvSpPr/>
          <p:nvPr/>
        </p:nvSpPr>
        <p:spPr>
          <a:xfrm>
            <a:off x="7617622" y="326765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6D177CA-8A6B-AA4D-8D16-E80B9B165C05}"/>
              </a:ext>
            </a:extLst>
          </p:cNvPr>
          <p:cNvSpPr/>
          <p:nvPr/>
        </p:nvSpPr>
        <p:spPr>
          <a:xfrm>
            <a:off x="7617622" y="263431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70C1789-C590-D447-AD7F-ED77C9579AED}"/>
              </a:ext>
            </a:extLst>
          </p:cNvPr>
          <p:cNvSpPr/>
          <p:nvPr/>
        </p:nvSpPr>
        <p:spPr>
          <a:xfrm>
            <a:off x="7021630" y="36735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1893DF3D-35E4-404D-B7D5-2BCC2B8FBFBF}"/>
              </a:ext>
            </a:extLst>
          </p:cNvPr>
          <p:cNvSpPr/>
          <p:nvPr/>
        </p:nvSpPr>
        <p:spPr>
          <a:xfrm>
            <a:off x="8213614" y="36698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525703-2DDE-FD4E-92A7-DD5B829A5A03}"/>
              </a:ext>
            </a:extLst>
          </p:cNvPr>
          <p:cNvSpPr txBox="1"/>
          <p:nvPr/>
        </p:nvSpPr>
        <p:spPr>
          <a:xfrm>
            <a:off x="913273" y="2577958"/>
            <a:ext cx="1996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①</a:t>
            </a:r>
            <a:r>
              <a:rPr kumimoji="1" lang="en-US" altLang="ja-JP" sz="2200" dirty="0"/>
              <a:t>: </a:t>
            </a:r>
            <a:r>
              <a:rPr kumimoji="1" lang="en-US" altLang="ja-JP" sz="2200" b="1" dirty="0"/>
              <a:t>Connection</a:t>
            </a:r>
            <a:endParaRPr kumimoji="1" lang="ja-JP" altLang="en-US" sz="2200" b="1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3D75FA-468E-7B4D-84CC-61954E9DC245}"/>
              </a:ext>
            </a:extLst>
          </p:cNvPr>
          <p:cNvSpPr txBox="1"/>
          <p:nvPr/>
        </p:nvSpPr>
        <p:spPr>
          <a:xfrm>
            <a:off x="3915761" y="2577957"/>
            <a:ext cx="1226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②: </a:t>
            </a:r>
            <a:r>
              <a:rPr kumimoji="1" lang="en-US" altLang="ja-JP" sz="2200" b="1" dirty="0"/>
              <a:t>AND</a:t>
            </a:r>
            <a:endParaRPr kumimoji="1" lang="ja-JP" altLang="en-US" sz="2200" b="1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66139D6-BF1E-014C-852D-E1B1DE69079F}"/>
              </a:ext>
            </a:extLst>
          </p:cNvPr>
          <p:cNvSpPr txBox="1"/>
          <p:nvPr/>
        </p:nvSpPr>
        <p:spPr>
          <a:xfrm>
            <a:off x="6312807" y="2574715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③</a:t>
            </a:r>
            <a:r>
              <a:rPr kumimoji="1" lang="en-US" altLang="ja-JP" sz="2200" dirty="0"/>
              <a:t>: </a:t>
            </a:r>
            <a:r>
              <a:rPr kumimoji="1" lang="en-US" altLang="ja-JP" sz="2200" b="1" dirty="0"/>
              <a:t>OR</a:t>
            </a:r>
            <a:endParaRPr kumimoji="1" lang="ja-JP" altLang="en-US" sz="2200" b="1"/>
          </a:p>
        </p:txBody>
      </p:sp>
    </p:spTree>
    <p:extLst>
      <p:ext uri="{BB962C8B-B14F-4D97-AF65-F5344CB8AC3E}">
        <p14:creationId xmlns:p14="http://schemas.microsoft.com/office/powerpoint/2010/main" val="6855334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068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5EA1120E-B693-4743-953A-EF06C4B64FC6}"/>
              </a:ext>
            </a:extLst>
          </p:cNvPr>
          <p:cNvCxnSpPr>
            <a:cxnSpLocks/>
          </p:cNvCxnSpPr>
          <p:nvPr/>
        </p:nvCxnSpPr>
        <p:spPr>
          <a:xfrm flipV="1">
            <a:off x="2019215" y="3402492"/>
            <a:ext cx="0" cy="1317799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62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68072B00-B9AC-FC46-8B4C-B2503CED96D3}"/>
              </a:ext>
            </a:extLst>
          </p:cNvPr>
          <p:cNvCxnSpPr>
            <a:cxnSpLocks/>
          </p:cNvCxnSpPr>
          <p:nvPr/>
        </p:nvCxnSpPr>
        <p:spPr>
          <a:xfrm>
            <a:off x="2019215" y="3402492"/>
            <a:ext cx="0" cy="1317799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544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9790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上矢印 84">
            <a:extLst>
              <a:ext uri="{FF2B5EF4-FFF2-40B4-BE49-F238E27FC236}">
                <a16:creationId xmlns:a16="http://schemas.microsoft.com/office/drawing/2014/main" id="{AF4830ED-EF5D-4548-8081-5C1ABB7C25CD}"/>
              </a:ext>
            </a:extLst>
          </p:cNvPr>
          <p:cNvSpPr/>
          <p:nvPr/>
        </p:nvSpPr>
        <p:spPr>
          <a:xfrm>
            <a:off x="3914730" y="2636727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3107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5715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5715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5F5E0B-52E5-0E4A-92A4-27515B4BE88D}"/>
              </a:ext>
            </a:extLst>
          </p:cNvPr>
          <p:cNvSpPr txBox="1"/>
          <p:nvPr/>
        </p:nvSpPr>
        <p:spPr>
          <a:xfrm>
            <a:off x="3125968" y="30762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😩</a:t>
            </a:r>
          </a:p>
        </p:txBody>
      </p:sp>
      <p:sp>
        <p:nvSpPr>
          <p:cNvPr id="85" name="上矢印 84">
            <a:extLst>
              <a:ext uri="{FF2B5EF4-FFF2-40B4-BE49-F238E27FC236}">
                <a16:creationId xmlns:a16="http://schemas.microsoft.com/office/drawing/2014/main" id="{04BBD41A-36F4-204D-BAF1-FE50C403A049}"/>
              </a:ext>
            </a:extLst>
          </p:cNvPr>
          <p:cNvSpPr/>
          <p:nvPr/>
        </p:nvSpPr>
        <p:spPr>
          <a:xfrm>
            <a:off x="3914730" y="2636727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0644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3386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79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上矢印 84">
            <a:extLst>
              <a:ext uri="{FF2B5EF4-FFF2-40B4-BE49-F238E27FC236}">
                <a16:creationId xmlns:a16="http://schemas.microsoft.com/office/drawing/2014/main" id="{D49443D6-01F9-A64E-8F31-8E2E459C0DB4}"/>
              </a:ext>
            </a:extLst>
          </p:cNvPr>
          <p:cNvSpPr/>
          <p:nvPr/>
        </p:nvSpPr>
        <p:spPr>
          <a:xfrm>
            <a:off x="3914730" y="4128899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55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covers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F8666E-1306-6B46-8FA4-D31169A77892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1236F9C-86C1-BC4B-B2D8-7BB1E97B9DAE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1C6171-FDBA-0844-98E6-F27DBAD228E6}"/>
              </a:ext>
            </a:extLst>
          </p:cNvPr>
          <p:cNvCxnSpPr>
            <a:cxnSpLocks/>
            <a:stCxn id="10" idx="1"/>
            <a:endCxn id="11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>
            <a:extLst>
              <a:ext uri="{FF2B5EF4-FFF2-40B4-BE49-F238E27FC236}">
                <a16:creationId xmlns:a16="http://schemas.microsoft.com/office/drawing/2014/main" id="{8FE7A452-E636-DC47-B1E7-3E136E894513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3601C52D-DF47-DB44-8D25-5B863D0F751A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43CA06EE-294D-8C4C-AD6A-C61B3C9FF423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2388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5715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5715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A97093E-7544-AE45-A885-D9EDB5A8C4BD}"/>
              </a:ext>
            </a:extLst>
          </p:cNvPr>
          <p:cNvSpPr txBox="1"/>
          <p:nvPr/>
        </p:nvSpPr>
        <p:spPr>
          <a:xfrm>
            <a:off x="3118363" y="392202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😩</a:t>
            </a: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87" name="上矢印 86">
            <a:extLst>
              <a:ext uri="{FF2B5EF4-FFF2-40B4-BE49-F238E27FC236}">
                <a16:creationId xmlns:a16="http://schemas.microsoft.com/office/drawing/2014/main" id="{C1546BBB-99E1-5340-A5ED-134E19FDA123}"/>
              </a:ext>
            </a:extLst>
          </p:cNvPr>
          <p:cNvSpPr/>
          <p:nvPr/>
        </p:nvSpPr>
        <p:spPr>
          <a:xfrm>
            <a:off x="3914730" y="4128899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0403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3004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上矢印 5">
            <a:extLst>
              <a:ext uri="{FF2B5EF4-FFF2-40B4-BE49-F238E27FC236}">
                <a16:creationId xmlns:a16="http://schemas.microsoft.com/office/drawing/2014/main" id="{487EA23A-8EE9-8047-AF75-CD3F87E2453E}"/>
              </a:ext>
            </a:extLst>
          </p:cNvPr>
          <p:cNvSpPr/>
          <p:nvPr/>
        </p:nvSpPr>
        <p:spPr>
          <a:xfrm>
            <a:off x="3400289" y="4683903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F7E37A0-047A-0944-A559-6C27B4A73E02}"/>
              </a:ext>
            </a:extLst>
          </p:cNvPr>
          <p:cNvSpPr txBox="1"/>
          <p:nvPr/>
        </p:nvSpPr>
        <p:spPr>
          <a:xfrm>
            <a:off x="2759834" y="2509573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Step 1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33497950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上矢印 5">
            <a:extLst>
              <a:ext uri="{FF2B5EF4-FFF2-40B4-BE49-F238E27FC236}">
                <a16:creationId xmlns:a16="http://schemas.microsoft.com/office/drawing/2014/main" id="{487EA23A-8EE9-8047-AF75-CD3F87E2453E}"/>
              </a:ext>
            </a:extLst>
          </p:cNvPr>
          <p:cNvSpPr/>
          <p:nvPr/>
        </p:nvSpPr>
        <p:spPr>
          <a:xfrm>
            <a:off x="4784740" y="4683903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F7E37A0-047A-0944-A559-6C27B4A73E02}"/>
              </a:ext>
            </a:extLst>
          </p:cNvPr>
          <p:cNvSpPr txBox="1"/>
          <p:nvPr/>
        </p:nvSpPr>
        <p:spPr>
          <a:xfrm>
            <a:off x="2759834" y="2509573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Step 2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3182129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F7E37A0-047A-0944-A559-6C27B4A73E02}"/>
              </a:ext>
            </a:extLst>
          </p:cNvPr>
          <p:cNvSpPr txBox="1"/>
          <p:nvPr/>
        </p:nvSpPr>
        <p:spPr>
          <a:xfrm>
            <a:off x="2759834" y="2509573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Step 3</a:t>
            </a:r>
            <a:endParaRPr kumimoji="1" lang="ja-JP" altLang="en-US" sz="1600"/>
          </a:p>
        </p:txBody>
      </p:sp>
      <p:sp>
        <p:nvSpPr>
          <p:cNvPr id="13" name="上カーブ矢印 12">
            <a:extLst>
              <a:ext uri="{FF2B5EF4-FFF2-40B4-BE49-F238E27FC236}">
                <a16:creationId xmlns:a16="http://schemas.microsoft.com/office/drawing/2014/main" id="{40F5F66D-1E8B-2244-9B6A-1F69232CC39C}"/>
              </a:ext>
            </a:extLst>
          </p:cNvPr>
          <p:cNvSpPr/>
          <p:nvPr/>
        </p:nvSpPr>
        <p:spPr>
          <a:xfrm rot="16200000">
            <a:off x="3999629" y="3812588"/>
            <a:ext cx="1133853" cy="520106"/>
          </a:xfrm>
          <a:prstGeom prst="curvedUpArrow">
            <a:avLst>
              <a:gd name="adj1" fmla="val 14070"/>
              <a:gd name="adj2" fmla="val 50000"/>
              <a:gd name="adj3" fmla="val 47208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564C00F1-F46B-BB44-9CA0-023F8D26FA62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CC312689-9089-D84C-8B5B-7017DD6C7F0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C79D905E-36AD-784B-85E7-B2685A5EA44C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16538097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F7E37A0-047A-0944-A559-6C27B4A73E02}"/>
              </a:ext>
            </a:extLst>
          </p:cNvPr>
          <p:cNvSpPr txBox="1"/>
          <p:nvPr/>
        </p:nvSpPr>
        <p:spPr>
          <a:xfrm>
            <a:off x="2759834" y="2509573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Step 4</a:t>
            </a:r>
            <a:endParaRPr kumimoji="1" lang="ja-JP" altLang="en-US" sz="1600"/>
          </a:p>
        </p:txBody>
      </p:sp>
      <p:sp>
        <p:nvSpPr>
          <p:cNvPr id="87" name="上矢印 86">
            <a:extLst>
              <a:ext uri="{FF2B5EF4-FFF2-40B4-BE49-F238E27FC236}">
                <a16:creationId xmlns:a16="http://schemas.microsoft.com/office/drawing/2014/main" id="{796C69EB-68B4-1349-82A7-EE3CDD4E3F95}"/>
              </a:ext>
            </a:extLst>
          </p:cNvPr>
          <p:cNvSpPr/>
          <p:nvPr/>
        </p:nvSpPr>
        <p:spPr>
          <a:xfrm>
            <a:off x="3916260" y="2604599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DFD7A4-B971-3048-A250-C705E1EB3695}"/>
              </a:ext>
            </a:extLst>
          </p:cNvPr>
          <p:cNvSpPr txBox="1"/>
          <p:nvPr/>
        </p:nvSpPr>
        <p:spPr>
          <a:xfrm>
            <a:off x="3156540" y="30793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👍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8525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474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16327-C098-8846-9D2D-B6E4EA2D156E}"/>
              </a:ext>
            </a:extLst>
          </p:cNvPr>
          <p:cNvSpPr txBox="1"/>
          <p:nvPr/>
        </p:nvSpPr>
        <p:spPr>
          <a:xfrm>
            <a:off x="6524919" y="54553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least 2 tokens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7862583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16327-C098-8846-9D2D-B6E4EA2D156E}"/>
              </a:ext>
            </a:extLst>
          </p:cNvPr>
          <p:cNvSpPr txBox="1"/>
          <p:nvPr/>
        </p:nvSpPr>
        <p:spPr>
          <a:xfrm>
            <a:off x="6524919" y="54553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least 2 tokens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7094755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89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16327-C098-8846-9D2D-B6E4EA2D156E}"/>
              </a:ext>
            </a:extLst>
          </p:cNvPr>
          <p:cNvSpPr txBox="1"/>
          <p:nvPr/>
        </p:nvSpPr>
        <p:spPr>
          <a:xfrm>
            <a:off x="6524919" y="54553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least 2 tokens</a:t>
            </a:r>
            <a:endParaRPr kumimoji="1" lang="ja-JP" altLang="en-US" sz="2000"/>
          </a:p>
        </p:txBody>
      </p:sp>
      <p:sp>
        <p:nvSpPr>
          <p:cNvPr id="87" name="上矢印 86">
            <a:extLst>
              <a:ext uri="{FF2B5EF4-FFF2-40B4-BE49-F238E27FC236}">
                <a16:creationId xmlns:a16="http://schemas.microsoft.com/office/drawing/2014/main" id="{0940311E-602C-C040-9075-A46496D7DE6D}"/>
              </a:ext>
            </a:extLst>
          </p:cNvPr>
          <p:cNvSpPr/>
          <p:nvPr/>
        </p:nvSpPr>
        <p:spPr>
          <a:xfrm>
            <a:off x="7121553" y="2867421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49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b="1" dirty="0"/>
                  <a:t>-Path Vertex Cover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Vertex Cover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-PVC)</a:t>
                </a:r>
                <a:endParaRPr lang="en-US" altLang="ja-JP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a vertex-subset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covers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all the paths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vertices </a:t>
                </a:r>
                <a:r>
                  <a:rPr lang="en-US" altLang="ja-JP" sz="2000" dirty="0"/>
                  <a:t>of graph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01091"/>
                <a:ext cx="8213509" cy="4937638"/>
              </a:xfrm>
              <a:blipFill>
                <a:blip r:embed="rId4"/>
                <a:stretch>
                  <a:fillRect l="-463" t="-1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A74E0-6EA2-C846-A1DF-059C22C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/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(Ex.)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 = 3</a:t>
                </a:r>
                <a:endParaRPr kumimoji="1" lang="ja-JP" altLang="en-US" sz="22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8B75163-4C62-5543-98FE-98455C00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33" y="544980"/>
                <a:ext cx="1433662" cy="430887"/>
              </a:xfrm>
              <a:prstGeom prst="rect">
                <a:avLst/>
              </a:prstGeom>
              <a:blipFill>
                <a:blip r:embed="rId5"/>
                <a:stretch>
                  <a:fillRect l="-5310" t="-8571" r="-4425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F8666E-1306-6B46-8FA4-D31169A77892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201299" y="1723198"/>
            <a:ext cx="11340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1236F9C-86C1-BC4B-B2D8-7BB1E97B9DAE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V="1">
            <a:off x="7047659" y="744869"/>
            <a:ext cx="689642" cy="1041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1C6171-FDBA-0844-98E6-F27DBAD228E6}"/>
              </a:ext>
            </a:extLst>
          </p:cNvPr>
          <p:cNvCxnSpPr>
            <a:cxnSpLocks/>
            <a:stCxn id="10" idx="1"/>
            <a:endCxn id="11" idx="5"/>
          </p:cNvCxnSpPr>
          <p:nvPr/>
        </p:nvCxnSpPr>
        <p:spPr>
          <a:xfrm>
            <a:off x="7610021" y="744869"/>
            <a:ext cx="878969" cy="1041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>
            <a:extLst>
              <a:ext uri="{FF2B5EF4-FFF2-40B4-BE49-F238E27FC236}">
                <a16:creationId xmlns:a16="http://schemas.microsoft.com/office/drawing/2014/main" id="{8FE7A452-E636-DC47-B1E7-3E136E894513}"/>
              </a:ext>
            </a:extLst>
          </p:cNvPr>
          <p:cNvSpPr/>
          <p:nvPr/>
        </p:nvSpPr>
        <p:spPr>
          <a:xfrm>
            <a:off x="7021299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3601C52D-DF47-DB44-8D25-5B863D0F751A}"/>
              </a:ext>
            </a:extLst>
          </p:cNvPr>
          <p:cNvSpPr/>
          <p:nvPr/>
        </p:nvSpPr>
        <p:spPr>
          <a:xfrm>
            <a:off x="7583661" y="718509"/>
            <a:ext cx="180000" cy="180000"/>
          </a:xfrm>
          <a:prstGeom prst="ellipse">
            <a:avLst/>
          </a:prstGeom>
          <a:solidFill>
            <a:srgbClr val="FFB2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43CA06EE-294D-8C4C-AD6A-C61B3C9FF423}"/>
              </a:ext>
            </a:extLst>
          </p:cNvPr>
          <p:cNvSpPr/>
          <p:nvPr/>
        </p:nvSpPr>
        <p:spPr>
          <a:xfrm>
            <a:off x="8335350" y="1633198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8922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rgbClr val="0035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5715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57150">
            <a:solidFill>
              <a:srgbClr val="003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16327-C098-8846-9D2D-B6E4EA2D156E}"/>
              </a:ext>
            </a:extLst>
          </p:cNvPr>
          <p:cNvSpPr txBox="1"/>
          <p:nvPr/>
        </p:nvSpPr>
        <p:spPr>
          <a:xfrm>
            <a:off x="6524919" y="54553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least 2 tokens</a:t>
            </a:r>
            <a:endParaRPr kumimoji="1" lang="ja-JP" altLang="en-US" sz="2000"/>
          </a:p>
        </p:txBody>
      </p:sp>
      <p:sp>
        <p:nvSpPr>
          <p:cNvPr id="87" name="上矢印 86">
            <a:extLst>
              <a:ext uri="{FF2B5EF4-FFF2-40B4-BE49-F238E27FC236}">
                <a16:creationId xmlns:a16="http://schemas.microsoft.com/office/drawing/2014/main" id="{0940311E-602C-C040-9075-A46496D7DE6D}"/>
              </a:ext>
            </a:extLst>
          </p:cNvPr>
          <p:cNvSpPr/>
          <p:nvPr/>
        </p:nvSpPr>
        <p:spPr>
          <a:xfrm>
            <a:off x="7121553" y="2867421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849609-7782-BA4E-A0B3-26C0811CDA98}"/>
              </a:ext>
            </a:extLst>
          </p:cNvPr>
          <p:cNvSpPr txBox="1"/>
          <p:nvPr/>
        </p:nvSpPr>
        <p:spPr>
          <a:xfrm>
            <a:off x="6634821" y="332479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😩</a:t>
            </a:r>
          </a:p>
        </p:txBody>
      </p:sp>
    </p:spTree>
    <p:extLst>
      <p:ext uri="{BB962C8B-B14F-4D97-AF65-F5344CB8AC3E}">
        <p14:creationId xmlns:p14="http://schemas.microsoft.com/office/powerpoint/2010/main" val="20391999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16327-C098-8846-9D2D-B6E4EA2D156E}"/>
              </a:ext>
            </a:extLst>
          </p:cNvPr>
          <p:cNvSpPr txBox="1"/>
          <p:nvPr/>
        </p:nvSpPr>
        <p:spPr>
          <a:xfrm>
            <a:off x="6524919" y="54553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least 2 tokens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6162579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16327-C098-8846-9D2D-B6E4EA2D156E}"/>
              </a:ext>
            </a:extLst>
          </p:cNvPr>
          <p:cNvSpPr txBox="1"/>
          <p:nvPr/>
        </p:nvSpPr>
        <p:spPr>
          <a:xfrm>
            <a:off x="6524919" y="54553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least 2 tokens</a:t>
            </a:r>
            <a:endParaRPr kumimoji="1" lang="ja-JP" altLang="en-US" sz="2000"/>
          </a:p>
        </p:txBody>
      </p:sp>
      <p:sp>
        <p:nvSpPr>
          <p:cNvPr id="87" name="上矢印 86">
            <a:extLst>
              <a:ext uri="{FF2B5EF4-FFF2-40B4-BE49-F238E27FC236}">
                <a16:creationId xmlns:a16="http://schemas.microsoft.com/office/drawing/2014/main" id="{53FE2683-FB7F-C142-A9B4-C7ECB19B38D1}"/>
              </a:ext>
            </a:extLst>
          </p:cNvPr>
          <p:cNvSpPr/>
          <p:nvPr/>
        </p:nvSpPr>
        <p:spPr>
          <a:xfrm>
            <a:off x="6198373" y="4331956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F35F275-A2FA-F749-8A0D-419A0ADFBA6B}"/>
              </a:ext>
            </a:extLst>
          </p:cNvPr>
          <p:cNvSpPr txBox="1"/>
          <p:nvPr/>
        </p:nvSpPr>
        <p:spPr>
          <a:xfrm>
            <a:off x="6044665" y="2509573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Step 1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433844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16327-C098-8846-9D2D-B6E4EA2D156E}"/>
              </a:ext>
            </a:extLst>
          </p:cNvPr>
          <p:cNvSpPr txBox="1"/>
          <p:nvPr/>
        </p:nvSpPr>
        <p:spPr>
          <a:xfrm>
            <a:off x="6524919" y="54553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least 2 tokens</a:t>
            </a:r>
            <a:endParaRPr kumimoji="1" lang="ja-JP" altLang="en-US" sz="2000"/>
          </a:p>
        </p:txBody>
      </p:sp>
      <p:sp>
        <p:nvSpPr>
          <p:cNvPr id="87" name="上矢印 86">
            <a:extLst>
              <a:ext uri="{FF2B5EF4-FFF2-40B4-BE49-F238E27FC236}">
                <a16:creationId xmlns:a16="http://schemas.microsoft.com/office/drawing/2014/main" id="{53FE2683-FB7F-C142-A9B4-C7ECB19B38D1}"/>
              </a:ext>
            </a:extLst>
          </p:cNvPr>
          <p:cNvSpPr/>
          <p:nvPr/>
        </p:nvSpPr>
        <p:spPr>
          <a:xfrm rot="2700000">
            <a:off x="7019893" y="3703975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F35F275-A2FA-F749-8A0D-419A0ADFBA6B}"/>
              </a:ext>
            </a:extLst>
          </p:cNvPr>
          <p:cNvSpPr txBox="1"/>
          <p:nvPr/>
        </p:nvSpPr>
        <p:spPr>
          <a:xfrm>
            <a:off x="6044665" y="2509573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Step 2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3175285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PSPACE-c on</a:t>
            </a:r>
            <a:endParaRPr kumimoji="1" lang="ja-JP" altLang="en-US" sz="4000" b="1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" y="6095336"/>
            <a:ext cx="7886700" cy="4901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What we do: construct 3 gadgets (connection, and, or)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8EB871-1465-1649-9494-8A72E52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en-US" altLang="ja-JP" sz="2400" b="1" dirty="0"/>
                            <a:t>-PVCR</a:t>
                          </a:r>
                          <a:endParaRPr kumimoji="1" lang="ja-JP" altLang="en-US" sz="2400" b="1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7E24BDC0-CB76-A245-BACB-DDA003AA2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47148"/>
                  </p:ext>
                </p:extLst>
              </p:nvPr>
            </p:nvGraphicFramePr>
            <p:xfrm>
              <a:off x="85060" y="1577222"/>
              <a:ext cx="8973881" cy="4389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9901">
                      <a:extLst>
                        <a:ext uri="{9D8B030D-6E8A-4147-A177-3AD203B41FA5}">
                          <a16:colId xmlns:a16="http://schemas.microsoft.com/office/drawing/2014/main" val="3771273239"/>
                        </a:ext>
                      </a:extLst>
                    </a:gridCol>
                    <a:gridCol w="2047403">
                      <a:extLst>
                        <a:ext uri="{9D8B030D-6E8A-4147-A177-3AD203B41FA5}">
                          <a16:colId xmlns:a16="http://schemas.microsoft.com/office/drawing/2014/main" val="4233455848"/>
                        </a:ext>
                      </a:extLst>
                    </a:gridCol>
                    <a:gridCol w="3158836">
                      <a:extLst>
                        <a:ext uri="{9D8B030D-6E8A-4147-A177-3AD203B41FA5}">
                          <a16:colId xmlns:a16="http://schemas.microsoft.com/office/drawing/2014/main" val="132076485"/>
                        </a:ext>
                      </a:extLst>
                    </a:gridCol>
                    <a:gridCol w="3267741">
                      <a:extLst>
                        <a:ext uri="{9D8B030D-6E8A-4147-A177-3AD203B41FA5}">
                          <a16:colId xmlns:a16="http://schemas.microsoft.com/office/drawing/2014/main" val="3686591718"/>
                        </a:ext>
                      </a:extLst>
                    </a:gridCol>
                  </a:tblGrid>
                  <a:tr h="721667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connection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and </a:t>
                          </a:r>
                          <a:endParaRPr kumimoji="1" lang="ja-JP" altLang="en-US" sz="28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or</a:t>
                          </a:r>
                          <a:endParaRPr kumimoji="1" lang="ja-JP" altLang="en-US" sz="20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8039042"/>
                      </a:ext>
                    </a:extLst>
                  </a:tr>
                  <a:tr h="36678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2564" t="-20069" r="-1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0883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FBB7B1-06AB-0B4F-88CB-9ADC5BDB3A9D}"/>
              </a:ext>
            </a:extLst>
          </p:cNvPr>
          <p:cNvGrpSpPr/>
          <p:nvPr/>
        </p:nvGrpSpPr>
        <p:grpSpPr>
          <a:xfrm>
            <a:off x="3834381" y="260807"/>
            <a:ext cx="4888995" cy="991560"/>
            <a:chOff x="4193821" y="163168"/>
            <a:chExt cx="4888995" cy="9915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B915D7C-5003-6F4E-8AB8-3DDD413C93BF}"/>
                </a:ext>
              </a:extLst>
            </p:cNvPr>
            <p:cNvSpPr txBox="1"/>
            <p:nvPr/>
          </p:nvSpPr>
          <p:spPr>
            <a:xfrm>
              <a:off x="4193821" y="163168"/>
              <a:ext cx="4648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planar graphs of max. deg. 3 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FEB756B-6526-5F4B-AF16-EBFA96867B34}"/>
                </a:ext>
              </a:extLst>
            </p:cNvPr>
            <p:cNvSpPr txBox="1"/>
            <p:nvPr/>
          </p:nvSpPr>
          <p:spPr>
            <a:xfrm>
              <a:off x="5137505" y="631508"/>
              <a:ext cx="3945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/>
                <a:t>and bounded bandwidth</a:t>
              </a:r>
              <a:endParaRPr kumimoji="1" lang="ja-JP" altLang="en-US" sz="2800" b="1"/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4073BE-5103-2D49-8DEC-C61E14736684}"/>
              </a:ext>
            </a:extLst>
          </p:cNvPr>
          <p:cNvSpPr/>
          <p:nvPr/>
        </p:nvSpPr>
        <p:spPr>
          <a:xfrm rot="16200000">
            <a:off x="-51930" y="1711733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 dirty="0"/>
              <a:t>NCL</a:t>
            </a:r>
            <a:endParaRPr kumimoji="1" lang="ja-JP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/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(Ex.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ja-JP" sz="2400" b="1" dirty="0"/>
                  <a:t>, TJ)</a:t>
                </a:r>
                <a:endParaRPr kumimoji="1" lang="ja-JP" altLang="en-US" sz="2400" b="1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749B64A-9CD1-9247-B4BE-5EAAFF98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4" y="1115557"/>
                <a:ext cx="2182264" cy="461665"/>
              </a:xfrm>
              <a:prstGeom prst="rect">
                <a:avLst/>
              </a:prstGeom>
              <a:blipFill>
                <a:blip r:embed="rId4"/>
                <a:stretch>
                  <a:fillRect l="-4046" t="-8108" r="-289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>
            <a:extLst>
              <a:ext uri="{FF2B5EF4-FFF2-40B4-BE49-F238E27FC236}">
                <a16:creationId xmlns:a16="http://schemas.microsoft.com/office/drawing/2014/main" id="{1FABC946-515C-AE41-9F53-55AA95483091}"/>
              </a:ext>
            </a:extLst>
          </p:cNvPr>
          <p:cNvSpPr/>
          <p:nvPr/>
        </p:nvSpPr>
        <p:spPr>
          <a:xfrm>
            <a:off x="4119923" y="2524945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606F0E9-9086-7845-A528-A4A9B5D6DC4C}"/>
              </a:ext>
            </a:extLst>
          </p:cNvPr>
          <p:cNvSpPr/>
          <p:nvPr/>
        </p:nvSpPr>
        <p:spPr>
          <a:xfrm>
            <a:off x="4675640" y="2524945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F4A953-D5C1-D244-8AB7-413B6C5DCEC1}"/>
              </a:ext>
            </a:extLst>
          </p:cNvPr>
          <p:cNvSpPr/>
          <p:nvPr/>
        </p:nvSpPr>
        <p:spPr>
          <a:xfrm>
            <a:off x="4119923" y="303070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519CE50B-80E1-2B48-BE9B-B2E134905431}"/>
              </a:ext>
            </a:extLst>
          </p:cNvPr>
          <p:cNvSpPr/>
          <p:nvPr/>
        </p:nvSpPr>
        <p:spPr>
          <a:xfrm>
            <a:off x="4675640" y="3030701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50526C12-88FD-D14F-9AF6-7EF5091AF965}"/>
              </a:ext>
            </a:extLst>
          </p:cNvPr>
          <p:cNvSpPr/>
          <p:nvPr/>
        </p:nvSpPr>
        <p:spPr>
          <a:xfrm>
            <a:off x="4119923" y="3536457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A80E09E-165C-E648-9723-EE6F0BB93904}"/>
              </a:ext>
            </a:extLst>
          </p:cNvPr>
          <p:cNvSpPr/>
          <p:nvPr/>
        </p:nvSpPr>
        <p:spPr>
          <a:xfrm>
            <a:off x="4119923" y="4042213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E3735F42-1AAF-8C42-8783-F3DB3FF4BA03}"/>
              </a:ext>
            </a:extLst>
          </p:cNvPr>
          <p:cNvSpPr/>
          <p:nvPr/>
        </p:nvSpPr>
        <p:spPr>
          <a:xfrm>
            <a:off x="4119923" y="4547969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C81E7A4A-CB38-AA41-9C74-765F9BA5AC9F}"/>
              </a:ext>
            </a:extLst>
          </p:cNvPr>
          <p:cNvSpPr/>
          <p:nvPr/>
        </p:nvSpPr>
        <p:spPr>
          <a:xfrm>
            <a:off x="3609091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03559290-9B46-E04E-AAD1-28C4F947E254}"/>
              </a:ext>
            </a:extLst>
          </p:cNvPr>
          <p:cNvSpPr/>
          <p:nvPr/>
        </p:nvSpPr>
        <p:spPr>
          <a:xfrm>
            <a:off x="3098259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6F9E60B4-B828-4545-99AE-291F23A9B038}"/>
              </a:ext>
            </a:extLst>
          </p:cNvPr>
          <p:cNvSpPr/>
          <p:nvPr/>
        </p:nvSpPr>
        <p:spPr>
          <a:xfrm>
            <a:off x="3609091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3236D603-70B7-DA4E-AD7F-0D8E610EC3B1}"/>
              </a:ext>
            </a:extLst>
          </p:cNvPr>
          <p:cNvSpPr/>
          <p:nvPr/>
        </p:nvSpPr>
        <p:spPr>
          <a:xfrm>
            <a:off x="3098259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E5EBAA76-1480-EC4A-8394-C9303073EC1F}"/>
              </a:ext>
            </a:extLst>
          </p:cNvPr>
          <p:cNvSpPr/>
          <p:nvPr/>
        </p:nvSpPr>
        <p:spPr>
          <a:xfrm>
            <a:off x="4630755" y="454796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F2BF2F0B-ECA5-5F4C-BEEA-750FD2668A6C}"/>
              </a:ext>
            </a:extLst>
          </p:cNvPr>
          <p:cNvSpPr/>
          <p:nvPr/>
        </p:nvSpPr>
        <p:spPr>
          <a:xfrm>
            <a:off x="4630755" y="508163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DA00017F-0BAC-B141-86B0-28F43AFD3E76}"/>
              </a:ext>
            </a:extLst>
          </p:cNvPr>
          <p:cNvSpPr/>
          <p:nvPr/>
        </p:nvSpPr>
        <p:spPr>
          <a:xfrm>
            <a:off x="5141003" y="508163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5013FD3E-47AF-F54E-9568-78E8E55B4A24}"/>
              </a:ext>
            </a:extLst>
          </p:cNvPr>
          <p:cNvSpPr/>
          <p:nvPr/>
        </p:nvSpPr>
        <p:spPr>
          <a:xfrm>
            <a:off x="5141003" y="454796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D686EAF-22B5-5B4C-AD25-DD7669237A1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263923" y="2596945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983A880-2BD6-CB47-99C9-5EFC490FFF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63923" y="3102701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032EF17-7C85-A747-BAC1-21F89D20183F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>
            <a:off x="4191923" y="2668945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6DC99A-554C-4140-9F26-F7D133B3BCD8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4191923" y="3174701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DB4489B-C8E1-6F4F-926A-3F7F66F8DBF7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>
            <a:off x="4191923" y="3680457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FD5C7C-ECE8-8046-9FF5-09EE9373BB89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191923" y="4186213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C0AA823-ACBF-7145-8BA2-AFC407792F2B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3753091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3C81967-EE6C-3F43-8CB4-FB1377E2ECFF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3242259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5B703F2-0F5F-E641-BE49-CBE52C7F030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3681091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AE04984-9DFE-3F48-9B51-C454B315353F}"/>
              </a:ext>
            </a:extLst>
          </p:cNvPr>
          <p:cNvCxnSpPr>
            <a:cxnSpLocks/>
            <a:stCxn id="59" idx="6"/>
            <a:endCxn id="58" idx="2"/>
          </p:cNvCxnSpPr>
          <p:nvPr/>
        </p:nvCxnSpPr>
        <p:spPr>
          <a:xfrm>
            <a:off x="3242259" y="515363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0C4CF24-DC9A-0A47-A834-378DD5C7C8DF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4263923" y="461996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9BD9D1-1C37-0740-9BCB-5EA3D686981C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>
            <a:off x="4774755" y="461996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0EA28D6-70DC-6D4E-8026-2D007AAFEF55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774755" y="515363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46062DA-A720-ED4A-A8D8-0A2851887C12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702755" y="469196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D261B2-08C7-A549-8BA2-319FEAA908AD}"/>
              </a:ext>
            </a:extLst>
          </p:cNvPr>
          <p:cNvSpPr/>
          <p:nvPr/>
        </p:nvSpPr>
        <p:spPr>
          <a:xfrm>
            <a:off x="7368755" y="2752736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83C2CD17-3C82-CB4F-B127-BD99FF6FA91E}"/>
              </a:ext>
            </a:extLst>
          </p:cNvPr>
          <p:cNvSpPr/>
          <p:nvPr/>
        </p:nvSpPr>
        <p:spPr>
          <a:xfrm>
            <a:off x="7924472" y="2752736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D9F185D5-4F3D-4C4A-B81F-5856B41FDC1A}"/>
              </a:ext>
            </a:extLst>
          </p:cNvPr>
          <p:cNvSpPr/>
          <p:nvPr/>
        </p:nvSpPr>
        <p:spPr>
          <a:xfrm>
            <a:off x="7368755" y="3258492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79027076-15BB-E940-9E04-130D1E5A69C8}"/>
              </a:ext>
            </a:extLst>
          </p:cNvPr>
          <p:cNvSpPr/>
          <p:nvPr/>
        </p:nvSpPr>
        <p:spPr>
          <a:xfrm>
            <a:off x="7924472" y="325849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6C688DA0-9B6F-F743-8436-5C05D7889703}"/>
              </a:ext>
            </a:extLst>
          </p:cNvPr>
          <p:cNvSpPr/>
          <p:nvPr/>
        </p:nvSpPr>
        <p:spPr>
          <a:xfrm>
            <a:off x="7368755" y="3764248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53C26DE2-78ED-C342-AB19-AFC04F3542C6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7512755" y="2824736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D1A17423-CB60-9340-B1E6-D5D6432290EB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>
            <a:off x="7512755" y="3330492"/>
            <a:ext cx="411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9021C1F-3FBC-D94C-83DB-440E4490BAF6}"/>
              </a:ext>
            </a:extLst>
          </p:cNvPr>
          <p:cNvCxnSpPr>
            <a:cxnSpLocks/>
            <a:stCxn id="110" idx="4"/>
            <a:endCxn id="112" idx="0"/>
          </p:cNvCxnSpPr>
          <p:nvPr/>
        </p:nvCxnSpPr>
        <p:spPr>
          <a:xfrm>
            <a:off x="7440755" y="289673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20146C-D64B-2548-B50D-8B49AF2EC046}"/>
              </a:ext>
            </a:extLst>
          </p:cNvPr>
          <p:cNvCxnSpPr>
            <a:cxnSpLocks/>
            <a:stCxn id="112" idx="4"/>
            <a:endCxn id="114" idx="0"/>
          </p:cNvCxnSpPr>
          <p:nvPr/>
        </p:nvCxnSpPr>
        <p:spPr>
          <a:xfrm>
            <a:off x="7440755" y="3402492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82F2738-00D1-924E-BD35-934F966E75FD}"/>
              </a:ext>
            </a:extLst>
          </p:cNvPr>
          <p:cNvSpPr/>
          <p:nvPr/>
        </p:nvSpPr>
        <p:spPr>
          <a:xfrm>
            <a:off x="7368755" y="463176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63647772-6FC9-A14E-80C1-20F51597A385}"/>
              </a:ext>
            </a:extLst>
          </p:cNvPr>
          <p:cNvSpPr/>
          <p:nvPr/>
        </p:nvSpPr>
        <p:spPr>
          <a:xfrm>
            <a:off x="6925930" y="4196590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22" name="円/楕円 121">
            <a:extLst>
              <a:ext uri="{FF2B5EF4-FFF2-40B4-BE49-F238E27FC236}">
                <a16:creationId xmlns:a16="http://schemas.microsoft.com/office/drawing/2014/main" id="{8E524CBC-B703-E14D-AE6A-4ABB36F275B9}"/>
              </a:ext>
            </a:extLst>
          </p:cNvPr>
          <p:cNvSpPr/>
          <p:nvPr/>
        </p:nvSpPr>
        <p:spPr>
          <a:xfrm>
            <a:off x="7811580" y="419659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2" name="円/楕円 131">
            <a:extLst>
              <a:ext uri="{FF2B5EF4-FFF2-40B4-BE49-F238E27FC236}">
                <a16:creationId xmlns:a16="http://schemas.microsoft.com/office/drawing/2014/main" id="{45DF2E84-B257-B14C-B2EE-3A7C1FB93917}"/>
              </a:ext>
            </a:extLst>
          </p:cNvPr>
          <p:cNvSpPr/>
          <p:nvPr/>
        </p:nvSpPr>
        <p:spPr>
          <a:xfrm>
            <a:off x="6415098" y="4196589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D166F2DD-56FD-A348-ACA5-47EED8CB59E5}"/>
              </a:ext>
            </a:extLst>
          </p:cNvPr>
          <p:cNvSpPr/>
          <p:nvPr/>
        </p:nvSpPr>
        <p:spPr>
          <a:xfrm>
            <a:off x="5904266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FAB24A26-EA8B-0C40-A20C-2D40E83160A1}"/>
              </a:ext>
            </a:extLst>
          </p:cNvPr>
          <p:cNvSpPr/>
          <p:nvPr/>
        </p:nvSpPr>
        <p:spPr>
          <a:xfrm>
            <a:off x="6415098" y="4730254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B2398572-8161-CB4D-AE0D-1D3A9C09A21E}"/>
              </a:ext>
            </a:extLst>
          </p:cNvPr>
          <p:cNvSpPr/>
          <p:nvPr/>
        </p:nvSpPr>
        <p:spPr>
          <a:xfrm>
            <a:off x="5904266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8C99AD-AE1E-B54A-B39F-48C405627BF0}"/>
              </a:ext>
            </a:extLst>
          </p:cNvPr>
          <p:cNvCxnSpPr>
            <a:cxnSpLocks/>
            <a:stCxn id="132" idx="6"/>
            <a:endCxn id="121" idx="2"/>
          </p:cNvCxnSpPr>
          <p:nvPr/>
        </p:nvCxnSpPr>
        <p:spPr>
          <a:xfrm>
            <a:off x="6559098" y="4268589"/>
            <a:ext cx="3668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6D02E69-A1A1-7E45-95F3-A4E8B7C87CD1}"/>
              </a:ext>
            </a:extLst>
          </p:cNvPr>
          <p:cNvCxnSpPr>
            <a:cxnSpLocks/>
            <a:stCxn id="133" idx="6"/>
            <a:endCxn id="132" idx="2"/>
          </p:cNvCxnSpPr>
          <p:nvPr/>
        </p:nvCxnSpPr>
        <p:spPr>
          <a:xfrm>
            <a:off x="6048266" y="4268589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E0126F71-21B6-4F41-A0F1-E27A53608DF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6487098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0F7FAD1-247B-AD4A-AE5D-0CFA42051657}"/>
              </a:ext>
            </a:extLst>
          </p:cNvPr>
          <p:cNvCxnSpPr>
            <a:cxnSpLocks/>
            <a:stCxn id="135" idx="6"/>
            <a:endCxn id="134" idx="2"/>
          </p:cNvCxnSpPr>
          <p:nvPr/>
        </p:nvCxnSpPr>
        <p:spPr>
          <a:xfrm>
            <a:off x="6048266" y="4802254"/>
            <a:ext cx="366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420360E0-1904-EF4B-99CE-B4E671C9D791}"/>
              </a:ext>
            </a:extLst>
          </p:cNvPr>
          <p:cNvSpPr/>
          <p:nvPr/>
        </p:nvSpPr>
        <p:spPr>
          <a:xfrm>
            <a:off x="8321829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72A7060F-AE80-FF40-8480-212A3DABB37D}"/>
              </a:ext>
            </a:extLst>
          </p:cNvPr>
          <p:cNvSpPr/>
          <p:nvPr/>
        </p:nvSpPr>
        <p:spPr>
          <a:xfrm>
            <a:off x="8321829" y="4730254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BB58CF3-3BDB-D143-BF3E-F9DB2F2C680E}"/>
              </a:ext>
            </a:extLst>
          </p:cNvPr>
          <p:cNvSpPr/>
          <p:nvPr/>
        </p:nvSpPr>
        <p:spPr>
          <a:xfrm>
            <a:off x="8832077" y="473025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2CD632F-58D3-8543-A385-72F069094D61}"/>
              </a:ext>
            </a:extLst>
          </p:cNvPr>
          <p:cNvSpPr/>
          <p:nvPr/>
        </p:nvSpPr>
        <p:spPr>
          <a:xfrm>
            <a:off x="8832077" y="419658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83B924E-B619-5446-BE4C-EFA88FAA3695}"/>
              </a:ext>
            </a:extLst>
          </p:cNvPr>
          <p:cNvCxnSpPr>
            <a:cxnSpLocks/>
            <a:stCxn id="122" idx="6"/>
            <a:endCxn id="141" idx="2"/>
          </p:cNvCxnSpPr>
          <p:nvPr/>
        </p:nvCxnSpPr>
        <p:spPr>
          <a:xfrm flipV="1">
            <a:off x="7955580" y="4268589"/>
            <a:ext cx="366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6B6A74E-2CC7-334B-B2D8-FD90BEB8A34E}"/>
              </a:ext>
            </a:extLst>
          </p:cNvPr>
          <p:cNvCxnSpPr>
            <a:cxnSpLocks/>
            <a:stCxn id="141" idx="6"/>
            <a:endCxn id="144" idx="2"/>
          </p:cNvCxnSpPr>
          <p:nvPr/>
        </p:nvCxnSpPr>
        <p:spPr>
          <a:xfrm>
            <a:off x="8465829" y="4268589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1F2F98D-AA41-C542-828D-EDCACCB9E30C}"/>
              </a:ext>
            </a:extLst>
          </p:cNvPr>
          <p:cNvCxnSpPr>
            <a:cxnSpLocks/>
            <a:stCxn id="142" idx="6"/>
            <a:endCxn id="143" idx="2"/>
          </p:cNvCxnSpPr>
          <p:nvPr/>
        </p:nvCxnSpPr>
        <p:spPr>
          <a:xfrm>
            <a:off x="8465829" y="4802254"/>
            <a:ext cx="366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78CC1D8A-04CD-C44A-8F25-F3FF1790C95F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>
            <a:off x="8393829" y="4340589"/>
            <a:ext cx="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FF4B5AE-0F4E-4041-9B8F-D533B42E259B}"/>
              </a:ext>
            </a:extLst>
          </p:cNvPr>
          <p:cNvCxnSpPr>
            <a:cxnSpLocks/>
            <a:stCxn id="121" idx="7"/>
            <a:endCxn id="114" idx="3"/>
          </p:cNvCxnSpPr>
          <p:nvPr/>
        </p:nvCxnSpPr>
        <p:spPr>
          <a:xfrm flipV="1">
            <a:off x="7048842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5032734A-22C9-CC40-BDD2-92625F125B45}"/>
              </a:ext>
            </a:extLst>
          </p:cNvPr>
          <p:cNvCxnSpPr>
            <a:cxnSpLocks/>
            <a:stCxn id="121" idx="5"/>
            <a:endCxn id="119" idx="1"/>
          </p:cNvCxnSpPr>
          <p:nvPr/>
        </p:nvCxnSpPr>
        <p:spPr>
          <a:xfrm>
            <a:off x="7048842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847704D-33B2-DE48-9AE5-C1D3918D2C41}"/>
              </a:ext>
            </a:extLst>
          </p:cNvPr>
          <p:cNvCxnSpPr>
            <a:cxnSpLocks/>
            <a:stCxn id="114" idx="5"/>
            <a:endCxn id="122" idx="1"/>
          </p:cNvCxnSpPr>
          <p:nvPr/>
        </p:nvCxnSpPr>
        <p:spPr>
          <a:xfrm>
            <a:off x="7491667" y="3887160"/>
            <a:ext cx="341001" cy="33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BD0CD90B-5960-6C44-9AD1-830F0018B71F}"/>
              </a:ext>
            </a:extLst>
          </p:cNvPr>
          <p:cNvCxnSpPr>
            <a:cxnSpLocks/>
            <a:stCxn id="119" idx="7"/>
            <a:endCxn id="122" idx="3"/>
          </p:cNvCxnSpPr>
          <p:nvPr/>
        </p:nvCxnSpPr>
        <p:spPr>
          <a:xfrm flipV="1">
            <a:off x="7491667" y="4319502"/>
            <a:ext cx="341001" cy="33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CB6979DA-6DD6-0D4F-8502-066682B6E02D}"/>
              </a:ext>
            </a:extLst>
          </p:cNvPr>
          <p:cNvSpPr/>
          <p:nvPr/>
        </p:nvSpPr>
        <p:spPr>
          <a:xfrm>
            <a:off x="1437843" y="324318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28BAD6F4-C165-8D41-B632-3CE07B47E817}"/>
              </a:ext>
            </a:extLst>
          </p:cNvPr>
          <p:cNvSpPr/>
          <p:nvPr/>
        </p:nvSpPr>
        <p:spPr>
          <a:xfrm>
            <a:off x="1437843" y="3748940"/>
            <a:ext cx="144000" cy="14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22BEA6D7-7C5D-0244-AB46-DA8BAAF06B65}"/>
              </a:ext>
            </a:extLst>
          </p:cNvPr>
          <p:cNvCxnSpPr>
            <a:cxnSpLocks/>
            <a:stCxn id="162" idx="4"/>
            <a:endCxn id="163" idx="0"/>
          </p:cNvCxnSpPr>
          <p:nvPr/>
        </p:nvCxnSpPr>
        <p:spPr>
          <a:xfrm>
            <a:off x="1509843" y="3387184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1F3C15F9-B6D6-5E42-A6D9-493D54C4748E}"/>
              </a:ext>
            </a:extLst>
          </p:cNvPr>
          <p:cNvSpPr/>
          <p:nvPr/>
        </p:nvSpPr>
        <p:spPr>
          <a:xfrm>
            <a:off x="1437843" y="4254696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66AC959-6BBC-3A4F-829D-BDF120DACAF5}"/>
              </a:ext>
            </a:extLst>
          </p:cNvPr>
          <p:cNvCxnSpPr>
            <a:cxnSpLocks/>
            <a:stCxn id="163" idx="4"/>
            <a:endCxn id="165" idx="0"/>
          </p:cNvCxnSpPr>
          <p:nvPr/>
        </p:nvCxnSpPr>
        <p:spPr>
          <a:xfrm>
            <a:off x="1509843" y="3892940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B82D603F-8E10-DC4C-B9F0-E5A1433C81C6}"/>
              </a:ext>
            </a:extLst>
          </p:cNvPr>
          <p:cNvSpPr/>
          <p:nvPr/>
        </p:nvSpPr>
        <p:spPr>
          <a:xfrm>
            <a:off x="1437843" y="4760452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3213590E-240B-1C4C-89A5-3B0B57F88A65}"/>
              </a:ext>
            </a:extLst>
          </p:cNvPr>
          <p:cNvCxnSpPr>
            <a:cxnSpLocks/>
            <a:stCxn id="165" idx="4"/>
            <a:endCxn id="170" idx="0"/>
          </p:cNvCxnSpPr>
          <p:nvPr/>
        </p:nvCxnSpPr>
        <p:spPr>
          <a:xfrm>
            <a:off x="1509843" y="4398696"/>
            <a:ext cx="0" cy="361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/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D1010403-572E-BE40-A8B8-5FBED42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6" y="5427281"/>
                <a:ext cx="99809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/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2D35807-D2FB-CA40-B2D5-F54D26F8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9" y="3518993"/>
                <a:ext cx="4903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/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8E166625-FCC3-FC4D-B082-CC1C4A5B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7" y="4037763"/>
                <a:ext cx="4903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0E215F1-FBC9-7841-9084-817B775953A1}"/>
              </a:ext>
            </a:extLst>
          </p:cNvPr>
          <p:cNvSpPr/>
          <p:nvPr/>
        </p:nvSpPr>
        <p:spPr>
          <a:xfrm>
            <a:off x="3924651" y="3413690"/>
            <a:ext cx="535709" cy="138856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/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D6647BE-A31E-0B4A-8861-BAA0BA85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95" y="4914657"/>
                <a:ext cx="57490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1B75E8AC-1C5A-7B41-9606-0662A7FF33BE}"/>
              </a:ext>
            </a:extLst>
          </p:cNvPr>
          <p:cNvSpPr/>
          <p:nvPr/>
        </p:nvSpPr>
        <p:spPr>
          <a:xfrm rot="2700000">
            <a:off x="6872151" y="3714141"/>
            <a:ext cx="1108894" cy="110889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/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58CF4F67-4D8F-8143-B138-B027F6B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62" y="5036993"/>
                <a:ext cx="1081386" cy="487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16327-C098-8846-9D2D-B6E4EA2D156E}"/>
              </a:ext>
            </a:extLst>
          </p:cNvPr>
          <p:cNvSpPr txBox="1"/>
          <p:nvPr/>
        </p:nvSpPr>
        <p:spPr>
          <a:xfrm>
            <a:off x="6524919" y="54553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least 2 tokens</a:t>
            </a:r>
            <a:endParaRPr kumimoji="1" lang="ja-JP" altLang="en-US" sz="2000"/>
          </a:p>
        </p:txBody>
      </p:sp>
      <p:sp>
        <p:nvSpPr>
          <p:cNvPr id="87" name="上矢印 86">
            <a:extLst>
              <a:ext uri="{FF2B5EF4-FFF2-40B4-BE49-F238E27FC236}">
                <a16:creationId xmlns:a16="http://schemas.microsoft.com/office/drawing/2014/main" id="{53FE2683-FB7F-C142-A9B4-C7ECB19B38D1}"/>
              </a:ext>
            </a:extLst>
          </p:cNvPr>
          <p:cNvSpPr/>
          <p:nvPr/>
        </p:nvSpPr>
        <p:spPr>
          <a:xfrm>
            <a:off x="7147092" y="2865924"/>
            <a:ext cx="211202" cy="423380"/>
          </a:xfrm>
          <a:prstGeom prst="upArrow">
            <a:avLst>
              <a:gd name="adj1" fmla="val 50000"/>
              <a:gd name="adj2" fmla="val 96113"/>
            </a:avLst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F35F275-A2FA-F749-8A0D-419A0ADFBA6B}"/>
              </a:ext>
            </a:extLst>
          </p:cNvPr>
          <p:cNvSpPr txBox="1"/>
          <p:nvPr/>
        </p:nvSpPr>
        <p:spPr>
          <a:xfrm>
            <a:off x="6044665" y="2509573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Step 3</a:t>
            </a:r>
            <a:endParaRPr kumimoji="1" lang="ja-JP" altLang="en-US" sz="160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F15F725-3EF4-1647-9945-7194D95C352E}"/>
              </a:ext>
            </a:extLst>
          </p:cNvPr>
          <p:cNvSpPr txBox="1"/>
          <p:nvPr/>
        </p:nvSpPr>
        <p:spPr>
          <a:xfrm>
            <a:off x="6211440" y="304077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👍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3826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Poly-time algorithms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on the following classes: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paths: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shortest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is obtained under TJ, TAR, TS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cycles: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can be solved under TJ, TAR, TS (= can determine no-instance)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dirty="0"/>
                  <a:t>trees: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TJ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/>
                  <a:t> reconfigurable if and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, and if possible,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          its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can be constructed in linear time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TAR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/>
                  <a:t> can be solved in polynomial time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3"/>
                <a:stretch>
                  <a:fillRect l="-643" t="-1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CDDD41-FB90-E942-9D72-070752D3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95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07C7BB8-63A6-254A-80C0-F1AC99899D4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02820" cy="91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00" b="0" kern="1200" cap="none" normalizeH="0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>
                <a:solidFill>
                  <a:srgbClr val="FF0000"/>
                </a:solidFill>
              </a:rPr>
              <a:t>Result 3</a:t>
            </a:r>
            <a:r>
              <a:rPr lang="en-US" altLang="ja-JP" sz="4000" b="1">
                <a:solidFill>
                  <a:schemeClr val="tx1"/>
                </a:solidFill>
              </a:rPr>
              <a:t>: poly-time algorithms</a:t>
            </a:r>
            <a:endParaRPr lang="ja-JP" altLang="en-US" sz="4000" b="1"/>
          </a:p>
        </p:txBody>
      </p:sp>
    </p:spTree>
    <p:extLst>
      <p:ext uri="{BB962C8B-B14F-4D97-AF65-F5344CB8AC3E}">
        <p14:creationId xmlns:p14="http://schemas.microsoft.com/office/powerpoint/2010/main" val="21186841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Poly-time algorithms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-PVCR on the following classes: </a:t>
                </a:r>
              </a:p>
              <a:p>
                <a:pPr lvl="1">
                  <a:buClr>
                    <a:schemeClr val="bg1">
                      <a:lumMod val="75000"/>
                    </a:schemeClr>
                  </a:buClr>
                  <a:buFont typeface="システムフォント"/>
                  <a:buChar char="⁃"/>
                </a:pP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paths: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shortest </a:t>
                </a:r>
                <a:r>
                  <a:rPr lang="en-US" altLang="ja-JP" sz="2000" dirty="0" err="1">
                    <a:solidFill>
                      <a:schemeClr val="bg1">
                        <a:lumMod val="85000"/>
                      </a:schemeClr>
                    </a:solidFill>
                  </a:rPr>
                  <a:t>reconf</a:t>
                </a: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. seq. is obtained under TJ, TAR, TS</a:t>
                </a:r>
              </a:p>
              <a:p>
                <a:pPr lvl="1">
                  <a:buClr>
                    <a:schemeClr val="bg1">
                      <a:lumMod val="75000"/>
                    </a:schemeClr>
                  </a:buClr>
                  <a:buFont typeface="システムフォント"/>
                  <a:buChar char="⁃"/>
                </a:pPr>
                <a:r>
                  <a:rPr lang="en-US" altLang="ja-JP" sz="2400" dirty="0">
                    <a:solidFill>
                      <a:schemeClr val="bg1">
                        <a:lumMod val="85000"/>
                      </a:schemeClr>
                    </a:solidFill>
                  </a:rPr>
                  <a:t>cycles: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>
                    <a:solidFill>
                      <a:schemeClr val="bg1">
                        <a:lumMod val="85000"/>
                      </a:schemeClr>
                    </a:solidFill>
                  </a:rPr>
                  <a:t>can be solved under TJ, TAR, TS (= can determine no-instance)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trees</a:t>
                </a:r>
                <a:r>
                  <a:rPr lang="en-US" altLang="ja-JP" sz="2400" dirty="0"/>
                  <a:t>: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TJ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/>
                  <a:t> reconfigurable if and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, and if possible,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          its </a:t>
                </a:r>
                <a:r>
                  <a:rPr lang="en-US" altLang="ja-JP" sz="2000" dirty="0" err="1"/>
                  <a:t>reconf</a:t>
                </a:r>
                <a:r>
                  <a:rPr lang="en-US" altLang="ja-JP" sz="2000" dirty="0"/>
                  <a:t>. seq. can be constructed in linear time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r>
                  <a:rPr lang="en-US" altLang="ja-JP" sz="2000" dirty="0"/>
                  <a:t>TAR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/>
                  <a:t> can be solved in polynomial time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3"/>
                <a:stretch>
                  <a:fillRect l="-643" t="-1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CDDD41-FB90-E942-9D72-070752D3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96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07C7BB8-63A6-254A-80C0-F1AC99899D4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02820" cy="91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00" b="0" kern="1200" cap="none" normalizeH="0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>
                <a:solidFill>
                  <a:srgbClr val="FF0000"/>
                </a:solidFill>
              </a:rPr>
              <a:t>Result 3</a:t>
            </a:r>
            <a:r>
              <a:rPr lang="en-US" altLang="ja-JP" sz="4000" b="1">
                <a:solidFill>
                  <a:schemeClr val="tx1"/>
                </a:solidFill>
              </a:rPr>
              <a:t>: poly-time algorithms</a:t>
            </a:r>
            <a:endParaRPr lang="ja-JP" altLang="en-US" sz="4000" b="1"/>
          </a:p>
        </p:txBody>
      </p:sp>
    </p:spTree>
    <p:extLst>
      <p:ext uri="{BB962C8B-B14F-4D97-AF65-F5344CB8AC3E}">
        <p14:creationId xmlns:p14="http://schemas.microsoft.com/office/powerpoint/2010/main" val="40664063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trees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Let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be a root of a given tree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, then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Make a partition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such that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each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satisfies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ja-JP" sz="2000" dirty="0"/>
                  <a:t>, and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there is a vertex that covers all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lvl="1" indent="0">
                  <a:buNone/>
                </a:pPr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ja-JP" sz="2000" dirty="0"/>
                  <a:t>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utilizing the above partitioning algorithm</a:t>
                </a:r>
              </a:p>
              <a:p>
                <a:pPr marL="914400" lvl="1" indent="-457200">
                  <a:lnSpc>
                    <a:spcPct val="100000"/>
                  </a:lnSpc>
                  <a:buFont typeface="システムフォント（レギュラー）"/>
                  <a:buChar char=" "/>
                </a:pPr>
                <a:r>
                  <a:rPr lang="en-US" altLang="ja-JP" sz="2000" dirty="0"/>
                  <a:t>We can see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can be reconfigured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ja-JP" sz="2000" b="0" dirty="0"/>
                  <a:t> Output the reconf. </a:t>
                </a:r>
                <a:r>
                  <a:rPr lang="en-US" altLang="ja-JP" sz="2000" dirty="0"/>
                  <a:t>seq.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ja-JP" sz="2000" dirty="0"/>
              </a:p>
              <a:p>
                <a:r>
                  <a:rPr lang="en-US" altLang="ja-JP" sz="2000" dirty="0"/>
                  <a:t>TAR: Similarly to paths and cycles, use the </a:t>
                </a:r>
                <a:r>
                  <a:rPr lang="en-US" altLang="ja-JP" dirty="0"/>
                  <a:t>relationship</a:t>
                </a:r>
                <a:r>
                  <a:rPr lang="en-US" altLang="ja-JP" sz="2000" dirty="0"/>
                  <a:t> of 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 and </a:t>
                </a:r>
                <a:r>
                  <a:rPr lang="en-US" altLang="ja-JP" sz="2000" b="1" dirty="0"/>
                  <a:t>TAR</a:t>
                </a:r>
              </a:p>
              <a:p>
                <a:r>
                  <a:rPr lang="en-US" altLang="ja-JP" sz="2000" dirty="0"/>
                  <a:t>TS: Open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4"/>
                <a:stretch>
                  <a:fillRect l="-322" t="-957" b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/>
                  <a:t>: a subtree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induced by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and all its descendants such that </a:t>
                </a:r>
              </a:p>
              <a:p>
                <a:r>
                  <a:rPr lang="en-US" altLang="ja-JP" sz="2000" dirty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contains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</a:t>
                </a:r>
                <a:r>
                  <a:rPr lang="en-US" altLang="ja-JP" sz="2000" dirty="0"/>
                  <a:t>, and </a:t>
                </a:r>
              </a:p>
              <a:p>
                <a:r>
                  <a:rPr lang="en-US" altLang="ja-JP" sz="2000" dirty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does not contain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vertices</a:t>
                </a:r>
                <a:endParaRPr kumimoji="1" lang="en-US" altLang="ja-JP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※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: min. size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000" dirty="0"/>
                  <a:t>-PVC 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blipFill>
                <a:blip r:embed="rId5"/>
                <a:stretch>
                  <a:fillRect l="-792" t="-1770" b="-70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B5E59-1F7D-7A44-A558-360CBB6F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0057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trees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Let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be a root of a given tree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, then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Make a partition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such that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each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satisfies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ja-JP" sz="2000" dirty="0"/>
                  <a:t>, and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there is a vertex that covers all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lvl="1" indent="0">
                  <a:buNone/>
                </a:pPr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ja-JP" sz="2000" dirty="0"/>
                  <a:t>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utilizing the above partitioning algorithm</a:t>
                </a:r>
              </a:p>
              <a:p>
                <a:pPr marL="914400" lvl="1" indent="-457200">
                  <a:lnSpc>
                    <a:spcPct val="100000"/>
                  </a:lnSpc>
                  <a:buFont typeface="システムフォント（レギュラー）"/>
                  <a:buChar char=" "/>
                </a:pPr>
                <a:r>
                  <a:rPr lang="en-US" altLang="ja-JP" sz="2000" dirty="0"/>
                  <a:t>We can see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can be reconfigured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ja-JP" sz="2000" b="0" dirty="0"/>
                  <a:t> Output the reconf. </a:t>
                </a:r>
                <a:r>
                  <a:rPr lang="en-US" altLang="ja-JP" sz="2000" dirty="0"/>
                  <a:t>seq.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ja-JP" sz="2000" dirty="0"/>
              </a:p>
              <a:p>
                <a:r>
                  <a:rPr lang="en-US" altLang="ja-JP" sz="2000" dirty="0"/>
                  <a:t>TAR: Similarly to paths and cycles, use the </a:t>
                </a:r>
                <a:r>
                  <a:rPr lang="en-US" altLang="ja-JP" dirty="0"/>
                  <a:t>relationship</a:t>
                </a:r>
                <a:r>
                  <a:rPr lang="en-US" altLang="ja-JP" sz="2000" dirty="0"/>
                  <a:t> of 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 and </a:t>
                </a:r>
                <a:r>
                  <a:rPr lang="en-US" altLang="ja-JP" sz="2000" b="1" dirty="0"/>
                  <a:t>TAR</a:t>
                </a:r>
              </a:p>
              <a:p>
                <a:r>
                  <a:rPr lang="en-US" altLang="ja-JP" sz="2000" dirty="0"/>
                  <a:t>TS: Open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4"/>
                <a:stretch>
                  <a:fillRect l="-322" t="-957" b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/>
                  <a:t>: a subtree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induced by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and all its descendants such that </a:t>
                </a:r>
              </a:p>
              <a:p>
                <a:r>
                  <a:rPr lang="en-US" altLang="ja-JP" sz="2000" dirty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contains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</a:t>
                </a:r>
                <a:r>
                  <a:rPr lang="en-US" altLang="ja-JP" sz="2000" dirty="0"/>
                  <a:t>, and </a:t>
                </a:r>
              </a:p>
              <a:p>
                <a:r>
                  <a:rPr lang="en-US" altLang="ja-JP" sz="2000" dirty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does not contain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vertices</a:t>
                </a:r>
                <a:endParaRPr kumimoji="1" lang="en-US" altLang="ja-JP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※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: min. size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000" dirty="0"/>
                  <a:t>-PVC 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blipFill>
                <a:blip r:embed="rId5"/>
                <a:stretch>
                  <a:fillRect l="-792" t="-1770" b="-70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B5E59-1F7D-7A44-A558-360CBB6F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98</a:t>
            </a:fld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566168C1-BC5F-AC4D-B81D-1755DD6D9560}"/>
              </a:ext>
            </a:extLst>
          </p:cNvPr>
          <p:cNvSpPr/>
          <p:nvPr/>
        </p:nvSpPr>
        <p:spPr>
          <a:xfrm>
            <a:off x="6328531" y="384147"/>
            <a:ext cx="1009774" cy="9637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0375B12-2A37-9847-AA8E-E78713E913F1}"/>
                  </a:ext>
                </a:extLst>
              </p:cNvPr>
              <p:cNvSpPr/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2000" dirty="0"/>
                  <a:t>Tree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0375B12-2A37-9847-AA8E-E78713E91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  <a:blipFill>
                <a:blip r:embed="rId6"/>
                <a:stretch>
                  <a:fillRect l="-7353" t="-6250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5968E5D-C9E0-8A49-95FC-1AAB87100B78}"/>
              </a:ext>
            </a:extLst>
          </p:cNvPr>
          <p:cNvSpPr txBox="1"/>
          <p:nvPr/>
        </p:nvSpPr>
        <p:spPr>
          <a:xfrm>
            <a:off x="4465431" y="76116"/>
            <a:ext cx="6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(Ex.)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410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4000" b="1" dirty="0"/>
                  <a:t>-PVCR on trees</a:t>
                </a:r>
                <a:endParaRPr kumimoji="1" lang="ja-JP" altLang="en-US" sz="4000" b="1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Let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be a root of a given tree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, then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Make a partition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such that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each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satisfies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ja-JP" sz="2000" dirty="0"/>
                  <a:t>, and </a:t>
                </a:r>
              </a:p>
              <a:p>
                <a:pPr marL="1074420" lvl="2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there is a vertex that covers all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marL="800100" lvl="1" indent="-342900">
                  <a:buFont typeface="システムフォント（レギュラー）"/>
                  <a:buChar char=" "/>
                </a:pPr>
                <a:endParaRPr lang="en-US" altLang="ja-JP" sz="2000" dirty="0"/>
              </a:p>
              <a:p>
                <a:pPr lvl="1" indent="0">
                  <a:buNone/>
                </a:pPr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ja-JP" sz="2000" dirty="0"/>
                  <a:t>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utilizing the above partitioning algorithm</a:t>
                </a:r>
              </a:p>
              <a:p>
                <a:pPr marL="914400" lvl="1" indent="-457200">
                  <a:lnSpc>
                    <a:spcPct val="100000"/>
                  </a:lnSpc>
                  <a:buFont typeface="システムフォント（レギュラー）"/>
                  <a:buChar char=" "/>
                </a:pPr>
                <a:r>
                  <a:rPr lang="en-US" altLang="ja-JP" sz="2000" dirty="0"/>
                  <a:t>We can see that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can be reconfigured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ja-JP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ja-JP" sz="2000" b="0" dirty="0"/>
                  <a:t> Output the reconf. </a:t>
                </a:r>
                <a:r>
                  <a:rPr lang="en-US" altLang="ja-JP" sz="2000" dirty="0"/>
                  <a:t>seq.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ja-JP" sz="2000" dirty="0"/>
              </a:p>
              <a:p>
                <a:r>
                  <a:rPr lang="en-US" altLang="ja-JP" sz="2000" dirty="0"/>
                  <a:t>TAR: Similarly to paths and cycles, use the </a:t>
                </a:r>
                <a:r>
                  <a:rPr lang="en-US" altLang="ja-JP" dirty="0"/>
                  <a:t>relationship</a:t>
                </a:r>
                <a:r>
                  <a:rPr lang="en-US" altLang="ja-JP" sz="2000" dirty="0"/>
                  <a:t> of </a:t>
                </a:r>
                <a:r>
                  <a:rPr lang="en-US" altLang="ja-JP" sz="2000" b="1" dirty="0"/>
                  <a:t>TJ</a:t>
                </a:r>
                <a:r>
                  <a:rPr lang="en-US" altLang="ja-JP" sz="2000" dirty="0"/>
                  <a:t> and </a:t>
                </a:r>
                <a:r>
                  <a:rPr lang="en-US" altLang="ja-JP" sz="2000" b="1" dirty="0"/>
                  <a:t>TAR</a:t>
                </a:r>
              </a:p>
              <a:p>
                <a:r>
                  <a:rPr lang="en-US" altLang="ja-JP" sz="2000" dirty="0"/>
                  <a:t>TS: Open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290062"/>
              </a:xfrm>
              <a:blipFill>
                <a:blip r:embed="rId4"/>
                <a:stretch>
                  <a:fillRect l="-322" t="-957" b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/>
                  <a:t>: a subtree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induced by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and all its descendants such that </a:t>
                </a:r>
              </a:p>
              <a:p>
                <a:r>
                  <a:rPr lang="en-US" altLang="ja-JP" sz="2000" dirty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contains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vertices</a:t>
                </a:r>
                <a:r>
                  <a:rPr lang="en-US" altLang="ja-JP" sz="2000" dirty="0"/>
                  <a:t>, and </a:t>
                </a:r>
              </a:p>
              <a:p>
                <a:r>
                  <a:rPr lang="en-US" altLang="ja-JP" sz="2000" dirty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does not contain a path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000FF0"/>
                    </a:solidFill>
                  </a:rPr>
                  <a:t> vertices</a:t>
                </a:r>
                <a:endParaRPr kumimoji="1" lang="en-US" altLang="ja-JP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※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: min. size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000" dirty="0"/>
                  <a:t>-PVC 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6" y="2718004"/>
                <a:ext cx="8002820" cy="1421992"/>
              </a:xfrm>
              <a:prstGeom prst="rect">
                <a:avLst/>
              </a:prstGeom>
              <a:blipFill>
                <a:blip r:embed="rId5"/>
                <a:stretch>
                  <a:fillRect l="-792" t="-1770" b="-70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B5E59-1F7D-7A44-A558-360CBB6F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99</a:t>
            </a:fld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566168C1-BC5F-AC4D-B81D-1755DD6D9560}"/>
              </a:ext>
            </a:extLst>
          </p:cNvPr>
          <p:cNvSpPr/>
          <p:nvPr/>
        </p:nvSpPr>
        <p:spPr>
          <a:xfrm>
            <a:off x="6328531" y="384147"/>
            <a:ext cx="1009774" cy="9637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0375B12-2A37-9847-AA8E-E78713E913F1}"/>
                  </a:ext>
                </a:extLst>
              </p:cNvPr>
              <p:cNvSpPr/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2000" dirty="0"/>
                  <a:t>Tree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0375B12-2A37-9847-AA8E-E78713E91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42" y="0"/>
                <a:ext cx="867353" cy="400110"/>
              </a:xfrm>
              <a:prstGeom prst="rect">
                <a:avLst/>
              </a:prstGeom>
              <a:blipFill>
                <a:blip r:embed="rId6"/>
                <a:stretch>
                  <a:fillRect l="-7353" t="-6250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円/楕円 41">
            <a:extLst>
              <a:ext uri="{FF2B5EF4-FFF2-40B4-BE49-F238E27FC236}">
                <a16:creationId xmlns:a16="http://schemas.microsoft.com/office/drawing/2014/main" id="{AD51F150-C42E-C648-A4A8-69F209E4FC1F}"/>
              </a:ext>
            </a:extLst>
          </p:cNvPr>
          <p:cNvSpPr/>
          <p:nvPr/>
        </p:nvSpPr>
        <p:spPr>
          <a:xfrm>
            <a:off x="6458310" y="798190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4388CA7A-8E60-A140-A0FA-41BDE28FAB1B}"/>
              </a:ext>
            </a:extLst>
          </p:cNvPr>
          <p:cNvSpPr/>
          <p:nvPr/>
        </p:nvSpPr>
        <p:spPr>
          <a:xfrm>
            <a:off x="6603521" y="1107891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D27A200E-B9A3-1A44-ABD6-ECAD2A04BC6D}"/>
              </a:ext>
            </a:extLst>
          </p:cNvPr>
          <p:cNvSpPr/>
          <p:nvPr/>
        </p:nvSpPr>
        <p:spPr>
          <a:xfrm>
            <a:off x="6668219" y="653971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011E3827-6DB8-CA48-91A8-515EC247E4FE}"/>
              </a:ext>
            </a:extLst>
          </p:cNvPr>
          <p:cNvSpPr/>
          <p:nvPr/>
        </p:nvSpPr>
        <p:spPr>
          <a:xfrm>
            <a:off x="6855175" y="865998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F9193D55-4E0F-0E4A-AB69-EAAAAAAD074F}"/>
              </a:ext>
            </a:extLst>
          </p:cNvPr>
          <p:cNvSpPr/>
          <p:nvPr/>
        </p:nvSpPr>
        <p:spPr>
          <a:xfrm>
            <a:off x="6911489" y="492593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0A644B5B-4689-7D43-8DDC-5338BA08C433}"/>
              </a:ext>
            </a:extLst>
          </p:cNvPr>
          <p:cNvSpPr/>
          <p:nvPr/>
        </p:nvSpPr>
        <p:spPr>
          <a:xfrm>
            <a:off x="7051039" y="1064759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6A5258B9-AC15-B149-9C32-0B9E35F0E5B6}"/>
              </a:ext>
            </a:extLst>
          </p:cNvPr>
          <p:cNvSpPr/>
          <p:nvPr/>
        </p:nvSpPr>
        <p:spPr>
          <a:xfrm>
            <a:off x="7104892" y="722104"/>
            <a:ext cx="86264" cy="86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48A135-C3AD-0F48-9475-E53CFAC983B5}"/>
                  </a:ext>
                </a:extLst>
              </p:cNvPr>
              <p:cNvSpPr txBox="1"/>
              <p:nvPr/>
            </p:nvSpPr>
            <p:spPr>
              <a:xfrm>
                <a:off x="6187661" y="1312931"/>
                <a:ext cx="1447656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c</a:t>
                </a:r>
                <a:r>
                  <a:rPr kumimoji="1" lang="en-US" altLang="ja-JP" sz="2000" b="0" dirty="0"/>
                  <a:t>anonical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48A135-C3AD-0F48-9475-E53CFAC98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661" y="1312931"/>
                <a:ext cx="1447656" cy="400110"/>
              </a:xfrm>
              <a:prstGeom prst="rect">
                <a:avLst/>
              </a:prstGeom>
              <a:blipFill>
                <a:blip r:embed="rId7"/>
                <a:stretch>
                  <a:fillRect l="-3478" t="-6061" b="-242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BB469B-D2C9-3342-9EA7-4F938987A331}"/>
              </a:ext>
            </a:extLst>
          </p:cNvPr>
          <p:cNvSpPr txBox="1"/>
          <p:nvPr/>
        </p:nvSpPr>
        <p:spPr>
          <a:xfrm>
            <a:off x="4465431" y="76116"/>
            <a:ext cx="6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(Ex.)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317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メイリオ">
      <a:majorFont>
        <a:latin typeface="Times New Roman"/>
        <a:ea typeface="ヒラギノ角ゴ Pro W3"/>
        <a:cs typeface=""/>
      </a:majorFont>
      <a:minorFont>
        <a:latin typeface="Times New Roman"/>
        <a:ea typeface="ヒラギノ角ゴ Pro W3"/>
        <a:cs typeface="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{4EDD36A9-53D3-794F-A31F-2BF8F7D26751}tf10001070</Template>
  <TotalTime>9489</TotalTime>
  <Words>16120</Words>
  <Application>Microsoft Macintosh PowerPoint</Application>
  <PresentationFormat>画面に合わせる (4:3)</PresentationFormat>
  <Paragraphs>2211</Paragraphs>
  <Slides>123</Slides>
  <Notes>119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123</vt:i4>
      </vt:variant>
    </vt:vector>
  </HeadingPairs>
  <TitlesOfParts>
    <vt:vector size="136" baseType="lpstr">
      <vt:lpstr>HGSSoeiKakugothicUB</vt:lpstr>
      <vt:lpstr>Hiragino Maru Gothic Pro W4</vt:lpstr>
      <vt:lpstr>システムフォント</vt:lpstr>
      <vt:lpstr>システムフォント（レギュラー）</vt:lpstr>
      <vt:lpstr>ヒラギノ角ゴ Pro W3</vt:lpstr>
      <vt:lpstr>游ゴシック</vt:lpstr>
      <vt:lpstr>Arial</vt:lpstr>
      <vt:lpstr>Calibri</vt:lpstr>
      <vt:lpstr>Cambria Math</vt:lpstr>
      <vt:lpstr>Rockwell Extra Bold</vt:lpstr>
      <vt:lpstr>Times New Roman</vt:lpstr>
      <vt:lpstr>Wingdings</vt:lpstr>
      <vt:lpstr>木版活字</vt:lpstr>
      <vt:lpstr>Reconfiguring  k-Path Vertex Covers </vt:lpstr>
      <vt:lpstr>Summary</vt:lpstr>
      <vt:lpstr>Summary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VC variants</vt:lpstr>
      <vt:lpstr>k-Path VC variants</vt:lpstr>
      <vt:lpstr>k-Path VC variants</vt:lpstr>
      <vt:lpstr>k-Path VC variants</vt:lpstr>
      <vt:lpstr>k-Path VC variants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k-Path VC Reconfiguration</vt:lpstr>
      <vt:lpstr>Formal Definition</vt:lpstr>
      <vt:lpstr>Previous complexity of VCR</vt:lpstr>
      <vt:lpstr>Previous complexity of VCR</vt:lpstr>
      <vt:lpstr>Previous complexity of 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Result 1&amp;2: Complexity of k-PVCR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PSPACE-c on</vt:lpstr>
      <vt:lpstr>PowerPoint プレゼンテーション</vt:lpstr>
      <vt:lpstr>PowerPoint プレゼンテーション</vt:lpstr>
      <vt:lpstr>k-PVCR on trees</vt:lpstr>
      <vt:lpstr>k-PVCR on trees</vt:lpstr>
      <vt:lpstr>k-PVCR on trees</vt:lpstr>
      <vt:lpstr>k-PVCR on trees</vt:lpstr>
      <vt:lpstr>k-PVCR on trees</vt:lpstr>
      <vt:lpstr>k-PVCR on trees</vt:lpstr>
      <vt:lpstr>PowerPoint プレゼンテーション</vt:lpstr>
      <vt:lpstr>Not so easy for shortest on cycles?</vt:lpstr>
      <vt:lpstr>Summary (reprint)</vt:lpstr>
      <vt:lpstr>Future work</vt:lpstr>
      <vt:lpstr>Appendix</vt:lpstr>
      <vt:lpstr>Preliminaries</vt:lpstr>
      <vt:lpstr>Preliminaries</vt:lpstr>
      <vt:lpstr>Preliminaries</vt:lpstr>
      <vt:lpstr>PowerPoint プレゼンテーション</vt:lpstr>
      <vt:lpstr>PowerPoint プレゼンテーション</vt:lpstr>
      <vt:lpstr>k-PVCR on paths</vt:lpstr>
      <vt:lpstr>PowerPoint プレゼンテーション</vt:lpstr>
      <vt:lpstr>k-PVCR on cycles</vt:lpstr>
      <vt:lpstr>k-PVCR on cycles</vt:lpstr>
      <vt:lpstr>k-PVCR on cycles</vt:lpstr>
      <vt:lpstr>k-PVCR on cycles</vt:lpstr>
      <vt:lpstr>k-PVCR on cycles</vt:lpstr>
      <vt:lpstr>k-PVCR on cycles</vt:lpstr>
      <vt:lpstr>k-PVCR on cycles</vt:lpstr>
      <vt:lpstr>k-PVCR on cycles</vt:lpstr>
      <vt:lpstr>k-PVCR on cycles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進捗</dc:title>
  <dc:creator>Microsoft Office User</dc:creator>
  <cp:lastModifiedBy>Microsoft Office User</cp:lastModifiedBy>
  <cp:revision>302</cp:revision>
  <dcterms:created xsi:type="dcterms:W3CDTF">2019-07-01T08:58:25Z</dcterms:created>
  <dcterms:modified xsi:type="dcterms:W3CDTF">2020-03-31T07:32:24Z</dcterms:modified>
</cp:coreProperties>
</file>